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619" r:id="rId5"/>
    <p:sldId id="1557" r:id="rId6"/>
    <p:sldId id="1603" r:id="rId7"/>
    <p:sldId id="1608" r:id="rId8"/>
    <p:sldId id="1575" r:id="rId9"/>
    <p:sldId id="1576" r:id="rId10"/>
    <p:sldId id="1577" r:id="rId11"/>
    <p:sldId id="1578" r:id="rId12"/>
    <p:sldId id="1586" r:id="rId13"/>
    <p:sldId id="1581" r:id="rId14"/>
    <p:sldId id="1582" r:id="rId15"/>
    <p:sldId id="1584" r:id="rId16"/>
    <p:sldId id="1602" r:id="rId17"/>
    <p:sldId id="1607" r:id="rId18"/>
    <p:sldId id="1610" r:id="rId19"/>
    <p:sldId id="1587" r:id="rId20"/>
    <p:sldId id="1612" r:id="rId21"/>
    <p:sldId id="1613" r:id="rId22"/>
    <p:sldId id="1609" r:id="rId23"/>
    <p:sldId id="1616" r:id="rId24"/>
    <p:sldId id="1615" r:id="rId25"/>
    <p:sldId id="1611" r:id="rId26"/>
    <p:sldId id="1571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E"/>
    <a:srgbClr val="548235"/>
    <a:srgbClr val="EB13F0"/>
    <a:srgbClr val="C00000"/>
    <a:srgbClr val="00B050"/>
    <a:srgbClr val="A0A2A4"/>
    <a:srgbClr val="6CC049"/>
    <a:srgbClr val="00396F"/>
    <a:srgbClr val="FFD100"/>
    <a:srgbClr val="005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465A4-E512-48E1-BAC3-A84DC0036256}" v="36" dt="2022-06-10T17:05:59.614"/>
    <p1510:client id="{9FCA4F1E-FF00-47A8-B262-93421C2E80DD}" v="135" dt="2022-06-02T14:38:23.803"/>
    <p1510:client id="{A129FCCC-B105-4E8D-ABC4-9EC43D251F1D}" v="16" dt="2022-06-02T14:06:02.554"/>
    <p1510:client id="{AD776997-C5C1-4A47-BE63-72C2CF3890BF}" v="1" dt="2022-06-02T14:07:17.258"/>
    <p1510:client id="{DA8CB452-8894-4B63-BBC4-96D00E3BA5E6}" v="6" dt="2022-06-02T14:10:01.993"/>
    <p1510:client id="{F73CF1CD-257A-4376-81ED-4B8AB470B11D}" v="9" dt="2022-06-02T14:48:27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ja Wragg" userId="S::tonja.wragg@allianthealth.org::d28922bc-3857-44c7-9338-42bb38823dfc" providerId="AD" clId="Web-{F73CF1CD-257A-4376-81ED-4B8AB470B11D}"/>
    <pc:docChg chg="addSld delSld modSld">
      <pc:chgData name="Tonja Wragg" userId="S::tonja.wragg@allianthealth.org::d28922bc-3857-44c7-9338-42bb38823dfc" providerId="AD" clId="Web-{F73CF1CD-257A-4376-81ED-4B8AB470B11D}" dt="2022-06-02T14:48:27.701" v="8"/>
      <pc:docMkLst>
        <pc:docMk/>
      </pc:docMkLst>
      <pc:sldChg chg="del">
        <pc:chgData name="Tonja Wragg" userId="S::tonja.wragg@allianthealth.org::d28922bc-3857-44c7-9338-42bb38823dfc" providerId="AD" clId="Web-{F73CF1CD-257A-4376-81ED-4B8AB470B11D}" dt="2022-06-02T14:47:57.372" v="5"/>
        <pc:sldMkLst>
          <pc:docMk/>
          <pc:sldMk cId="2714523747" sldId="1583"/>
        </pc:sldMkLst>
      </pc:sldChg>
      <pc:sldChg chg="modSp">
        <pc:chgData name="Tonja Wragg" userId="S::tonja.wragg@allianthealth.org::d28922bc-3857-44c7-9338-42bb38823dfc" providerId="AD" clId="Web-{F73CF1CD-257A-4376-81ED-4B8AB470B11D}" dt="2022-06-02T14:46:27.495" v="4" actId="20577"/>
        <pc:sldMkLst>
          <pc:docMk/>
          <pc:sldMk cId="624879135" sldId="1607"/>
        </pc:sldMkLst>
        <pc:spChg chg="mod">
          <ac:chgData name="Tonja Wragg" userId="S::tonja.wragg@allianthealth.org::d28922bc-3857-44c7-9338-42bb38823dfc" providerId="AD" clId="Web-{F73CF1CD-257A-4376-81ED-4B8AB470B11D}" dt="2022-06-02T14:46:27.495" v="4" actId="20577"/>
          <ac:spMkLst>
            <pc:docMk/>
            <pc:sldMk cId="624879135" sldId="1607"/>
            <ac:spMk id="2" creationId="{00000000-0000-0000-0000-000000000000}"/>
          </ac:spMkLst>
        </pc:spChg>
      </pc:sldChg>
      <pc:sldChg chg="modSp">
        <pc:chgData name="Tonja Wragg" userId="S::tonja.wragg@allianthealth.org::d28922bc-3857-44c7-9338-42bb38823dfc" providerId="AD" clId="Web-{F73CF1CD-257A-4376-81ED-4B8AB470B11D}" dt="2022-06-02T14:43:38.210" v="1" actId="20577"/>
        <pc:sldMkLst>
          <pc:docMk/>
          <pc:sldMk cId="1489145072" sldId="1609"/>
        </pc:sldMkLst>
        <pc:spChg chg="mod">
          <ac:chgData name="Tonja Wragg" userId="S::tonja.wragg@allianthealth.org::d28922bc-3857-44c7-9338-42bb38823dfc" providerId="AD" clId="Web-{F73CF1CD-257A-4376-81ED-4B8AB470B11D}" dt="2022-06-02T14:43:38.210" v="1" actId="20577"/>
          <ac:spMkLst>
            <pc:docMk/>
            <pc:sldMk cId="1489145072" sldId="1609"/>
            <ac:spMk id="3" creationId="{B1D1441D-A9FB-C2A0-BD65-B7850A599C23}"/>
          </ac:spMkLst>
        </pc:spChg>
      </pc:sldChg>
      <pc:sldChg chg="add">
        <pc:chgData name="Tonja Wragg" userId="S::tonja.wragg@allianthealth.org::d28922bc-3857-44c7-9338-42bb38823dfc" providerId="AD" clId="Web-{F73CF1CD-257A-4376-81ED-4B8AB470B11D}" dt="2022-06-02T14:48:27.701" v="8"/>
        <pc:sldMkLst>
          <pc:docMk/>
          <pc:sldMk cId="2495657411" sldId="1610"/>
        </pc:sldMkLst>
      </pc:sldChg>
      <pc:sldChg chg="add del">
        <pc:chgData name="Tonja Wragg" userId="S::tonja.wragg@allianthealth.org::d28922bc-3857-44c7-9338-42bb38823dfc" providerId="AD" clId="Web-{F73CF1CD-257A-4376-81ED-4B8AB470B11D}" dt="2022-06-02T14:48:23.842" v="7"/>
        <pc:sldMkLst>
          <pc:docMk/>
          <pc:sldMk cId="3797123015" sldId="1610"/>
        </pc:sldMkLst>
      </pc:sldChg>
    </pc:docChg>
  </pc:docChgLst>
  <pc:docChgLst>
    <pc:chgData name="Tonja Wragg" userId="S::tonja.wragg@allianthealth.org::d28922bc-3857-44c7-9338-42bb38823dfc" providerId="AD" clId="Web-{A129FCCC-B105-4E8D-ABC4-9EC43D251F1D}"/>
    <pc:docChg chg="modSld">
      <pc:chgData name="Tonja Wragg" userId="S::tonja.wragg@allianthealth.org::d28922bc-3857-44c7-9338-42bb38823dfc" providerId="AD" clId="Web-{A129FCCC-B105-4E8D-ABC4-9EC43D251F1D}" dt="2022-06-02T14:06:02.554" v="15" actId="20577"/>
      <pc:docMkLst>
        <pc:docMk/>
      </pc:docMkLst>
      <pc:sldChg chg="modSp">
        <pc:chgData name="Tonja Wragg" userId="S::tonja.wragg@allianthealth.org::d28922bc-3857-44c7-9338-42bb38823dfc" providerId="AD" clId="Web-{A129FCCC-B105-4E8D-ABC4-9EC43D251F1D}" dt="2022-06-02T14:06:02.554" v="15" actId="20577"/>
        <pc:sldMkLst>
          <pc:docMk/>
          <pc:sldMk cId="3478051242" sldId="1597"/>
        </pc:sldMkLst>
        <pc:spChg chg="mod">
          <ac:chgData name="Tonja Wragg" userId="S::tonja.wragg@allianthealth.org::d28922bc-3857-44c7-9338-42bb38823dfc" providerId="AD" clId="Web-{A129FCCC-B105-4E8D-ABC4-9EC43D251F1D}" dt="2022-06-02T14:06:02.554" v="15" actId="20577"/>
          <ac:spMkLst>
            <pc:docMk/>
            <pc:sldMk cId="3478051242" sldId="1597"/>
            <ac:spMk id="3" creationId="{00000000-0000-0000-0000-000000000000}"/>
          </ac:spMkLst>
        </pc:spChg>
      </pc:sldChg>
    </pc:docChg>
  </pc:docChgLst>
  <pc:docChgLst>
    <pc:chgData name="Tonja Wragg" userId="S::tonja.wragg@allianthealth.org::d28922bc-3857-44c7-9338-42bb38823dfc" providerId="AD" clId="Web-{97D465A4-E512-48E1-BAC3-A84DC0036256}"/>
    <pc:docChg chg="modSld">
      <pc:chgData name="Tonja Wragg" userId="S::tonja.wragg@allianthealth.org::d28922bc-3857-44c7-9338-42bb38823dfc" providerId="AD" clId="Web-{97D465A4-E512-48E1-BAC3-A84DC0036256}" dt="2022-06-10T17:05:59.614" v="33" actId="20577"/>
      <pc:docMkLst>
        <pc:docMk/>
      </pc:docMkLst>
      <pc:sldChg chg="modSp">
        <pc:chgData name="Tonja Wragg" userId="S::tonja.wragg@allianthealth.org::d28922bc-3857-44c7-9338-42bb38823dfc" providerId="AD" clId="Web-{97D465A4-E512-48E1-BAC3-A84DC0036256}" dt="2022-06-10T17:05:22.547" v="26" actId="20577"/>
        <pc:sldMkLst>
          <pc:docMk/>
          <pc:sldMk cId="2625740915" sldId="1594"/>
        </pc:sldMkLst>
        <pc:spChg chg="mod">
          <ac:chgData name="Tonja Wragg" userId="S::tonja.wragg@allianthealth.org::d28922bc-3857-44c7-9338-42bb38823dfc" providerId="AD" clId="Web-{97D465A4-E512-48E1-BAC3-A84DC0036256}" dt="2022-06-10T17:05:02.546" v="17" actId="20577"/>
          <ac:spMkLst>
            <pc:docMk/>
            <pc:sldMk cId="2625740915" sldId="1594"/>
            <ac:spMk id="2" creationId="{00000000-0000-0000-0000-000000000000}"/>
          </ac:spMkLst>
        </pc:spChg>
        <pc:spChg chg="mod">
          <ac:chgData name="Tonja Wragg" userId="S::tonja.wragg@allianthealth.org::d28922bc-3857-44c7-9338-42bb38823dfc" providerId="AD" clId="Web-{97D465A4-E512-48E1-BAC3-A84DC0036256}" dt="2022-06-10T17:05:22.547" v="26" actId="20577"/>
          <ac:spMkLst>
            <pc:docMk/>
            <pc:sldMk cId="2625740915" sldId="1594"/>
            <ac:spMk id="3" creationId="{00000000-0000-0000-0000-000000000000}"/>
          </ac:spMkLst>
        </pc:spChg>
      </pc:sldChg>
      <pc:sldChg chg="modSp">
        <pc:chgData name="Tonja Wragg" userId="S::tonja.wragg@allianthealth.org::d28922bc-3857-44c7-9338-42bb38823dfc" providerId="AD" clId="Web-{97D465A4-E512-48E1-BAC3-A84DC0036256}" dt="2022-06-10T17:05:59.614" v="33" actId="20577"/>
        <pc:sldMkLst>
          <pc:docMk/>
          <pc:sldMk cId="1928396551" sldId="1613"/>
        </pc:sldMkLst>
        <pc:spChg chg="mod">
          <ac:chgData name="Tonja Wragg" userId="S::tonja.wragg@allianthealth.org::d28922bc-3857-44c7-9338-42bb38823dfc" providerId="AD" clId="Web-{97D465A4-E512-48E1-BAC3-A84DC0036256}" dt="2022-06-10T17:05:59.614" v="33" actId="20577"/>
          <ac:spMkLst>
            <pc:docMk/>
            <pc:sldMk cId="1928396551" sldId="1613"/>
            <ac:spMk id="3" creationId="{00000000-0000-0000-0000-000000000000}"/>
          </ac:spMkLst>
        </pc:spChg>
      </pc:sldChg>
    </pc:docChg>
  </pc:docChgLst>
  <pc:docChgLst>
    <pc:chgData name="Tonja Wragg" userId="S::tonja.wragg@allianthealth.org::d28922bc-3857-44c7-9338-42bb38823dfc" providerId="AD" clId="Web-{DA8CB452-8894-4B63-BBC4-96D00E3BA5E6}"/>
    <pc:docChg chg="addSld delSld modSld">
      <pc:chgData name="Tonja Wragg" userId="S::tonja.wragg@allianthealth.org::d28922bc-3857-44c7-9338-42bb38823dfc" providerId="AD" clId="Web-{DA8CB452-8894-4B63-BBC4-96D00E3BA5E6}" dt="2022-06-02T14:10:01.993" v="4"/>
      <pc:docMkLst>
        <pc:docMk/>
      </pc:docMkLst>
      <pc:sldChg chg="modSp">
        <pc:chgData name="Tonja Wragg" userId="S::tonja.wragg@allianthealth.org::d28922bc-3857-44c7-9338-42bb38823dfc" providerId="AD" clId="Web-{DA8CB452-8894-4B63-BBC4-96D00E3BA5E6}" dt="2022-06-02T14:08:45.941" v="2" actId="20577"/>
        <pc:sldMkLst>
          <pc:docMk/>
          <pc:sldMk cId="364426977" sldId="1557"/>
        </pc:sldMkLst>
        <pc:spChg chg="mod">
          <ac:chgData name="Tonja Wragg" userId="S::tonja.wragg@allianthealth.org::d28922bc-3857-44c7-9338-42bb38823dfc" providerId="AD" clId="Web-{DA8CB452-8894-4B63-BBC4-96D00E3BA5E6}" dt="2022-06-02T14:08:45.941" v="2" actId="20577"/>
          <ac:spMkLst>
            <pc:docMk/>
            <pc:sldMk cId="364426977" sldId="1557"/>
            <ac:spMk id="3" creationId="{00000000-0000-0000-0000-000000000000}"/>
          </ac:spMkLst>
        </pc:spChg>
      </pc:sldChg>
      <pc:sldChg chg="del">
        <pc:chgData name="Tonja Wragg" userId="S::tonja.wragg@allianthealth.org::d28922bc-3857-44c7-9338-42bb38823dfc" providerId="AD" clId="Web-{DA8CB452-8894-4B63-BBC4-96D00E3BA5E6}" dt="2022-06-02T14:09:37.194" v="3"/>
        <pc:sldMkLst>
          <pc:docMk/>
          <pc:sldMk cId="3478051242" sldId="1597"/>
        </pc:sldMkLst>
      </pc:sldChg>
      <pc:sldChg chg="add">
        <pc:chgData name="Tonja Wragg" userId="S::tonja.wragg@allianthealth.org::d28922bc-3857-44c7-9338-42bb38823dfc" providerId="AD" clId="Web-{DA8CB452-8894-4B63-BBC4-96D00E3BA5E6}" dt="2022-06-02T14:10:01.993" v="4"/>
        <pc:sldMkLst>
          <pc:docMk/>
          <pc:sldMk cId="3934001733" sldId="1608"/>
        </pc:sldMkLst>
      </pc:sldChg>
    </pc:docChg>
  </pc:docChgLst>
  <pc:docChgLst>
    <pc:chgData name="Tonja Wragg" userId="S::tonja.wragg@allianthealth.org::d28922bc-3857-44c7-9338-42bb38823dfc" providerId="AD" clId="Web-{AD776997-C5C1-4A47-BE63-72C2CF3890BF}"/>
    <pc:docChg chg="modSld">
      <pc:chgData name="Tonja Wragg" userId="S::tonja.wragg@allianthealth.org::d28922bc-3857-44c7-9338-42bb38823dfc" providerId="AD" clId="Web-{AD776997-C5C1-4A47-BE63-72C2CF3890BF}" dt="2022-06-02T14:07:17.258" v="0" actId="14100"/>
      <pc:docMkLst>
        <pc:docMk/>
      </pc:docMkLst>
      <pc:sldChg chg="modSp">
        <pc:chgData name="Tonja Wragg" userId="S::tonja.wragg@allianthealth.org::d28922bc-3857-44c7-9338-42bb38823dfc" providerId="AD" clId="Web-{AD776997-C5C1-4A47-BE63-72C2CF3890BF}" dt="2022-06-02T14:07:17.258" v="0" actId="14100"/>
        <pc:sldMkLst>
          <pc:docMk/>
          <pc:sldMk cId="624879135" sldId="1607"/>
        </pc:sldMkLst>
        <pc:spChg chg="mod">
          <ac:chgData name="Tonja Wragg" userId="S::tonja.wragg@allianthealth.org::d28922bc-3857-44c7-9338-42bb38823dfc" providerId="AD" clId="Web-{AD776997-C5C1-4A47-BE63-72C2CF3890BF}" dt="2022-06-02T14:07:17.258" v="0" actId="14100"/>
          <ac:spMkLst>
            <pc:docMk/>
            <pc:sldMk cId="624879135" sldId="1607"/>
            <ac:spMk id="4" creationId="{00000000-0000-0000-0000-000000000000}"/>
          </ac:spMkLst>
        </pc:spChg>
      </pc:sldChg>
    </pc:docChg>
  </pc:docChgLst>
  <pc:docChgLst>
    <pc:chgData name="Tonja Wragg" userId="S::tonja.wragg@allianthealth.org::d28922bc-3857-44c7-9338-42bb38823dfc" providerId="AD" clId="Web-{9FCA4F1E-FF00-47A8-B262-93421C2E80DD}"/>
    <pc:docChg chg="addSld modSld">
      <pc:chgData name="Tonja Wragg" userId="S::tonja.wragg@allianthealth.org::d28922bc-3857-44c7-9338-42bb38823dfc" providerId="AD" clId="Web-{9FCA4F1E-FF00-47A8-B262-93421C2E80DD}" dt="2022-06-02T14:38:23.803" v="123" actId="1076"/>
      <pc:docMkLst>
        <pc:docMk/>
      </pc:docMkLst>
      <pc:sldChg chg="modSp">
        <pc:chgData name="Tonja Wragg" userId="S::tonja.wragg@allianthealth.org::d28922bc-3857-44c7-9338-42bb38823dfc" providerId="AD" clId="Web-{9FCA4F1E-FF00-47A8-B262-93421C2E80DD}" dt="2022-06-02T14:15:51.343" v="15" actId="20577"/>
        <pc:sldMkLst>
          <pc:docMk/>
          <pc:sldMk cId="364426977" sldId="1557"/>
        </pc:sldMkLst>
        <pc:spChg chg="mod">
          <ac:chgData name="Tonja Wragg" userId="S::tonja.wragg@allianthealth.org::d28922bc-3857-44c7-9338-42bb38823dfc" providerId="AD" clId="Web-{9FCA4F1E-FF00-47A8-B262-93421C2E80DD}" dt="2022-06-02T14:15:51.343" v="15" actId="20577"/>
          <ac:spMkLst>
            <pc:docMk/>
            <pc:sldMk cId="364426977" sldId="1557"/>
            <ac:spMk id="3" creationId="{00000000-0000-0000-0000-000000000000}"/>
          </ac:spMkLst>
        </pc:spChg>
      </pc:sldChg>
      <pc:sldChg chg="addSp delSp modSp">
        <pc:chgData name="Tonja Wragg" userId="S::tonja.wragg@allianthealth.org::d28922bc-3857-44c7-9338-42bb38823dfc" providerId="AD" clId="Web-{9FCA4F1E-FF00-47A8-B262-93421C2E80DD}" dt="2022-06-02T14:37:23.535" v="111" actId="20577"/>
        <pc:sldMkLst>
          <pc:docMk/>
          <pc:sldMk cId="2625740915" sldId="1594"/>
        </pc:sldMkLst>
        <pc:spChg chg="mod">
          <ac:chgData name="Tonja Wragg" userId="S::tonja.wragg@allianthealth.org::d28922bc-3857-44c7-9338-42bb38823dfc" providerId="AD" clId="Web-{9FCA4F1E-FF00-47A8-B262-93421C2E80DD}" dt="2022-06-02T14:36:42.972" v="97" actId="20577"/>
          <ac:spMkLst>
            <pc:docMk/>
            <pc:sldMk cId="2625740915" sldId="1594"/>
            <ac:spMk id="3" creationId="{00000000-0000-0000-0000-000000000000}"/>
          </ac:spMkLst>
        </pc:spChg>
        <pc:spChg chg="add del mod">
          <ac:chgData name="Tonja Wragg" userId="S::tonja.wragg@allianthealth.org::d28922bc-3857-44c7-9338-42bb38823dfc" providerId="AD" clId="Web-{9FCA4F1E-FF00-47A8-B262-93421C2E80DD}" dt="2022-06-02T14:34:09.467" v="77"/>
          <ac:spMkLst>
            <pc:docMk/>
            <pc:sldMk cId="2625740915" sldId="1594"/>
            <ac:spMk id="6" creationId="{BF5B2514-E0BF-DBB0-D157-A5F1098F4242}"/>
          </ac:spMkLst>
        </pc:spChg>
        <pc:spChg chg="add del mod">
          <ac:chgData name="Tonja Wragg" userId="S::tonja.wragg@allianthealth.org::d28922bc-3857-44c7-9338-42bb38823dfc" providerId="AD" clId="Web-{9FCA4F1E-FF00-47A8-B262-93421C2E80DD}" dt="2022-06-02T14:36:28.799" v="90"/>
          <ac:spMkLst>
            <pc:docMk/>
            <pc:sldMk cId="2625740915" sldId="1594"/>
            <ac:spMk id="9" creationId="{43AA1B57-E9EC-C453-B6D7-52A81E76C249}"/>
          </ac:spMkLst>
        </pc:spChg>
        <pc:spChg chg="add mod">
          <ac:chgData name="Tonja Wragg" userId="S::tonja.wragg@allianthealth.org::d28922bc-3857-44c7-9338-42bb38823dfc" providerId="AD" clId="Web-{9FCA4F1E-FF00-47A8-B262-93421C2E80DD}" dt="2022-06-02T14:37:23.535" v="111" actId="20577"/>
          <ac:spMkLst>
            <pc:docMk/>
            <pc:sldMk cId="2625740915" sldId="1594"/>
            <ac:spMk id="12" creationId="{0EA280C0-EC96-A252-8673-D9A61769711D}"/>
          </ac:spMkLst>
        </pc:spChg>
        <pc:graphicFrameChg chg="add del mod">
          <ac:chgData name="Tonja Wragg" userId="S::tonja.wragg@allianthealth.org::d28922bc-3857-44c7-9338-42bb38823dfc" providerId="AD" clId="Web-{9FCA4F1E-FF00-47A8-B262-93421C2E80DD}" dt="2022-06-02T14:34:09.467" v="78"/>
          <ac:graphicFrameMkLst>
            <pc:docMk/>
            <pc:sldMk cId="2625740915" sldId="1594"/>
            <ac:graphicFrameMk id="5" creationId="{9500E49F-BE88-C3B9-3146-CACB289B4BAF}"/>
          </ac:graphicFrameMkLst>
        </pc:graphicFrameChg>
        <pc:graphicFrameChg chg="add del mod">
          <ac:chgData name="Tonja Wragg" userId="S::tonja.wragg@allianthealth.org::d28922bc-3857-44c7-9338-42bb38823dfc" providerId="AD" clId="Web-{9FCA4F1E-FF00-47A8-B262-93421C2E80DD}" dt="2022-06-02T14:36:28.799" v="91"/>
          <ac:graphicFrameMkLst>
            <pc:docMk/>
            <pc:sldMk cId="2625740915" sldId="1594"/>
            <ac:graphicFrameMk id="8" creationId="{9F882CF7-2B15-04DC-0189-AA0FB574C5C6}"/>
          </ac:graphicFrameMkLst>
        </pc:graphicFrameChg>
        <pc:graphicFrameChg chg="add mod modGraphic">
          <ac:chgData name="Tonja Wragg" userId="S::tonja.wragg@allianthealth.org::d28922bc-3857-44c7-9338-42bb38823dfc" providerId="AD" clId="Web-{9FCA4F1E-FF00-47A8-B262-93421C2E80DD}" dt="2022-06-02T14:37:13.113" v="105"/>
          <ac:graphicFrameMkLst>
            <pc:docMk/>
            <pc:sldMk cId="2625740915" sldId="1594"/>
            <ac:graphicFrameMk id="11" creationId="{2A17C4A7-15B2-D15B-CE9A-D1C90A9CE5D0}"/>
          </ac:graphicFrameMkLst>
        </pc:graphicFrameChg>
      </pc:sldChg>
      <pc:sldChg chg="addSp delSp modSp new">
        <pc:chgData name="Tonja Wragg" userId="S::tonja.wragg@allianthealth.org::d28922bc-3857-44c7-9338-42bb38823dfc" providerId="AD" clId="Web-{9FCA4F1E-FF00-47A8-B262-93421C2E80DD}" dt="2022-06-02T14:38:23.803" v="123" actId="1076"/>
        <pc:sldMkLst>
          <pc:docMk/>
          <pc:sldMk cId="1489145072" sldId="1609"/>
        </pc:sldMkLst>
        <pc:spChg chg="mod">
          <ac:chgData name="Tonja Wragg" userId="S::tonja.wragg@allianthealth.org::d28922bc-3857-44c7-9338-42bb38823dfc" providerId="AD" clId="Web-{9FCA4F1E-FF00-47A8-B262-93421C2E80DD}" dt="2022-06-02T14:16:38.407" v="31" actId="20577"/>
          <ac:spMkLst>
            <pc:docMk/>
            <pc:sldMk cId="1489145072" sldId="1609"/>
            <ac:spMk id="2" creationId="{170CAC9D-D094-3F30-1B59-25BEDCFAE0FD}"/>
          </ac:spMkLst>
        </pc:spChg>
        <pc:spChg chg="mod">
          <ac:chgData name="Tonja Wragg" userId="S::tonja.wragg@allianthealth.org::d28922bc-3857-44c7-9338-42bb38823dfc" providerId="AD" clId="Web-{9FCA4F1E-FF00-47A8-B262-93421C2E80DD}" dt="2022-06-02T14:37:59.146" v="113" actId="20577"/>
          <ac:spMkLst>
            <pc:docMk/>
            <pc:sldMk cId="1489145072" sldId="1609"/>
            <ac:spMk id="3" creationId="{B1D1441D-A9FB-C2A0-BD65-B7850A599C23}"/>
          </ac:spMkLst>
        </pc:spChg>
        <pc:spChg chg="add del mod">
          <ac:chgData name="Tonja Wragg" userId="S::tonja.wragg@allianthealth.org::d28922bc-3857-44c7-9338-42bb38823dfc" providerId="AD" clId="Web-{9FCA4F1E-FF00-47A8-B262-93421C2E80DD}" dt="2022-06-02T14:33:01.778" v="70"/>
          <ac:spMkLst>
            <pc:docMk/>
            <pc:sldMk cId="1489145072" sldId="1609"/>
            <ac:spMk id="7" creationId="{BEAF6AC0-BFD7-6F08-3405-0E09DBB36C6F}"/>
          </ac:spMkLst>
        </pc:spChg>
        <pc:graphicFrameChg chg="add del mod">
          <ac:chgData name="Tonja Wragg" userId="S::tonja.wragg@allianthealth.org::d28922bc-3857-44c7-9338-42bb38823dfc" providerId="AD" clId="Web-{9FCA4F1E-FF00-47A8-B262-93421C2E80DD}" dt="2022-06-02T14:33:01.778" v="71"/>
          <ac:graphicFrameMkLst>
            <pc:docMk/>
            <pc:sldMk cId="1489145072" sldId="1609"/>
            <ac:graphicFrameMk id="6" creationId="{0BA6F71A-456F-2A9C-2FCE-0C3B53CA9DAF}"/>
          </ac:graphicFrameMkLst>
        </pc:graphicFrameChg>
        <pc:picChg chg="add mod">
          <ac:chgData name="Tonja Wragg" userId="S::tonja.wragg@allianthealth.org::d28922bc-3857-44c7-9338-42bb38823dfc" providerId="AD" clId="Web-{9FCA4F1E-FF00-47A8-B262-93421C2E80DD}" dt="2022-06-02T14:38:23.803" v="123" actId="1076"/>
          <ac:picMkLst>
            <pc:docMk/>
            <pc:sldMk cId="1489145072" sldId="1609"/>
            <ac:picMk id="4" creationId="{4E79778A-9E77-6CD3-AC3F-731EA68B37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r">
              <a:defRPr sz="1200"/>
            </a:lvl1pPr>
          </a:lstStyle>
          <a:p>
            <a:fld id="{EA1FB8E6-C46A-4C05-B8EC-BF2476F1E795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r">
              <a:defRPr sz="1200"/>
            </a:lvl1pPr>
          </a:lstStyle>
          <a:p>
            <a:fld id="{F94DE9B5-E5DB-42FD-95BA-94F383C9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1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/>
          <a:lstStyle>
            <a:lvl1pPr algn="r">
              <a:defRPr sz="1200"/>
            </a:lvl1pPr>
          </a:lstStyle>
          <a:p>
            <a:fld id="{AFCFBF69-375F-6D4E-A1E3-56146365947B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8" rIns="91277" bIns="45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15157"/>
            <a:ext cx="5609588" cy="4183697"/>
          </a:xfrm>
          <a:prstGeom prst="rect">
            <a:avLst/>
          </a:prstGeom>
        </p:spPr>
        <p:txBody>
          <a:bodyPr vert="horz" lIns="91277" tIns="45638" rIns="91277" bIns="456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lIns="91277" tIns="45638" rIns="91277" bIns="45638" rtlCol="0" anchor="b"/>
          <a:lstStyle>
            <a:lvl1pPr algn="r">
              <a:defRPr sz="1200"/>
            </a:lvl1pPr>
          </a:lstStyle>
          <a:p>
            <a:fld id="{ADF10427-3FC5-7946-9487-6DCC1B0D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0427-3FC5-7946-9487-6DCC1B0D4E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file:///\\gmcf.org\shares\Users\laurendehnart\2017%20Executive%20Assistant%20files\Picture%20Slide%20Show%20-%202017%20Annual%20Employee%20Meeting%202.pptx#-1,1,WIFI ACCES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0" r="-1"/>
          <a:stretch/>
        </p:blipFill>
        <p:spPr>
          <a:xfrm>
            <a:off x="6350" y="951836"/>
            <a:ext cx="2467129" cy="322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r="3319"/>
          <a:stretch/>
        </p:blipFill>
        <p:spPr>
          <a:xfrm>
            <a:off x="2228849" y="784225"/>
            <a:ext cx="2051051" cy="373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9" r="3902"/>
          <a:stretch/>
        </p:blipFill>
        <p:spPr>
          <a:xfrm>
            <a:off x="4197350" y="1125891"/>
            <a:ext cx="2908300" cy="3965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r="30947"/>
          <a:stretch/>
        </p:blipFill>
        <p:spPr>
          <a:xfrm>
            <a:off x="6737272" y="951837"/>
            <a:ext cx="2406727" cy="3194713"/>
          </a:xfrm>
          <a:prstGeom prst="rect">
            <a:avLst/>
          </a:prstGeom>
        </p:spPr>
      </p:pic>
      <p:sp>
        <p:nvSpPr>
          <p:cNvPr id="7" name="object 3"/>
          <p:cNvSpPr/>
          <p:nvPr userDrawn="1"/>
        </p:nvSpPr>
        <p:spPr>
          <a:xfrm>
            <a:off x="-1" y="-9371"/>
            <a:ext cx="9143999" cy="206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 rot="10800000">
            <a:off x="-1" y="3068814"/>
            <a:ext cx="9150349" cy="206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hlinkClick r:id="rId7" action="ppaction://hlinkpres?slideindex=1&amp;slidetitle=WIFI ACCESS" highlightClick="1"/>
          </p:cNvPr>
          <p:cNvSpPr/>
          <p:nvPr userDrawn="1"/>
        </p:nvSpPr>
        <p:spPr>
          <a:xfrm>
            <a:off x="5807869" y="316445"/>
            <a:ext cx="2650332" cy="609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6">
            <a:hlinkClick r:id="" action="ppaction://noaction" highlightClick="1"/>
          </p:cNvPr>
          <p:cNvSpPr txBox="1"/>
          <p:nvPr userDrawn="1"/>
        </p:nvSpPr>
        <p:spPr>
          <a:xfrm>
            <a:off x="392906" y="3959587"/>
            <a:ext cx="4972050" cy="82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n-US" sz="2600">
                <a:solidFill>
                  <a:srgbClr val="FFFFFF"/>
                </a:solidFill>
                <a:latin typeface="Century Gothic" panose="020B0502020202020204" pitchFamily="34" charset="0"/>
                <a:cs typeface="Adobe Devanagari"/>
              </a:rPr>
              <a:t>Meeting Title</a:t>
            </a:r>
            <a:endParaRPr sz="2600">
              <a:latin typeface="Century Gothic" panose="020B0502020202020204" pitchFamily="34" charset="0"/>
              <a:cs typeface="Adobe Devanagari"/>
            </a:endParaRPr>
          </a:p>
          <a:p>
            <a:pPr marL="9525">
              <a:spcBef>
                <a:spcPts val="206"/>
              </a:spcBef>
            </a:pPr>
            <a:r>
              <a:rPr lang="en-US" sz="2600" spc="-4">
                <a:solidFill>
                  <a:srgbClr val="A7A8A7"/>
                </a:solidFill>
                <a:latin typeface="Century Gothic" panose="020B0502020202020204" pitchFamily="34" charset="0"/>
                <a:cs typeface="Adobe Devanagari"/>
              </a:rPr>
              <a:t>Date</a:t>
            </a:r>
            <a:endParaRPr sz="2600">
              <a:latin typeface="Century Gothic" panose="020B0502020202020204" pitchFamily="34" charset="0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6792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13017"/>
            <a:ext cx="9152467" cy="2138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72307"/>
            <a:ext cx="7429500" cy="481013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323158"/>
            <a:ext cx="8229600" cy="333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928168"/>
            <a:ext cx="9152467" cy="2138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526460" y="4656908"/>
            <a:ext cx="388940" cy="36839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517730" y="4767946"/>
            <a:ext cx="406400" cy="146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BFF20AB-8469-794D-AB75-1FA1908E192E}" type="slidenum">
              <a:rPr lang="en-US" b="1" smtClean="0">
                <a:solidFill>
                  <a:schemeClr val="tx1"/>
                </a:solidFill>
              </a:rPr>
              <a:pPr algn="ctr"/>
              <a:t>‹#›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902" y="111776"/>
            <a:ext cx="1670100" cy="616355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90" y="248241"/>
            <a:ext cx="1460737" cy="3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7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/>
          <a:stretch/>
        </p:blipFill>
        <p:spPr>
          <a:xfrm>
            <a:off x="0" y="-8730"/>
            <a:ext cx="9144000" cy="515223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64594" y="0"/>
            <a:ext cx="4207669" cy="51416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587046"/>
            <a:ext cx="9144000" cy="206454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9407" y="0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95538" y="-1693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281" y="0"/>
            <a:ext cx="145257" cy="5143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41319" y="8203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0281" y="16934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364" y="3440967"/>
            <a:ext cx="1140707" cy="420981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207" y="1793433"/>
            <a:ext cx="5774266" cy="10731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8" y="3528725"/>
            <a:ext cx="983939" cy="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b="4610"/>
          <a:stretch/>
        </p:blipFill>
        <p:spPr>
          <a:xfrm>
            <a:off x="-50104" y="-6408"/>
            <a:ext cx="9188135" cy="515416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62197" y="-18647"/>
            <a:ext cx="4207669" cy="51416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0104" y="1587046"/>
            <a:ext cx="9194104" cy="206454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9407" y="0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95538" y="-1693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281" y="0"/>
            <a:ext cx="145257" cy="5143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41319" y="8203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0281" y="16934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364" y="3440967"/>
            <a:ext cx="1140707" cy="420981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207" y="1793433"/>
            <a:ext cx="5774266" cy="10731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8" y="3528725"/>
            <a:ext cx="983939" cy="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 b="9569"/>
          <a:stretch/>
        </p:blipFill>
        <p:spPr>
          <a:xfrm>
            <a:off x="0" y="-6264"/>
            <a:ext cx="9137737" cy="514193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62197" y="-18647"/>
            <a:ext cx="4207669" cy="51416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0104" y="1587046"/>
            <a:ext cx="9194104" cy="206454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9407" y="0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95538" y="-1693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281" y="0"/>
            <a:ext cx="145257" cy="5143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41319" y="8203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0281" y="16934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364" y="3440967"/>
            <a:ext cx="1140707" cy="420981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207" y="1793433"/>
            <a:ext cx="5774266" cy="10731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8" y="3528725"/>
            <a:ext cx="983939" cy="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9" b="25"/>
          <a:stretch/>
        </p:blipFill>
        <p:spPr>
          <a:xfrm>
            <a:off x="-6263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62197" y="-18647"/>
            <a:ext cx="4207669" cy="51416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0104" y="1587046"/>
            <a:ext cx="9194104" cy="206454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9407" y="0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95538" y="-1693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281" y="0"/>
            <a:ext cx="145257" cy="5143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41319" y="8203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0281" y="16934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364" y="3440967"/>
            <a:ext cx="1140707" cy="420981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207" y="1793433"/>
            <a:ext cx="5774266" cy="10731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8" y="3528725"/>
            <a:ext cx="983939" cy="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-616" b="616"/>
          <a:stretch/>
        </p:blipFill>
        <p:spPr>
          <a:xfrm>
            <a:off x="-88584" y="-55034"/>
            <a:ext cx="9232584" cy="519853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462197" y="-18647"/>
            <a:ext cx="4207669" cy="5141648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50104" y="1587046"/>
            <a:ext cx="9194104" cy="2064543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679407" y="0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395538" y="-16934"/>
            <a:ext cx="57150" cy="516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50281" y="0"/>
            <a:ext cx="145257" cy="5143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41319" y="8203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50281" y="16934"/>
            <a:ext cx="145257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364" y="3440967"/>
            <a:ext cx="1140707" cy="420981"/>
          </a:xfrm>
          <a:prstGeom prst="roundRect">
            <a:avLst/>
          </a:prstGeom>
          <a:solidFill>
            <a:schemeClr val="bg1"/>
          </a:solidFill>
          <a:ln w="222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207" y="1793433"/>
            <a:ext cx="5774266" cy="107315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8" y="3528725"/>
            <a:ext cx="983939" cy="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1" y="2638"/>
            <a:ext cx="9143999" cy="206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 rot="10800000">
            <a:off x="1" y="3107404"/>
            <a:ext cx="9143999" cy="206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78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38150"/>
            <a:ext cx="7586133" cy="480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6650"/>
            <a:ext cx="8229600" cy="35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3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59" r:id="rId6"/>
    <p:sldLayoutId id="2147483660" r:id="rId7"/>
    <p:sldLayoutId id="2147483661" r:id="rId8"/>
    <p:sldLayoutId id="2147483657" r:id="rId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gmcf.org\shares\Users\laurendehnart\2017%20Executive%20Assistant%20files\Picture%20Slide%20Show%20-%202017%20Annual%20Employee%20Meeting%202.pptx#-1,1,WIFI ACC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hlinkClick r:id="rId3" action="ppaction://hlinkpres?slideindex=1&amp;slidetitle=WIFI ACCESS" highlightClick="1"/>
          </p:cNvPr>
          <p:cNvSpPr/>
          <p:nvPr/>
        </p:nvSpPr>
        <p:spPr>
          <a:xfrm>
            <a:off x="5807869" y="316445"/>
            <a:ext cx="2650332" cy="609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5" name="TextBox 4"/>
          <p:cNvSpPr txBox="1"/>
          <p:nvPr/>
        </p:nvSpPr>
        <p:spPr>
          <a:xfrm rot="4218411" flipH="1" flipV="1">
            <a:off x="1221533" y="4185333"/>
            <a:ext cx="29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7144" y="4066282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ICWP – </a:t>
            </a:r>
            <a:r>
              <a:rPr lang="en-US" sz="1600" dirty="0" smtClean="0">
                <a:solidFill>
                  <a:schemeClr val="bg1"/>
                </a:solidFill>
              </a:rPr>
              <a:t>Case Manager Service PA Entry Training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July 21, 2022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Presenters: Vonnie Stelly – ICWP Program Consultant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Tonja Wragg RN BSN, CCM, </a:t>
            </a:r>
            <a:r>
              <a:rPr lang="en-US" sz="1600" dirty="0" err="1" smtClean="0">
                <a:solidFill>
                  <a:schemeClr val="bg1"/>
                </a:solidFill>
              </a:rPr>
              <a:t>MHSc</a:t>
            </a:r>
            <a:r>
              <a:rPr lang="en-US" sz="1600" dirty="0" smtClean="0">
                <a:solidFill>
                  <a:schemeClr val="bg1"/>
                </a:solidFill>
              </a:rPr>
              <a:t>~ Manager Waiver Programs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1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ICWP DMA 80 (service) Pa entry – adding diagnosis 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221581"/>
            <a:ext cx="8229600" cy="3435327"/>
          </a:xfrm>
        </p:spPr>
        <p:txBody>
          <a:bodyPr>
            <a:normAutofit/>
          </a:bodyPr>
          <a:lstStyle/>
          <a:p>
            <a:pPr marL="355600" marR="5080">
              <a:buClr>
                <a:srgbClr val="00529B"/>
              </a:buClr>
              <a:buSzPct val="6964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2400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diagnosis code </a:t>
            </a:r>
            <a:r>
              <a:rPr lang="en-US" sz="2400" spc="-25">
                <a:latin typeface="Century Gothic" panose="020B0502020202020204" pitchFamily="34" charset="0"/>
                <a:cs typeface="Franklin Gothic Book"/>
              </a:rPr>
              <a:t>for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the member’s  </a:t>
            </a:r>
            <a:r>
              <a:rPr lang="en-US" sz="2400" spc="5">
                <a:latin typeface="Century Gothic" panose="020B0502020202020204" pitchFamily="34" charset="0"/>
                <a:cs typeface="Franklin Gothic Book"/>
              </a:rPr>
              <a:t>primary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diagnosis related </a:t>
            </a:r>
            <a:r>
              <a:rPr lang="en-US" sz="2400" spc="-25">
                <a:latin typeface="Century Gothic" panose="020B0502020202020204" pitchFamily="34" charset="0"/>
                <a:cs typeface="Franklin Gothic Book"/>
              </a:rPr>
              <a:t>to ICWP</a:t>
            </a:r>
            <a:r>
              <a:rPr lang="en-US" sz="2400" spc="9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400">
                <a:latin typeface="Century Gothic" panose="020B0502020202020204" pitchFamily="34" charset="0"/>
                <a:cs typeface="Franklin Gothic Book"/>
              </a:rPr>
              <a:t>services.</a:t>
            </a:r>
          </a:p>
          <a:p>
            <a:pPr marL="355600" marR="5080">
              <a:buClr>
                <a:srgbClr val="00529B"/>
              </a:buClr>
              <a:buSzPct val="6964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The system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populates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the diagnosis description.</a:t>
            </a:r>
            <a:endParaRPr lang="en-US" sz="2400">
              <a:latin typeface="Century Gothic" panose="020B0502020202020204" pitchFamily="34" charset="0"/>
              <a:cs typeface="Franklin Gothic Book"/>
            </a:endParaRPr>
          </a:p>
          <a:p>
            <a:pPr marL="355600" marR="5080">
              <a:buClr>
                <a:srgbClr val="00529B"/>
              </a:buClr>
              <a:buSzPct val="6964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date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that the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diagnosis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was 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established; if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not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known,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date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that  the member </a:t>
            </a:r>
            <a:r>
              <a:rPr lang="en-US" sz="2400" spc="5">
                <a:latin typeface="Century Gothic" panose="020B0502020202020204" pitchFamily="34" charset="0"/>
                <a:cs typeface="Franklin Gothic Book"/>
              </a:rPr>
              <a:t>started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in</a:t>
            </a:r>
            <a:r>
              <a:rPr lang="en-US" sz="2400" spc="-35">
                <a:latin typeface="Century Gothic" panose="020B0502020202020204" pitchFamily="34" charset="0"/>
                <a:cs typeface="Franklin Gothic Book"/>
              </a:rPr>
              <a:t> ICWP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.</a:t>
            </a:r>
            <a:endParaRPr lang="en-US" sz="2400">
              <a:latin typeface="Century Gothic" panose="020B0502020202020204" pitchFamily="34" charset="0"/>
              <a:cs typeface="Franklin Gothic Book"/>
            </a:endParaRPr>
          </a:p>
          <a:p>
            <a:pPr marL="355600" marR="5080">
              <a:buClr>
                <a:srgbClr val="00529B"/>
              </a:buClr>
              <a:buSzPct val="6964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Click </a:t>
            </a:r>
            <a:r>
              <a:rPr lang="en-US" sz="2400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2400" spc="5">
                <a:latin typeface="Century Gothic" panose="020B0502020202020204" pitchFamily="34" charset="0"/>
                <a:cs typeface="Franklin Gothic Book"/>
              </a:rPr>
              <a:t>‘Primary’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button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and then </a:t>
            </a:r>
            <a:r>
              <a:rPr lang="en-US" sz="2400">
                <a:latin typeface="Century Gothic" panose="020B0502020202020204" pitchFamily="34" charset="0"/>
                <a:cs typeface="Franklin Gothic Book"/>
              </a:rPr>
              <a:t>click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400" spc="-15">
                <a:solidFill>
                  <a:srgbClr val="00529B"/>
                </a:solidFill>
                <a:latin typeface="Century Gothic" panose="020B0502020202020204" pitchFamily="34" charset="0"/>
                <a:cs typeface="Franklin Gothic Book"/>
              </a:rPr>
              <a:t>Add</a:t>
            </a:r>
            <a:r>
              <a:rPr lang="en-US" sz="2400" spc="-15">
                <a:latin typeface="Century Gothic" panose="020B0502020202020204" pitchFamily="34" charset="0"/>
                <a:cs typeface="Franklin Gothic Book"/>
              </a:rPr>
              <a:t>.</a:t>
            </a:r>
            <a:endParaRPr lang="en-US" sz="2400">
              <a:latin typeface="Century Gothic" panose="020B0502020202020204" pitchFamily="34" charset="0"/>
              <a:cs typeface="Franklin Gothic Book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40" y="672307"/>
            <a:ext cx="7429500" cy="481013"/>
          </a:xfrm>
        </p:spPr>
        <p:txBody>
          <a:bodyPr/>
          <a:lstStyle/>
          <a:p>
            <a:r>
              <a:rPr lang="en-US" sz="2800" b="1" dirty="0"/>
              <a:t>ICWP DMA 80 (service) 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When </a:t>
            </a:r>
            <a:r>
              <a:rPr lang="en-US" sz="1800" spc="-15">
                <a:solidFill>
                  <a:srgbClr val="00529B"/>
                </a:solidFill>
                <a:latin typeface="Century Gothic" panose="020B0502020202020204" pitchFamily="34" charset="0"/>
                <a:cs typeface="Franklin Gothic Book"/>
              </a:rPr>
              <a:t>Add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is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clicked,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diagnosis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is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added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to 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request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and a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new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blank diagnosis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line 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becomes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available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if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other diagnoses need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to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be  added</a:t>
            </a:r>
          </a:p>
          <a:p>
            <a:endParaRPr lang="en-US" sz="1800" spc="-10">
              <a:latin typeface="Franklin Gothic Book"/>
            </a:endParaRPr>
          </a:p>
          <a:p>
            <a:endParaRPr lang="en-US" sz="180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DB644BA-06A5-2E39-7675-989715D2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24" y="2249419"/>
            <a:ext cx="5693642" cy="1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ICWP DMA 80 (service) 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271588"/>
            <a:ext cx="8229600" cy="3385320"/>
          </a:xfrm>
        </p:spPr>
        <p:txBody>
          <a:bodyPr>
            <a:normAutofit/>
          </a:bodyPr>
          <a:lstStyle/>
          <a:p>
            <a:pPr marL="652780" marR="316230">
              <a:spcBef>
                <a:spcPts val="2015"/>
              </a:spcBef>
              <a:buClr>
                <a:srgbClr val="00529B"/>
              </a:buClr>
              <a:buSzPct val="68750"/>
              <a:tabLst>
                <a:tab pos="652780" algn="l"/>
                <a:tab pos="653415" algn="l"/>
                <a:tab pos="2289175" algn="l"/>
                <a:tab pos="4692650" algn="l"/>
              </a:tabLst>
            </a:pPr>
            <a:r>
              <a:rPr lang="en-US" sz="2000" spc="-10"/>
              <a:t>Enter </a:t>
            </a:r>
            <a:r>
              <a:rPr lang="en-US" sz="2000"/>
              <a:t>the </a:t>
            </a:r>
            <a:r>
              <a:rPr lang="en-US" sz="2000" spc="-15"/>
              <a:t>provider </a:t>
            </a:r>
            <a:r>
              <a:rPr lang="en-US" sz="2000"/>
              <a:t>ID of the </a:t>
            </a:r>
            <a:r>
              <a:rPr lang="en-US" sz="2000" spc="-15"/>
              <a:t>provider </a:t>
            </a:r>
            <a:r>
              <a:rPr lang="en-US" sz="2000" spc="-5"/>
              <a:t>who is </a:t>
            </a:r>
            <a:r>
              <a:rPr lang="en-US" sz="2000"/>
              <a:t>rendering  the</a:t>
            </a:r>
            <a:r>
              <a:rPr lang="en-US" sz="2000" spc="-5"/>
              <a:t> </a:t>
            </a:r>
            <a:r>
              <a:rPr lang="en-US" sz="2000" spc="5"/>
              <a:t>service. </a:t>
            </a:r>
            <a:r>
              <a:rPr lang="en-US" sz="2000" spc="-50"/>
              <a:t>You</a:t>
            </a:r>
            <a:r>
              <a:rPr lang="en-US" sz="2000" spc="5"/>
              <a:t> </a:t>
            </a:r>
            <a:r>
              <a:rPr lang="en-US" sz="2000"/>
              <a:t>can</a:t>
            </a:r>
            <a:r>
              <a:rPr lang="en-US" sz="2000" spc="5"/>
              <a:t> </a:t>
            </a:r>
            <a:r>
              <a:rPr lang="en-US" sz="2000" spc="-10"/>
              <a:t>search </a:t>
            </a:r>
            <a:r>
              <a:rPr lang="en-US" sz="2000" spc="-25"/>
              <a:t>for </a:t>
            </a:r>
            <a:r>
              <a:rPr lang="en-US" sz="2000"/>
              <a:t>the </a:t>
            </a:r>
            <a:r>
              <a:rPr lang="en-US" sz="2000" spc="-15"/>
              <a:t>provider</a:t>
            </a:r>
            <a:r>
              <a:rPr lang="en-US" sz="2000" spc="-50"/>
              <a:t> </a:t>
            </a:r>
            <a:r>
              <a:rPr lang="en-US" sz="2000"/>
              <a:t>ID</a:t>
            </a:r>
            <a:r>
              <a:rPr lang="en-US" sz="2000" spc="-20"/>
              <a:t> </a:t>
            </a:r>
            <a:r>
              <a:rPr lang="en-US" sz="2000"/>
              <a:t>or  </a:t>
            </a:r>
            <a:r>
              <a:rPr lang="en-US" sz="2000" spc="-10"/>
              <a:t>enter </a:t>
            </a:r>
            <a:r>
              <a:rPr lang="en-US" sz="2000"/>
              <a:t>the ID</a:t>
            </a:r>
            <a:r>
              <a:rPr lang="en-US" sz="2000" spc="-70"/>
              <a:t> </a:t>
            </a:r>
            <a:r>
              <a:rPr lang="en-US" sz="2000" spc="-15"/>
              <a:t>manually.</a:t>
            </a:r>
            <a:endParaRPr lang="en-US" sz="2000"/>
          </a:p>
          <a:p>
            <a:pPr marL="652780" marR="316230">
              <a:spcBef>
                <a:spcPts val="2014"/>
              </a:spcBef>
              <a:tabLst>
                <a:tab pos="652780" algn="l"/>
                <a:tab pos="653415" algn="l"/>
                <a:tab pos="2289175" algn="l"/>
                <a:tab pos="4692650" algn="l"/>
              </a:tabLst>
            </a:pPr>
            <a:r>
              <a:rPr lang="en-US" sz="2000"/>
              <a:t>If applicable </a:t>
            </a:r>
            <a:r>
              <a:rPr lang="en-US" sz="2000" spc="-15"/>
              <a:t>to </a:t>
            </a:r>
            <a:r>
              <a:rPr lang="en-US" sz="2000"/>
              <a:t>the </a:t>
            </a:r>
            <a:r>
              <a:rPr lang="en-US" sz="2000" spc="-10"/>
              <a:t>procedure </a:t>
            </a:r>
            <a:r>
              <a:rPr lang="en-US" sz="2000"/>
              <a:t>code, </a:t>
            </a:r>
            <a:r>
              <a:rPr lang="en-US" sz="2000" spc="-10"/>
              <a:t>enter </a:t>
            </a:r>
            <a:r>
              <a:rPr lang="en-US" sz="2000"/>
              <a:t>the first  </a:t>
            </a:r>
            <a:r>
              <a:rPr lang="en-US" sz="2000" spc="-10"/>
              <a:t>procedure </a:t>
            </a:r>
            <a:r>
              <a:rPr lang="en-US" sz="2000"/>
              <a:t>modifier </a:t>
            </a:r>
            <a:r>
              <a:rPr lang="en-US" sz="2000" spc="-5"/>
              <a:t>in </a:t>
            </a:r>
            <a:r>
              <a:rPr lang="en-US" sz="2000"/>
              <a:t>the ‘Mod</a:t>
            </a:r>
            <a:r>
              <a:rPr lang="en-US" sz="2000" spc="60"/>
              <a:t> </a:t>
            </a:r>
            <a:r>
              <a:rPr lang="en-US" sz="2000" spc="-5"/>
              <a:t>1’</a:t>
            </a:r>
            <a:r>
              <a:rPr lang="en-US" sz="2000" spc="15"/>
              <a:t> </a:t>
            </a:r>
            <a:r>
              <a:rPr lang="en-US" sz="2000" spc="-15"/>
              <a:t>box. </a:t>
            </a:r>
            <a:r>
              <a:rPr lang="en-US" sz="2000"/>
              <a:t>If there</a:t>
            </a:r>
            <a:r>
              <a:rPr lang="en-US" sz="2000" spc="-60"/>
              <a:t> </a:t>
            </a:r>
            <a:r>
              <a:rPr lang="en-US" sz="2000" spc="-5"/>
              <a:t>is</a:t>
            </a:r>
            <a:r>
              <a:rPr lang="en-US" sz="2000" spc="-30"/>
              <a:t> </a:t>
            </a:r>
            <a:r>
              <a:rPr lang="en-US" sz="2000"/>
              <a:t>a  </a:t>
            </a:r>
            <a:r>
              <a:rPr lang="en-US" sz="2000" spc="-5"/>
              <a:t>second </a:t>
            </a:r>
            <a:r>
              <a:rPr lang="en-US" sz="2000" spc="-15"/>
              <a:t>modifier, </a:t>
            </a:r>
            <a:r>
              <a:rPr lang="en-US" sz="2000" spc="-10"/>
              <a:t>enter </a:t>
            </a:r>
            <a:r>
              <a:rPr lang="en-US" sz="2000"/>
              <a:t>in the </a:t>
            </a:r>
            <a:r>
              <a:rPr lang="en-US" sz="2000" spc="-5"/>
              <a:t>‘Mod </a:t>
            </a:r>
            <a:r>
              <a:rPr lang="en-US" sz="2000"/>
              <a:t>2’</a:t>
            </a:r>
            <a:r>
              <a:rPr lang="en-US" sz="2000" spc="-15"/>
              <a:t> </a:t>
            </a:r>
            <a:r>
              <a:rPr lang="en-US" sz="2000" spc="-10"/>
              <a:t>box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372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ICWP Case Manager DMA 80 (service) 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Click</a:t>
            </a:r>
            <a:r>
              <a:rPr lang="en-US" sz="2000" spc="3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000" spc="-15">
                <a:solidFill>
                  <a:srgbClr val="00529B"/>
                </a:solidFill>
                <a:latin typeface="Century Gothic" panose="020B0502020202020204" pitchFamily="34" charset="0"/>
                <a:cs typeface="Franklin Gothic Book"/>
              </a:rPr>
              <a:t>Add</a:t>
            </a:r>
            <a:r>
              <a:rPr lang="en-US" sz="2000" spc="-15">
                <a:latin typeface="Century Gothic" panose="020B0502020202020204" pitchFamily="34" charset="0"/>
                <a:cs typeface="Franklin Gothic Book"/>
              </a:rPr>
              <a:t>. </a:t>
            </a:r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2000" spc="5">
                <a:latin typeface="Century Gothic" panose="020B0502020202020204" pitchFamily="34" charset="0"/>
                <a:cs typeface="Franklin Gothic Book"/>
              </a:rPr>
              <a:t>service </a:t>
            </a:r>
            <a:r>
              <a:rPr lang="en-US" sz="2000" spc="-5">
                <a:latin typeface="Century Gothic" panose="020B0502020202020204" pitchFamily="34" charset="0"/>
                <a:cs typeface="Franklin Gothic Book"/>
              </a:rPr>
              <a:t>is </a:t>
            </a:r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added </a:t>
            </a:r>
            <a:r>
              <a:rPr lang="en-US" sz="2000" spc="-25">
                <a:latin typeface="Century Gothic" panose="020B0502020202020204" pitchFamily="34" charset="0"/>
                <a:cs typeface="Franklin Gothic Book"/>
              </a:rPr>
              <a:t>to </a:t>
            </a:r>
            <a:r>
              <a:rPr lang="en-US" sz="2000" spc="-5">
                <a:latin typeface="Century Gothic" panose="020B0502020202020204" pitchFamily="34" charset="0"/>
                <a:cs typeface="Franklin Gothic Book"/>
              </a:rPr>
              <a:t>the</a:t>
            </a:r>
            <a:r>
              <a:rPr lang="en-US" sz="2000" spc="8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000" spc="-60">
                <a:latin typeface="Century Gothic" panose="020B0502020202020204" pitchFamily="34" charset="0"/>
                <a:cs typeface="Franklin Gothic Book"/>
              </a:rPr>
              <a:t>PA</a:t>
            </a:r>
            <a:r>
              <a:rPr lang="en-US" sz="2000" spc="-5">
                <a:latin typeface="Century Gothic" panose="020B0502020202020204" pitchFamily="34" charset="0"/>
                <a:cs typeface="Franklin Gothic Book"/>
              </a:rPr>
              <a:t> and  </a:t>
            </a:r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another blank </a:t>
            </a:r>
            <a:r>
              <a:rPr lang="en-US" sz="2000">
                <a:latin typeface="Century Gothic" panose="020B0502020202020204" pitchFamily="34" charset="0"/>
                <a:cs typeface="Franklin Gothic Book"/>
              </a:rPr>
              <a:t>service </a:t>
            </a:r>
            <a:r>
              <a:rPr lang="en-US" sz="2000" spc="-5">
                <a:latin typeface="Century Gothic" panose="020B0502020202020204" pitchFamily="34" charset="0"/>
                <a:cs typeface="Franklin Gothic Book"/>
              </a:rPr>
              <a:t>line </a:t>
            </a:r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becomes </a:t>
            </a:r>
            <a:r>
              <a:rPr lang="en-US" sz="2000" spc="-15">
                <a:latin typeface="Century Gothic" panose="020B0502020202020204" pitchFamily="34" charset="0"/>
                <a:cs typeface="Franklin Gothic Book"/>
              </a:rPr>
              <a:t>available </a:t>
            </a:r>
            <a:r>
              <a:rPr lang="en-US" sz="2000" spc="-25">
                <a:latin typeface="Century Gothic" panose="020B0502020202020204" pitchFamily="34" charset="0"/>
                <a:cs typeface="Franklin Gothic Book"/>
              </a:rPr>
              <a:t>to  </a:t>
            </a:r>
            <a:r>
              <a:rPr lang="en-US" sz="2000" spc="-15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2000" spc="-10">
                <a:latin typeface="Century Gothic" panose="020B0502020202020204" pitchFamily="34" charset="0"/>
                <a:cs typeface="Franklin Gothic Book"/>
              </a:rPr>
              <a:t>another</a:t>
            </a:r>
            <a:r>
              <a:rPr lang="en-US" sz="2000" spc="-1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000">
                <a:latin typeface="Century Gothic" panose="020B0502020202020204" pitchFamily="34" charset="0"/>
                <a:cs typeface="Franklin Gothic Book"/>
              </a:rPr>
              <a:t>service</a:t>
            </a:r>
            <a:r>
              <a:rPr lang="en-US" sz="2400">
                <a:latin typeface="Century Gothic" panose="020B0502020202020204" pitchFamily="34" charset="0"/>
                <a:cs typeface="Franklin Gothic Book"/>
              </a:rPr>
              <a:t>.</a:t>
            </a:r>
          </a:p>
          <a:p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01C55AF-074F-A30D-7114-DE1F1D0D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2" y="2328863"/>
            <a:ext cx="7323109" cy="24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68037"/>
            <a:ext cx="7429500" cy="585284"/>
          </a:xfrm>
        </p:spPr>
        <p:txBody>
          <a:bodyPr/>
          <a:lstStyle/>
          <a:p>
            <a:r>
              <a:rPr lang="en-US" sz="2000" b="1" dirty="0">
                <a:ea typeface="+mj-lt"/>
                <a:cs typeface="+mj-lt"/>
              </a:rPr>
              <a:t>ICWP DMA 80 New Feature: “Rendering Provider ID"</a:t>
            </a:r>
            <a:endParaRPr lang="en-US" b="1" dirty="0"/>
          </a:p>
        </p:txBody>
      </p:sp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1" y="1052946"/>
            <a:ext cx="8165307" cy="34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ICWP DMA 80 (service) 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/>
              <a:t>In the ‘Service Code’ box, enter the procedure code  for one of the services requested. The system inserts  the description.</a:t>
            </a:r>
          </a:p>
          <a:p>
            <a:pPr lvl="0"/>
            <a:r>
              <a:rPr lang="en-US" sz="1800"/>
              <a:t>Enter the first date of service in the ‘From Date’ box  and the end date of in the ‘To Date’ box.</a:t>
            </a:r>
          </a:p>
          <a:p>
            <a:pPr lvl="0"/>
            <a:r>
              <a:rPr lang="en-US" sz="1800"/>
              <a:t>The  date span cannot exceed one year.​</a:t>
            </a:r>
          </a:p>
          <a:p>
            <a:pPr lvl="0"/>
            <a:r>
              <a:rPr lang="en-US" sz="1800"/>
              <a:t>Enter the total units requested for the service date span entered.</a:t>
            </a:r>
          </a:p>
          <a:p>
            <a:pPr lvl="0"/>
            <a:r>
              <a:rPr lang="en-US" sz="1800"/>
              <a:t>Enter the units of service requested per month.</a:t>
            </a:r>
          </a:p>
          <a:p>
            <a:pPr lvl="0"/>
            <a:r>
              <a:rPr lang="en-US" sz="1800" b="1" i="1"/>
              <a:t>There is no need to enter the dollar amounts.</a:t>
            </a: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54551"/>
            <a:ext cx="7429500" cy="481013"/>
          </a:xfrm>
        </p:spPr>
        <p:txBody>
          <a:bodyPr/>
          <a:lstStyle/>
          <a:p>
            <a:r>
              <a:rPr lang="en-US" sz="2800" b="1" dirty="0"/>
              <a:t>ICWP Services – procedure codes added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371601"/>
            <a:ext cx="8229600" cy="30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ICWP Supply DMA 80s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ICWP Supply DMA 80s will still be entered by the supply provider. </a:t>
            </a:r>
          </a:p>
          <a:p>
            <a:r>
              <a:rPr lang="en-US" dirty="0"/>
              <a:t>Case Managers will not be required to enter supply DMA 80s. </a:t>
            </a:r>
          </a:p>
        </p:txBody>
      </p:sp>
    </p:spTree>
    <p:extLst>
      <p:ext uri="{BB962C8B-B14F-4D97-AF65-F5344CB8AC3E}">
        <p14:creationId xmlns:p14="http://schemas.microsoft.com/office/powerpoint/2010/main" val="413227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ICWP Service Providers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DCH will notify the other ICWP service providers of this change via GAMMIS. </a:t>
            </a:r>
            <a:endParaRPr lang="en-US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2839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AC9D-D094-3F30-1B59-25BEDCFA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Addendums (Change Request Feature)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441D-A9FB-C2A0-BD65-B7850A59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46" y="1221955"/>
            <a:ext cx="8217694" cy="3434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A change request feature is being developed in the PA system for ICWP addendums. Training will be provided in the near future once the feature is developed.   </a:t>
            </a:r>
            <a:endParaRPr lang="en-US" sz="1800" dirty="0"/>
          </a:p>
          <a:p>
            <a:r>
              <a:rPr lang="en-US" sz="1800" b="1" u="sng" dirty="0">
                <a:ea typeface="+mn-lt"/>
                <a:cs typeface="+mn-lt"/>
              </a:rPr>
              <a:t>Current View for Change Requests (see screen shot below) 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E79778A-9E77-6CD3-AC3F-731EA68B3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68" y="2491797"/>
            <a:ext cx="4773214" cy="23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1488"/>
            <a:ext cx="7429500" cy="542925"/>
          </a:xfrm>
        </p:spPr>
        <p:txBody>
          <a:bodyPr/>
          <a:lstStyle/>
          <a:p>
            <a:pPr algn="ctr"/>
            <a:r>
              <a:rPr lang="en-US" sz="2800" b="1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014413"/>
            <a:ext cx="8229600" cy="3642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dirty="0" smtClean="0"/>
              <a:t>Vonnie Stelly – ICWP DCH Policy Update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 smtClean="0"/>
              <a:t>Medical </a:t>
            </a:r>
            <a:r>
              <a:rPr lang="en-US" sz="2000" dirty="0"/>
              <a:t>Web Portal DMA 80 Entry Refresher 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ICWP DMA 80 – submission requirements  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ICWP Case Manager– DMA 80 Entry refresher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Adding ICWP Service Procedure codes 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ICWP DMA 80 New Feature: “Rendering Provider ID"</a:t>
            </a:r>
          </a:p>
          <a:p>
            <a:pPr marL="571500" indent="-571500">
              <a:buAutoNum type="romanUcPeriod"/>
            </a:pPr>
            <a:r>
              <a:rPr lang="en-US" sz="2000" dirty="0"/>
              <a:t>Addendums ( Change Request Feature</a:t>
            </a:r>
            <a:r>
              <a:rPr lang="en-US" sz="2000" dirty="0" smtClean="0"/>
              <a:t>)</a:t>
            </a:r>
          </a:p>
          <a:p>
            <a:pPr marL="571500" indent="-571500">
              <a:buAutoNum type="romanUcPeriod"/>
            </a:pPr>
            <a:r>
              <a:rPr lang="en-US" sz="2000" dirty="0" smtClean="0"/>
              <a:t>Alternative Restraints </a:t>
            </a:r>
            <a:r>
              <a:rPr lang="en-US" sz="2000" dirty="0"/>
              <a:t> 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dirty="0"/>
              <a:t>Question and Answer.</a:t>
            </a: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04497"/>
            <a:ext cx="7429500" cy="488731"/>
          </a:xfrm>
        </p:spPr>
        <p:txBody>
          <a:bodyPr/>
          <a:lstStyle/>
          <a:p>
            <a:r>
              <a:rPr lang="en-US" sz="2000" b="1" dirty="0"/>
              <a:t>ICWP Addendums (Change Request)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57275"/>
            <a:ext cx="8229600" cy="35984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Addendums (change requests) will still require completing the Appendix U and providing medical documentation as needed. </a:t>
            </a:r>
          </a:p>
          <a:p>
            <a:r>
              <a:rPr lang="en-US" sz="1800" dirty="0"/>
              <a:t>The review nurse will process all addendums and make adjustments to the service lines as needed. </a:t>
            </a:r>
          </a:p>
          <a:p>
            <a:endParaRPr lang="en-US" sz="2400" dirty="0"/>
          </a:p>
          <a:p>
            <a:pPr marL="355600">
              <a:buClr>
                <a:srgbClr val="00529B"/>
              </a:buClr>
              <a:buSzPct val="69642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17C4A7-15B2-D15B-CE9A-D1C90A9CE5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49" y="2351484"/>
          <a:ext cx="8661987" cy="501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1987">
                  <a:extLst>
                    <a:ext uri="{9D8B030D-6E8A-4147-A177-3AD203B41FA5}">
                      <a16:colId xmlns:a16="http://schemas.microsoft.com/office/drawing/2014/main" val="3680996710"/>
                    </a:ext>
                  </a:extLst>
                </a:gridCol>
              </a:tblGrid>
              <a:tr h="208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 Please Check the name of the documents included in the Attachment before you attach. (All the files colored in red need to be attached for faster review.)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003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448972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A280C0-EC96-A252-8673-D9A61769711D}"/>
              </a:ext>
            </a:extLst>
          </p:cNvPr>
          <p:cNvSpPr txBox="1"/>
          <p:nvPr/>
        </p:nvSpPr>
        <p:spPr>
          <a:xfrm>
            <a:off x="3200400" y="2343150"/>
            <a:ext cx="274320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400" dirty="0"/>
              <a:t>□ </a:t>
            </a:r>
            <a:r>
              <a:rPr lang="en-US" sz="1400" dirty="0">
                <a:solidFill>
                  <a:srgbClr val="FF0000"/>
                </a:solidFill>
              </a:rPr>
              <a:t>Appendix U (Change in Condition form) </a:t>
            </a:r>
            <a:endParaRPr lang="en-US" sz="1400" dirty="0"/>
          </a:p>
          <a:p>
            <a:r>
              <a:rPr lang="en-US" sz="1400" dirty="0"/>
              <a:t>□ </a:t>
            </a:r>
            <a:r>
              <a:rPr lang="en-US" sz="1400" dirty="0">
                <a:solidFill>
                  <a:srgbClr val="FF0000"/>
                </a:solidFill>
              </a:rPr>
              <a:t>Completed DMA </a:t>
            </a:r>
            <a:r>
              <a:rPr lang="en-US" sz="1400" dirty="0" smtClean="0">
                <a:solidFill>
                  <a:srgbClr val="FF0000"/>
                </a:solidFill>
              </a:rPr>
              <a:t>80 if applicable for a new service or new supplies</a:t>
            </a:r>
            <a:r>
              <a:rPr lang="en-US" sz="1400" dirty="0">
                <a:solidFill>
                  <a:srgbClr val="FF0000"/>
                </a:solidFill>
              </a:rPr>
              <a:t> </a:t>
            </a:r>
          </a:p>
          <a:p>
            <a:r>
              <a:rPr lang="en-US" sz="1400" dirty="0"/>
              <a:t>□ </a:t>
            </a:r>
            <a:r>
              <a:rPr lang="en-US" sz="1400" dirty="0">
                <a:solidFill>
                  <a:srgbClr val="FF0000"/>
                </a:solidFill>
              </a:rPr>
              <a:t>Other Medical Documentation </a:t>
            </a:r>
            <a:r>
              <a:rPr lang="en-US" sz="1400" dirty="0">
                <a:solidFill>
                  <a:srgbClr val="FF0000"/>
                </a:solidFill>
                <a:cs typeface="Calibri"/>
              </a:rPr>
              <a:t>□</a:t>
            </a:r>
            <a:r>
              <a:rPr lang="en-US" sz="1400" dirty="0">
                <a:solidFill>
                  <a:srgbClr val="FF0000"/>
                </a:solidFill>
              </a:rPr>
              <a:t> N/A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4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Addendum (Change request screen)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426" y="4903304"/>
            <a:ext cx="5230438" cy="44458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0" y="1153320"/>
            <a:ext cx="3844130" cy="10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9" y="1905523"/>
            <a:ext cx="3771900" cy="13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0" y="3435977"/>
            <a:ext cx="5295279" cy="15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6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ICWP Case Manager Pilot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group of case managers will be asked to pilot these new features. </a:t>
            </a:r>
          </a:p>
          <a:p>
            <a:r>
              <a:rPr lang="en-US" dirty="0"/>
              <a:t>However, we are open to accept any volunteers to serve as the Control (Focus) Group </a:t>
            </a:r>
          </a:p>
        </p:txBody>
      </p:sp>
    </p:spTree>
    <p:extLst>
      <p:ext uri="{BB962C8B-B14F-4D97-AF65-F5344CB8AC3E}">
        <p14:creationId xmlns:p14="http://schemas.microsoft.com/office/powerpoint/2010/main" val="48715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6" y="672307"/>
            <a:ext cx="7429500" cy="481013"/>
          </a:xfrm>
        </p:spPr>
        <p:txBody>
          <a:bodyPr/>
          <a:lstStyle/>
          <a:p>
            <a:pPr algn="ctr"/>
            <a:r>
              <a:rPr lang="en-US"/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153320"/>
            <a:ext cx="8229600" cy="3333750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971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ICWP DMA 80 (service PA) Submission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ICWP </a:t>
            </a:r>
            <a:r>
              <a:rPr lang="en-US" sz="2400" spc="-45">
                <a:latin typeface="Century Gothic" panose="020B0502020202020204" pitchFamily="34" charset="0"/>
                <a:cs typeface="Franklin Gothic Book"/>
              </a:rPr>
              <a:t>PAs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may be submitted up to 60 </a:t>
            </a:r>
            <a:r>
              <a:rPr lang="en-US" sz="2400" spc="-25">
                <a:latin typeface="Century Gothic" panose="020B0502020202020204" pitchFamily="34" charset="0"/>
                <a:cs typeface="Franklin Gothic Book"/>
              </a:rPr>
              <a:t>days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before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the service </a:t>
            </a:r>
            <a:r>
              <a:rPr lang="en-US" sz="2400" spc="15">
                <a:latin typeface="Century Gothic" panose="020B0502020202020204" pitchFamily="34" charset="0"/>
                <a:cs typeface="Franklin Gothic Book"/>
              </a:rPr>
              <a:t>start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date </a:t>
            </a:r>
            <a:r>
              <a:rPr lang="en-US" sz="2400" spc="-45">
                <a:latin typeface="Century Gothic" panose="020B0502020202020204" pitchFamily="34" charset="0"/>
                <a:cs typeface="Franklin Gothic Book"/>
              </a:rPr>
              <a:t>(PA 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effective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date). For example, a </a:t>
            </a:r>
            <a:r>
              <a:rPr lang="en-US" sz="2400" spc="-65">
                <a:latin typeface="Century Gothic" panose="020B0502020202020204" pitchFamily="34" charset="0"/>
                <a:cs typeface="Franklin Gothic Book"/>
              </a:rPr>
              <a:t>PA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request  entered in the </a:t>
            </a:r>
            <a:r>
              <a:rPr lang="en-US" sz="2400" spc="-60">
                <a:latin typeface="Century Gothic" panose="020B0502020202020204" pitchFamily="34" charset="0"/>
                <a:cs typeface="Franklin Gothic Book"/>
              </a:rPr>
              <a:t>PA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system on </a:t>
            </a:r>
            <a:r>
              <a:rPr lang="en-US" sz="2400" spc="-30">
                <a:latin typeface="Century Gothic" panose="020B0502020202020204" pitchFamily="34" charset="0"/>
                <a:cs typeface="Franklin Gothic Book"/>
              </a:rPr>
              <a:t>7/1/2022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could  be entered 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with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a procedure </a:t>
            </a:r>
            <a:r>
              <a:rPr lang="en-US" sz="2400" spc="-25">
                <a:latin typeface="Century Gothic" panose="020B0502020202020204" pitchFamily="34" charset="0"/>
                <a:cs typeface="Franklin Gothic Book"/>
              </a:rPr>
              <a:t>‘From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Date’  </a:t>
            </a:r>
            <a:r>
              <a:rPr lang="en-US" sz="2400" spc="10">
                <a:latin typeface="Century Gothic" panose="020B0502020202020204" pitchFamily="34" charset="0"/>
                <a:cs typeface="Franklin Gothic Book"/>
              </a:rPr>
              <a:t>starting </a:t>
            </a:r>
            <a:r>
              <a:rPr lang="en-US" sz="2400" spc="-5">
                <a:latin typeface="Century Gothic" panose="020B0502020202020204" pitchFamily="34" charset="0"/>
                <a:cs typeface="Franklin Gothic Book"/>
              </a:rPr>
              <a:t>as far in the future as</a:t>
            </a:r>
            <a:r>
              <a:rPr lang="en-US" sz="2400" spc="-10">
                <a:latin typeface="Century Gothic" panose="020B0502020202020204" pitchFamily="34" charset="0"/>
                <a:cs typeface="Franklin Gothic Book"/>
              </a:rPr>
              <a:t> 9</a:t>
            </a:r>
            <a:r>
              <a:rPr lang="en-US" sz="2400" spc="-30">
                <a:latin typeface="Century Gothic" panose="020B0502020202020204" pitchFamily="34" charset="0"/>
                <a:cs typeface="Franklin Gothic Book"/>
              </a:rPr>
              <a:t>/1/2022.</a:t>
            </a:r>
            <a:endParaRPr lang="en-US" sz="2400">
              <a:latin typeface="Century Gothic" panose="020B0502020202020204" pitchFamily="34" charset="0"/>
              <a:cs typeface="Franklin Gothic Book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ICWP Case Manager DMA 80 (service) 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5600" marR="118745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Century Gothic" panose="020B0502020202020204" pitchFamily="34" charset="0"/>
                <a:cs typeface="Franklin Gothic Book"/>
              </a:rPr>
              <a:t>ICWP Case Managers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must </a:t>
            </a:r>
            <a:r>
              <a:rPr lang="en-US" sz="2000" spc="-35" dirty="0">
                <a:latin typeface="Century Gothic" panose="020B0502020202020204" pitchFamily="34" charset="0"/>
                <a:cs typeface="Franklin Gothic Book"/>
              </a:rPr>
              <a:t>have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a </a:t>
            </a:r>
            <a:r>
              <a:rPr lang="en-US" sz="2000" spc="-5" dirty="0" smtClean="0">
                <a:latin typeface="Century Gothic" panose="020B0502020202020204" pitchFamily="34" charset="0"/>
                <a:cs typeface="Franklin Gothic Book"/>
              </a:rPr>
              <a:t>660 </a:t>
            </a:r>
            <a:r>
              <a:rPr lang="en-US" sz="2000" dirty="0">
                <a:latin typeface="Century Gothic" panose="020B0502020202020204" pitchFamily="34" charset="0"/>
                <a:cs typeface="Franklin Gothic Book"/>
              </a:rPr>
              <a:t>category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of  </a:t>
            </a:r>
            <a:r>
              <a:rPr lang="en-US" sz="2000" spc="5" dirty="0">
                <a:latin typeface="Century Gothic" panose="020B0502020202020204" pitchFamily="34" charset="0"/>
                <a:cs typeface="Franklin Gothic Book"/>
              </a:rPr>
              <a:t>service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and a 030 </a:t>
            </a:r>
            <a:r>
              <a:rPr lang="en-US" sz="2000" spc="-10" dirty="0">
                <a:latin typeface="Century Gothic" panose="020B0502020202020204" pitchFamily="34" charset="0"/>
                <a:cs typeface="Franklin Gothic Book"/>
              </a:rPr>
              <a:t>Case Management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specialty  in </a:t>
            </a:r>
            <a:r>
              <a:rPr lang="en-US" sz="2000" spc="-15" dirty="0">
                <a:latin typeface="Century Gothic" panose="020B0502020202020204" pitchFamily="34" charset="0"/>
                <a:cs typeface="Franklin Gothic Book"/>
              </a:rPr>
              <a:t>order </a:t>
            </a:r>
            <a:r>
              <a:rPr lang="en-US" sz="2000" spc="-25" dirty="0">
                <a:latin typeface="Century Gothic" panose="020B0502020202020204" pitchFamily="34" charset="0"/>
                <a:cs typeface="Franklin Gothic Book"/>
              </a:rPr>
              <a:t>to </a:t>
            </a:r>
            <a:r>
              <a:rPr lang="en-US" sz="2000" spc="-15" dirty="0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2000" dirty="0">
                <a:latin typeface="Century Gothic" panose="020B0502020202020204" pitchFamily="34" charset="0"/>
                <a:cs typeface="Franklin Gothic Book"/>
              </a:rPr>
              <a:t>services</a:t>
            </a:r>
            <a:r>
              <a:rPr lang="en-US" sz="2000" spc="65" dirty="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2000" spc="-5" dirty="0">
                <a:latin typeface="Century Gothic" panose="020B0502020202020204" pitchFamily="34" charset="0"/>
                <a:cs typeface="Franklin Gothic Book"/>
              </a:rPr>
              <a:t>requests.</a:t>
            </a:r>
            <a:endParaRPr lang="en-US" sz="2000" dirty="0">
              <a:latin typeface="Century Gothic" panose="020B0502020202020204" pitchFamily="34" charset="0"/>
              <a:cs typeface="Franklin Gothic Book"/>
            </a:endParaRPr>
          </a:p>
          <a:p>
            <a:pPr marL="355600" marR="118745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2000" spc="-10" dirty="0">
                <a:latin typeface="Century Gothic"/>
                <a:cs typeface="Franklin Gothic Book"/>
              </a:rPr>
              <a:t>ICWP Case Managers can now </a:t>
            </a:r>
            <a:r>
              <a:rPr lang="en-US" sz="2000" spc="-5" dirty="0">
                <a:latin typeface="Century Gothic"/>
                <a:cs typeface="Franklin Gothic Book"/>
              </a:rPr>
              <a:t>submit a single </a:t>
            </a:r>
            <a:r>
              <a:rPr lang="en-US" sz="2000" spc="-60" dirty="0">
                <a:latin typeface="Century Gothic"/>
                <a:cs typeface="Franklin Gothic Book"/>
              </a:rPr>
              <a:t>PA </a:t>
            </a:r>
            <a:r>
              <a:rPr lang="en-US" sz="2000" spc="-25" dirty="0">
                <a:latin typeface="Century Gothic"/>
                <a:cs typeface="Franklin Gothic Book"/>
              </a:rPr>
              <a:t>for </a:t>
            </a:r>
            <a:r>
              <a:rPr lang="en-US" sz="2000" spc="-5" dirty="0">
                <a:latin typeface="Century Gothic"/>
                <a:cs typeface="Franklin Gothic Book"/>
              </a:rPr>
              <a:t>up </a:t>
            </a:r>
            <a:r>
              <a:rPr lang="en-US" sz="2000" spc="-25" dirty="0">
                <a:latin typeface="Century Gothic"/>
                <a:cs typeface="Franklin Gothic Book"/>
              </a:rPr>
              <a:t>to </a:t>
            </a:r>
            <a:r>
              <a:rPr lang="en-US" sz="2000" spc="-5" dirty="0">
                <a:latin typeface="Century Gothic"/>
                <a:cs typeface="Franklin Gothic Book"/>
              </a:rPr>
              <a:t>one  </a:t>
            </a:r>
            <a:r>
              <a:rPr lang="en-US" sz="2000" spc="-15" dirty="0">
                <a:latin typeface="Century Gothic"/>
                <a:cs typeface="Franklin Gothic Book"/>
              </a:rPr>
              <a:t>year </a:t>
            </a:r>
            <a:r>
              <a:rPr lang="en-US" sz="2000" spc="-20" dirty="0">
                <a:latin typeface="Century Gothic"/>
                <a:cs typeface="Franklin Gothic Book"/>
              </a:rPr>
              <a:t>date </a:t>
            </a:r>
            <a:r>
              <a:rPr lang="en-US" sz="2000" spc="-5" dirty="0">
                <a:latin typeface="Century Gothic"/>
                <a:cs typeface="Franklin Gothic Book"/>
              </a:rPr>
              <a:t>span </a:t>
            </a:r>
            <a:r>
              <a:rPr lang="en-US" sz="2000" spc="-25" dirty="0">
                <a:latin typeface="Century Gothic"/>
                <a:cs typeface="Franklin Gothic Book"/>
              </a:rPr>
              <a:t>to </a:t>
            </a:r>
            <a:r>
              <a:rPr lang="en-US" sz="2000" spc="-10" dirty="0">
                <a:latin typeface="Century Gothic"/>
                <a:cs typeface="Franklin Gothic Book"/>
              </a:rPr>
              <a:t>request all ICWP </a:t>
            </a:r>
            <a:r>
              <a:rPr lang="en-US" sz="2000" dirty="0">
                <a:latin typeface="Century Gothic"/>
                <a:cs typeface="Franklin Gothic Book"/>
              </a:rPr>
              <a:t>services  </a:t>
            </a:r>
            <a:r>
              <a:rPr lang="en-US" sz="2000" spc="-5" dirty="0">
                <a:latin typeface="Century Gothic"/>
                <a:cs typeface="Franklin Gothic Book"/>
              </a:rPr>
              <a:t>rendered </a:t>
            </a:r>
            <a:r>
              <a:rPr lang="en-US" sz="2000" spc="-30" dirty="0">
                <a:latin typeface="Century Gothic"/>
                <a:cs typeface="Franklin Gothic Book"/>
              </a:rPr>
              <a:t>by </a:t>
            </a:r>
            <a:r>
              <a:rPr lang="en-US" sz="2000" spc="-5" dirty="0">
                <a:latin typeface="Century Gothic"/>
                <a:cs typeface="Franklin Gothic Book"/>
              </a:rPr>
              <a:t>one or more ICWP </a:t>
            </a:r>
            <a:r>
              <a:rPr lang="en-US" sz="2000" spc="-15" dirty="0">
                <a:latin typeface="Century Gothic"/>
                <a:cs typeface="Franklin Gothic Book"/>
              </a:rPr>
              <a:t>providers for a particular member</a:t>
            </a:r>
          </a:p>
          <a:p>
            <a:pPr marL="355600" marR="118745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2000" dirty="0"/>
              <a:t>ICWP Case Managers will be provided a provider list and provider IDs for all ICWP Service Providers. </a:t>
            </a:r>
          </a:p>
          <a:p>
            <a:pPr marL="355600" marR="118745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endParaRPr lang="en-US" sz="2000" spc="-15" dirty="0">
              <a:latin typeface="Century Gothic" panose="020B0502020202020204" pitchFamily="34" charset="0"/>
              <a:cs typeface="Franklin Gothic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0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32" y="635606"/>
            <a:ext cx="7274651" cy="445049"/>
          </a:xfrm>
        </p:spPr>
        <p:txBody>
          <a:bodyPr/>
          <a:lstStyle/>
          <a:p>
            <a:r>
              <a:rPr lang="en-US" sz="2000" b="1" dirty="0"/>
              <a:t>Service Request Web Entry </a:t>
            </a:r>
            <a:endParaRPr lang="en-US" sz="2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170709"/>
            <a:ext cx="8229600" cy="3486199"/>
          </a:xfrm>
        </p:spPr>
        <p:txBody>
          <a:bodyPr>
            <a:normAutofit/>
          </a:bodyPr>
          <a:lstStyle/>
          <a:p>
            <a:r>
              <a:rPr lang="en-US" sz="1800" dirty="0"/>
              <a:t>Log into Medical Review Portal  </a:t>
            </a:r>
          </a:p>
          <a:p>
            <a:r>
              <a:rPr lang="en-US" sz="1800" dirty="0"/>
              <a:t>On the Secure Home page, click Enter a New Authorization, then Submit/View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50403"/>
            <a:ext cx="6169456" cy="22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2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ICWP DMA 80 (service) PA Web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OR -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Select </a:t>
            </a:r>
            <a:r>
              <a:rPr lang="en-US" sz="1800" spc="-20">
                <a:latin typeface="Century Gothic" panose="020B0502020202020204" pitchFamily="34" charset="0"/>
                <a:cs typeface="Franklin Gothic Book"/>
              </a:rPr>
              <a:t>Provider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Workspace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and then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Enter 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a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New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Authorization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Request.</a:t>
            </a:r>
            <a:endParaRPr lang="en-US" sz="1800">
              <a:latin typeface="Century Gothic" panose="020B0502020202020204" pitchFamily="34" charset="0"/>
              <a:cs typeface="Franklin Gothic Book"/>
            </a:endParaRPr>
          </a:p>
          <a:p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On the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next </a:t>
            </a:r>
            <a:r>
              <a:rPr lang="en-US" sz="1800" spc="-30">
                <a:latin typeface="Century Gothic" panose="020B0502020202020204" pitchFamily="34" charset="0"/>
                <a:cs typeface="Franklin Gothic Book"/>
              </a:rPr>
              <a:t>window,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click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request</a:t>
            </a:r>
            <a:r>
              <a:rPr lang="en-US" sz="1800" spc="6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>
                <a:latin typeface="Century Gothic" panose="020B0502020202020204" pitchFamily="34" charset="0"/>
                <a:cs typeface="Franklin Gothic Book"/>
              </a:rPr>
              <a:t>type–</a:t>
            </a:r>
          </a:p>
          <a:p>
            <a:pPr marL="354965"/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ICWP DMA 80 </a:t>
            </a:r>
            <a:r>
              <a:rPr lang="en-US" sz="1800">
                <a:latin typeface="Century Gothic" panose="020B0502020202020204" pitchFamily="34" charset="0"/>
                <a:cs typeface="Franklin Gothic Book"/>
              </a:rPr>
              <a:t>Services.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" y="2714625"/>
            <a:ext cx="6672261" cy="18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2967"/>
            <a:ext cx="7429500" cy="680354"/>
          </a:xfrm>
        </p:spPr>
        <p:txBody>
          <a:bodyPr/>
          <a:lstStyle/>
          <a:p>
            <a:r>
              <a:rPr lang="en-US" sz="2800" b="1" dirty="0"/>
              <a:t>ICWP DMA 80 (service) PA Web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153320"/>
            <a:ext cx="8229600" cy="3503588"/>
          </a:xfrm>
        </p:spPr>
        <p:txBody>
          <a:bodyPr/>
          <a:lstStyle/>
          <a:p>
            <a:pPr marL="469900" indent="-457200">
              <a:lnSpc>
                <a:spcPct val="100000"/>
              </a:lnSpc>
              <a:buClr>
                <a:srgbClr val="00529B"/>
              </a:buClr>
              <a:buSzPct val="7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On the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next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window, </a:t>
            </a:r>
            <a:r>
              <a:rPr lang="en-US" sz="1800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ICWP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provider’s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ID</a:t>
            </a:r>
            <a:r>
              <a:rPr lang="en-US" sz="1800" spc="14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is</a:t>
            </a:r>
            <a:r>
              <a:rPr lang="en-US" sz="180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prepopulated based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on </a:t>
            </a:r>
            <a:r>
              <a:rPr lang="en-US" sz="1800" spc="10">
                <a:latin typeface="Century Gothic" panose="020B0502020202020204" pitchFamily="34" charset="0"/>
                <a:cs typeface="Franklin Gothic Book"/>
              </a:rPr>
              <a:t>portal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login</a:t>
            </a:r>
            <a:r>
              <a:rPr lang="en-US" sz="1800" spc="5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credentials.</a:t>
            </a:r>
          </a:p>
          <a:p>
            <a:pPr marL="469900" indent="-457200">
              <a:lnSpc>
                <a:spcPct val="100000"/>
              </a:lnSpc>
              <a:buClr>
                <a:srgbClr val="00529B"/>
              </a:buClr>
              <a:buSzPct val="7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Enter the member’s Medicaid </a:t>
            </a:r>
          </a:p>
          <a:p>
            <a:pPr marL="469900" indent="-457200">
              <a:lnSpc>
                <a:spcPct val="100000"/>
              </a:lnSpc>
              <a:buClr>
                <a:srgbClr val="00529B"/>
              </a:buClr>
              <a:buSzPct val="7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ID  then click Submit </a:t>
            </a:r>
          </a:p>
          <a:p>
            <a:pPr marL="469900" indent="-457200">
              <a:lnSpc>
                <a:spcPct val="100000"/>
              </a:lnSpc>
              <a:buClr>
                <a:srgbClr val="00529B"/>
              </a:buClr>
              <a:buSzPct val="7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>
              <a:latin typeface="Franklin Gothic Book"/>
              <a:cs typeface="Franklin Gothic Book"/>
            </a:endParaRP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1" y="2538374"/>
            <a:ext cx="5515660" cy="17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ICWP DMA 80(service)PA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40" y="1207294"/>
            <a:ext cx="8229600" cy="3449614"/>
          </a:xfrm>
        </p:spPr>
        <p:txBody>
          <a:bodyPr/>
          <a:lstStyle/>
          <a:p>
            <a:pPr marL="298450" indent="-285750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On the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next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screen, 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enter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the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approved</a:t>
            </a:r>
            <a:r>
              <a:rPr lang="en-US" sz="1800" spc="105">
                <a:latin typeface="Century Gothic" panose="020B0502020202020204" pitchFamily="34" charset="0"/>
                <a:cs typeface="Franklin Gothic Book"/>
              </a:rPr>
              <a:t> ICWP</a:t>
            </a:r>
            <a:r>
              <a:rPr lang="en-US" sz="1800" spc="-1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 spc="-25">
                <a:latin typeface="Century Gothic" panose="020B0502020202020204" pitchFamily="34" charset="0"/>
                <a:cs typeface="Franklin Gothic Book"/>
              </a:rPr>
              <a:t>Level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of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Care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and </a:t>
            </a:r>
            <a:r>
              <a:rPr lang="en-US" sz="1800" spc="-10">
                <a:latin typeface="Century Gothic" panose="020B0502020202020204" pitchFamily="34" charset="0"/>
                <a:cs typeface="Franklin Gothic Book"/>
              </a:rPr>
              <a:t>Placement </a:t>
            </a:r>
            <a:r>
              <a:rPr lang="en-US" sz="1800" spc="-55">
                <a:latin typeface="Century Gothic" panose="020B0502020202020204" pitchFamily="34" charset="0"/>
                <a:cs typeface="Franklin Gothic Book"/>
              </a:rPr>
              <a:t>PA</a:t>
            </a:r>
            <a:r>
              <a:rPr lang="en-US" sz="1800" spc="7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ID.</a:t>
            </a:r>
          </a:p>
          <a:p>
            <a:pPr marL="298450" indent="-285750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1800" spc="-5">
                <a:latin typeface="Century Gothic" panose="020B0502020202020204" pitchFamily="34" charset="0"/>
                <a:cs typeface="Franklin Gothic Book"/>
              </a:rPr>
              <a:t>Click Submit. The system validates that the LOC is approved and is associated with the Medicaid ID. </a:t>
            </a:r>
          </a:p>
          <a:p>
            <a:pPr marL="298450" indent="-285750">
              <a:buClr>
                <a:srgbClr val="00529B"/>
              </a:buClr>
              <a:buSzPct val="69642"/>
              <a:tabLst>
                <a:tab pos="354965" algn="l"/>
                <a:tab pos="355600" algn="l"/>
              </a:tabLst>
            </a:pPr>
            <a:endParaRPr lang="en-US" sz="1800">
              <a:latin typeface="Franklin Gothic Book"/>
              <a:cs typeface="Franklin Gothic Book"/>
            </a:endParaRPr>
          </a:p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52A4FA-8B8E-0965-3534-E2FA662F8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38" y="2571750"/>
            <a:ext cx="6223614" cy="15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ICWP DMA 80 (service) PA Web Entry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If the LOC </a:t>
            </a:r>
            <a:r>
              <a:rPr lang="en-US" sz="1400" spc="-55">
                <a:latin typeface="Century Gothic" panose="020B0502020202020204" pitchFamily="34" charset="0"/>
                <a:cs typeface="Franklin Gothic Book"/>
              </a:rPr>
              <a:t>PA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ID passes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validation,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the ICWP DMA 80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 </a:t>
            </a:r>
            <a:r>
              <a:rPr lang="en-US" sz="1400" spc="-55">
                <a:latin typeface="Century Gothic" panose="020B0502020202020204" pitchFamily="34" charset="0"/>
                <a:cs typeface="Franklin Gothic Book"/>
              </a:rPr>
              <a:t>PA 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template opens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with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the case manager and member 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information prepopulated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on the</a:t>
            </a:r>
            <a:r>
              <a:rPr lang="en-US" sz="1400" spc="114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form.</a:t>
            </a:r>
            <a:endParaRPr lang="en-US" sz="1400">
              <a:latin typeface="Century Gothic" panose="020B0502020202020204" pitchFamily="34" charset="0"/>
              <a:cs typeface="Franklin Gothic Book"/>
            </a:endParaRPr>
          </a:p>
          <a:p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Check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the</a:t>
            </a:r>
            <a:r>
              <a:rPr lang="en-US" sz="1400" spc="165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i="1" spc="-5">
                <a:latin typeface="Century Gothic" panose="020B0502020202020204" pitchFamily="34" charset="0"/>
                <a:cs typeface="Franklin Gothic Book"/>
              </a:rPr>
              <a:t>Contact</a:t>
            </a:r>
            <a:r>
              <a:rPr lang="en-US" sz="1400" i="1" spc="1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i="1" spc="-10">
                <a:latin typeface="Century Gothic" panose="020B0502020202020204" pitchFamily="34" charset="0"/>
                <a:cs typeface="Franklin Gothic Book"/>
              </a:rPr>
              <a:t>Information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.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If any</a:t>
            </a:r>
            <a:r>
              <a:rPr lang="en-US" sz="1400" spc="-3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information</a:t>
            </a:r>
            <a:r>
              <a:rPr lang="en-US" sz="1400" spc="3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is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missing or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incorrect, </a:t>
            </a:r>
            <a:r>
              <a:rPr lang="en-US" sz="1400" spc="-5">
                <a:latin typeface="Century Gothic" panose="020B0502020202020204" pitchFamily="34" charset="0"/>
                <a:cs typeface="Franklin Gothic Book"/>
              </a:rPr>
              <a:t>enter or correct the</a:t>
            </a:r>
            <a:r>
              <a:rPr lang="en-US" sz="1400" spc="130">
                <a:latin typeface="Century Gothic" panose="020B0502020202020204" pitchFamily="34" charset="0"/>
                <a:cs typeface="Franklin Gothic Book"/>
              </a:rPr>
              <a:t> </a:t>
            </a:r>
            <a:r>
              <a:rPr lang="en-US" sz="1400" spc="-10">
                <a:latin typeface="Century Gothic" panose="020B0502020202020204" pitchFamily="34" charset="0"/>
                <a:cs typeface="Franklin Gothic Book"/>
              </a:rPr>
              <a:t>information.</a:t>
            </a:r>
            <a:endParaRPr lang="en-US" sz="1400">
              <a:latin typeface="Century Gothic" panose="020B0502020202020204" pitchFamily="34" charset="0"/>
              <a:cs typeface="Franklin Gothic Book"/>
            </a:endParaRP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21718"/>
            <a:ext cx="6267450" cy="23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7455"/>
      </p:ext>
    </p:extLst>
  </p:cSld>
  <p:clrMapOvr>
    <a:masterClrMapping/>
  </p:clrMapOvr>
</p:sld>
</file>

<file path=ppt/theme/theme1.xml><?xml version="1.0" encoding="utf-8"?>
<a:theme xmlns:a="http://schemas.openxmlformats.org/drawingml/2006/main" name="2018 DWM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M Convocation_March 2019" id="{11FDB451-A14B-4209-BF84-F43E551E59F4}" vid="{6E5FF6D4-DF75-4741-B2CA-036195F486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D0D121586E74E90E7B139DB741983" ma:contentTypeVersion="16" ma:contentTypeDescription="Create a new document." ma:contentTypeScope="" ma:versionID="ca8283d2e644fb8819d5c2f3b4ddafbf">
  <xsd:schema xmlns:xsd="http://www.w3.org/2001/XMLSchema" xmlns:xs="http://www.w3.org/2001/XMLSchema" xmlns:p="http://schemas.microsoft.com/office/2006/metadata/properties" xmlns:ns2="751c9d05-4101-44bc-be78-10d4dcf024a3" xmlns:ns3="cb59241f-4fc9-43cc-b04a-db45e7d49ebb" targetNamespace="http://schemas.microsoft.com/office/2006/metadata/properties" ma:root="true" ma:fieldsID="92623de1bed85fd34eb64e0138db3450" ns2:_="" ns3:_="">
    <xsd:import namespace="751c9d05-4101-44bc-be78-10d4dcf024a3"/>
    <xsd:import namespace="cb59241f-4fc9-43cc-b04a-db45e7d49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c9d05-4101-44bc-be78-10d4dcf02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_Flow_SignoffStatus" ma:index="15" nillable="true" ma:displayName="Sign-off status" ma:internalName="Sign_x002d_off_x0020_status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9241f-4fc9-43cc-b04a-db45e7d49eb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df3ba87-ddbe-43d5-a3e9-ceb66d2c625c}" ma:internalName="TaxCatchAll" ma:showField="CatchAllData" ma:web="cb59241f-4fc9-43cc-b04a-db45e7d49e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51c9d05-4101-44bc-be78-10d4dcf024a3" xsi:nil="true"/>
    <TaxCatchAll xmlns="cb59241f-4fc9-43cc-b04a-db45e7d49ebb" xsi:nil="true"/>
    <lcf76f155ced4ddcb4097134ff3c332f xmlns="751c9d05-4101-44bc-be78-10d4dcf024a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33127-4018-49C2-91C8-9DABEC7D9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c9d05-4101-44bc-be78-10d4dcf024a3"/>
    <ds:schemaRef ds:uri="cb59241f-4fc9-43cc-b04a-db45e7d49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52BB44-FE4E-4DA0-83E1-E851FCDBD489}">
  <ds:schemaRefs>
    <ds:schemaRef ds:uri="http://purl.org/dc/elements/1.1/"/>
    <ds:schemaRef ds:uri="http://purl.org/dc/terms/"/>
    <ds:schemaRef ds:uri="751c9d05-4101-44bc-be78-10d4dcf024a3"/>
    <ds:schemaRef ds:uri="http://purl.org/dc/dcmitype/"/>
    <ds:schemaRef ds:uri="http://schemas.microsoft.com/office/infopath/2007/PartnerControls"/>
    <ds:schemaRef ds:uri="cb59241f-4fc9-43cc-b04a-db45e7d49ebb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0DE208-CC0B-4726-AF66-D8706FA1F4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DWM Convocation_March 2019</Template>
  <TotalTime>264</TotalTime>
  <Words>1106</Words>
  <Application>Microsoft Office PowerPoint</Application>
  <PresentationFormat>On-screen Show (16:9)</PresentationFormat>
  <Paragraphs>87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Adobe Devanagari</vt:lpstr>
      <vt:lpstr>Arial</vt:lpstr>
      <vt:lpstr>Calibri</vt:lpstr>
      <vt:lpstr>Century Gothic</vt:lpstr>
      <vt:lpstr>Franklin Gothic Book</vt:lpstr>
      <vt:lpstr>2018 DWM Powerpoint Template</vt:lpstr>
      <vt:lpstr>PowerPoint Presentation</vt:lpstr>
      <vt:lpstr>Agenda </vt:lpstr>
      <vt:lpstr>ICWP DMA 80 (service PA) Submission </vt:lpstr>
      <vt:lpstr>ICWP Case Manager DMA 80 (service) PA entry </vt:lpstr>
      <vt:lpstr>Service Request Web Entry </vt:lpstr>
      <vt:lpstr>ICWP DMA 80 (service) PA Web Entry </vt:lpstr>
      <vt:lpstr>ICWP DMA 80 (service) PA Web Entry </vt:lpstr>
      <vt:lpstr>ICWP DMA 80(service)PA Entry </vt:lpstr>
      <vt:lpstr>ICWP DMA 80 (service) PA Web Entry </vt:lpstr>
      <vt:lpstr>ICWP DMA 80 (service) Pa entry – adding diagnosis code </vt:lpstr>
      <vt:lpstr>ICWP DMA 80 (service) PA entry </vt:lpstr>
      <vt:lpstr>ICWP DMA 80 (service) PA entry </vt:lpstr>
      <vt:lpstr>ICWP Case Manager DMA 80 (service) PA entry </vt:lpstr>
      <vt:lpstr>ICWP DMA 80 New Feature: “Rendering Provider ID"</vt:lpstr>
      <vt:lpstr>ICWP DMA 80 (service) PA entry </vt:lpstr>
      <vt:lpstr>ICWP Services – procedure codes added </vt:lpstr>
      <vt:lpstr>ICWP Supply DMA 80s </vt:lpstr>
      <vt:lpstr>Other ICWP Service Providers </vt:lpstr>
      <vt:lpstr>Addendums (Change Request Feature)</vt:lpstr>
      <vt:lpstr>ICWP Addendums (Change Request) </vt:lpstr>
      <vt:lpstr>Addendum (Change request screen)</vt:lpstr>
      <vt:lpstr>ICWP Case Manager Pilot Group </vt:lpstr>
      <vt:lpstr>Thank you </vt:lpstr>
    </vt:vector>
  </TitlesOfParts>
  <Company>City of Atlanta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Alliant Health Solutions PowerPoint Template</dc:title>
  <dc:creator>Campbell, Rukiya</dc:creator>
  <cp:lastModifiedBy>Tonja Wragg</cp:lastModifiedBy>
  <cp:revision>85</cp:revision>
  <cp:lastPrinted>2020-03-17T13:29:34Z</cp:lastPrinted>
  <dcterms:created xsi:type="dcterms:W3CDTF">2019-02-27T16:42:40Z</dcterms:created>
  <dcterms:modified xsi:type="dcterms:W3CDTF">2022-07-22T00:01:26Z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0x01010053ED0D121586E74E90E7B139DB741983</vt:lpwstr>
  </property>
  <property fmtid="{D5CDD505-2E9C-101B-9397-08002B2CF9AE}" pid="3" name="Order">
    <vt:r8>31317600</vt:r8>
  </property>
  <property fmtid="{D5CDD505-2E9C-101B-9397-08002B2CF9AE}" pid="4" name="MediaServiceImageTags">
    <vt:lpwstr/>
  </property>
</Properties>
</file>