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0"/>
  </p:notesMasterIdLst>
  <p:handoutMasterIdLst>
    <p:handoutMasterId r:id="rId131"/>
  </p:handoutMasterIdLst>
  <p:sldIdLst>
    <p:sldId id="1555" r:id="rId5"/>
    <p:sldId id="1690" r:id="rId6"/>
    <p:sldId id="1689" r:id="rId7"/>
    <p:sldId id="1681" r:id="rId8"/>
    <p:sldId id="1686" r:id="rId9"/>
    <p:sldId id="1668" r:id="rId10"/>
    <p:sldId id="1669" r:id="rId11"/>
    <p:sldId id="1670" r:id="rId12"/>
    <p:sldId id="1671" r:id="rId13"/>
    <p:sldId id="1672" r:id="rId14"/>
    <p:sldId id="1673" r:id="rId15"/>
    <p:sldId id="1674" r:id="rId16"/>
    <p:sldId id="1675" r:id="rId17"/>
    <p:sldId id="1676" r:id="rId18"/>
    <p:sldId id="1720" r:id="rId19"/>
    <p:sldId id="1721" r:id="rId20"/>
    <p:sldId id="1722" r:id="rId21"/>
    <p:sldId id="1645" r:id="rId22"/>
    <p:sldId id="1646" r:id="rId23"/>
    <p:sldId id="1647" r:id="rId24"/>
    <p:sldId id="1648" r:id="rId25"/>
    <p:sldId id="1703" r:id="rId26"/>
    <p:sldId id="1575" r:id="rId27"/>
    <p:sldId id="1576" r:id="rId28"/>
    <p:sldId id="1577" r:id="rId29"/>
    <p:sldId id="1578" r:id="rId30"/>
    <p:sldId id="1579" r:id="rId31"/>
    <p:sldId id="1580" r:id="rId32"/>
    <p:sldId id="1581" r:id="rId33"/>
    <p:sldId id="1582" r:id="rId34"/>
    <p:sldId id="1583" r:id="rId35"/>
    <p:sldId id="1584" r:id="rId36"/>
    <p:sldId id="1585" r:id="rId37"/>
    <p:sldId id="1658" r:id="rId38"/>
    <p:sldId id="1659" r:id="rId39"/>
    <p:sldId id="1586" r:id="rId40"/>
    <p:sldId id="1678" r:id="rId41"/>
    <p:sldId id="1587" r:id="rId42"/>
    <p:sldId id="1719" r:id="rId43"/>
    <p:sldId id="1591" r:id="rId44"/>
    <p:sldId id="1592" r:id="rId45"/>
    <p:sldId id="1684" r:id="rId46"/>
    <p:sldId id="1593" r:id="rId47"/>
    <p:sldId id="1594" r:id="rId48"/>
    <p:sldId id="1595" r:id="rId49"/>
    <p:sldId id="1596" r:id="rId50"/>
    <p:sldId id="1597" r:id="rId51"/>
    <p:sldId id="1598" r:id="rId52"/>
    <p:sldId id="1682" r:id="rId53"/>
    <p:sldId id="1599" r:id="rId54"/>
    <p:sldId id="1685" r:id="rId55"/>
    <p:sldId id="1704" r:id="rId56"/>
    <p:sldId id="1705" r:id="rId57"/>
    <p:sldId id="1706" r:id="rId58"/>
    <p:sldId id="1707" r:id="rId59"/>
    <p:sldId id="1708" r:id="rId60"/>
    <p:sldId id="1723" r:id="rId61"/>
    <p:sldId id="1724" r:id="rId62"/>
    <p:sldId id="1725" r:id="rId63"/>
    <p:sldId id="1726" r:id="rId64"/>
    <p:sldId id="1727" r:id="rId65"/>
    <p:sldId id="1600" r:id="rId66"/>
    <p:sldId id="1714" r:id="rId67"/>
    <p:sldId id="1715" r:id="rId68"/>
    <p:sldId id="1716" r:id="rId69"/>
    <p:sldId id="1718" r:id="rId70"/>
    <p:sldId id="1660" r:id="rId71"/>
    <p:sldId id="1680" r:id="rId72"/>
    <p:sldId id="1601" r:id="rId73"/>
    <p:sldId id="1661" r:id="rId74"/>
    <p:sldId id="1602" r:id="rId75"/>
    <p:sldId id="1662" r:id="rId76"/>
    <p:sldId id="1663" r:id="rId77"/>
    <p:sldId id="1603" r:id="rId78"/>
    <p:sldId id="1604" r:id="rId79"/>
    <p:sldId id="1605" r:id="rId80"/>
    <p:sldId id="1606" r:id="rId81"/>
    <p:sldId id="1607" r:id="rId82"/>
    <p:sldId id="1608" r:id="rId83"/>
    <p:sldId id="1609" r:id="rId84"/>
    <p:sldId id="1610" r:id="rId85"/>
    <p:sldId id="1611" r:id="rId86"/>
    <p:sldId id="1688" r:id="rId87"/>
    <p:sldId id="1612" r:id="rId88"/>
    <p:sldId id="1614" r:id="rId89"/>
    <p:sldId id="1615" r:id="rId90"/>
    <p:sldId id="1617" r:id="rId91"/>
    <p:sldId id="1618" r:id="rId92"/>
    <p:sldId id="1619" r:id="rId93"/>
    <p:sldId id="1620" r:id="rId94"/>
    <p:sldId id="1621" r:id="rId95"/>
    <p:sldId id="1622" r:id="rId96"/>
    <p:sldId id="1623" r:id="rId97"/>
    <p:sldId id="1624" r:id="rId98"/>
    <p:sldId id="1625" r:id="rId99"/>
    <p:sldId id="1626" r:id="rId100"/>
    <p:sldId id="1627" r:id="rId101"/>
    <p:sldId id="1735" r:id="rId102"/>
    <p:sldId id="1628" r:id="rId103"/>
    <p:sldId id="1629" r:id="rId104"/>
    <p:sldId id="1630" r:id="rId105"/>
    <p:sldId id="1728" r:id="rId106"/>
    <p:sldId id="1631" r:id="rId107"/>
    <p:sldId id="1635" r:id="rId108"/>
    <p:sldId id="1636" r:id="rId109"/>
    <p:sldId id="1637" r:id="rId110"/>
    <p:sldId id="1729" r:id="rId111"/>
    <p:sldId id="1730" r:id="rId112"/>
    <p:sldId id="1731" r:id="rId113"/>
    <p:sldId id="1691" r:id="rId114"/>
    <p:sldId id="1692" r:id="rId115"/>
    <p:sldId id="1693" r:id="rId116"/>
    <p:sldId id="1697" r:id="rId117"/>
    <p:sldId id="1699" r:id="rId118"/>
    <p:sldId id="1701" r:id="rId119"/>
    <p:sldId id="1702" r:id="rId120"/>
    <p:sldId id="1734" r:id="rId121"/>
    <p:sldId id="1641" r:id="rId122"/>
    <p:sldId id="1642" r:id="rId123"/>
    <p:sldId id="1643" r:id="rId124"/>
    <p:sldId id="1644" r:id="rId125"/>
    <p:sldId id="1732" r:id="rId126"/>
    <p:sldId id="1733" r:id="rId127"/>
    <p:sldId id="1650" r:id="rId128"/>
    <p:sldId id="1653" r:id="rId12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E"/>
    <a:srgbClr val="548235"/>
    <a:srgbClr val="EB13F0"/>
    <a:srgbClr val="C00000"/>
    <a:srgbClr val="00B050"/>
    <a:srgbClr val="A0A2A4"/>
    <a:srgbClr val="6CC049"/>
    <a:srgbClr val="00396F"/>
    <a:srgbClr val="FFD100"/>
    <a:srgbClr val="005C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B76F0-09EF-4146-9571-9490B413A38C}" v="6" dt="2022-11-10T13:32:10.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7093" autoAdjust="0"/>
  </p:normalViewPr>
  <p:slideViewPr>
    <p:cSldViewPr snapToGrid="0" snapToObjects="1">
      <p:cViewPr varScale="1">
        <p:scale>
          <a:sx n="93" d="100"/>
          <a:sy n="93" d="100"/>
        </p:scale>
        <p:origin x="1080"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4" d="100"/>
          <a:sy n="84" d="100"/>
        </p:scale>
        <p:origin x="379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handoutMaster" Target="handoutMasters/handoutMaster1.xml"/><Relationship Id="rId136"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ja Wragg" userId="S::tonja.wragg@allianthealth.org::d28922bc-3857-44c7-9338-42bb38823dfc" providerId="AD" clId="Web-{57358936-35C5-4959-A745-360D1B8AF973}"/>
    <pc:docChg chg="delSld modSld">
      <pc:chgData name="Tonja Wragg" userId="S::tonja.wragg@allianthealth.org::d28922bc-3857-44c7-9338-42bb38823dfc" providerId="AD" clId="Web-{57358936-35C5-4959-A745-360D1B8AF973}" dt="2022-05-12T17:27:51.180" v="186" actId="20577"/>
      <pc:docMkLst>
        <pc:docMk/>
      </pc:docMkLst>
      <pc:sldChg chg="modSp">
        <pc:chgData name="Tonja Wragg" userId="S::tonja.wragg@allianthealth.org::d28922bc-3857-44c7-9338-42bb38823dfc" providerId="AD" clId="Web-{57358936-35C5-4959-A745-360D1B8AF973}" dt="2022-05-12T17:10:30.119" v="22" actId="20577"/>
        <pc:sldMkLst>
          <pc:docMk/>
          <pc:sldMk cId="2988286718" sldId="1576"/>
        </pc:sldMkLst>
        <pc:spChg chg="mod">
          <ac:chgData name="Tonja Wragg" userId="S::tonja.wragg@allianthealth.org::d28922bc-3857-44c7-9338-42bb38823dfc" providerId="AD" clId="Web-{57358936-35C5-4959-A745-360D1B8AF973}" dt="2022-05-12T17:10:30.119" v="22" actId="20577"/>
          <ac:spMkLst>
            <pc:docMk/>
            <pc:sldMk cId="2988286718" sldId="1576"/>
            <ac:spMk id="3" creationId="{00000000-0000-0000-0000-000000000000}"/>
          </ac:spMkLst>
        </pc:spChg>
      </pc:sldChg>
      <pc:sldChg chg="modSp">
        <pc:chgData name="Tonja Wragg" userId="S::tonja.wragg@allianthealth.org::d28922bc-3857-44c7-9338-42bb38823dfc" providerId="AD" clId="Web-{57358936-35C5-4959-A745-360D1B8AF973}" dt="2022-05-12T17:10:51.901" v="29" actId="20577"/>
        <pc:sldMkLst>
          <pc:docMk/>
          <pc:sldMk cId="645111429" sldId="1578"/>
        </pc:sldMkLst>
        <pc:spChg chg="mod">
          <ac:chgData name="Tonja Wragg" userId="S::tonja.wragg@allianthealth.org::d28922bc-3857-44c7-9338-42bb38823dfc" providerId="AD" clId="Web-{57358936-35C5-4959-A745-360D1B8AF973}" dt="2022-05-12T17:10:51.901" v="29" actId="20577"/>
          <ac:spMkLst>
            <pc:docMk/>
            <pc:sldMk cId="645111429" sldId="1578"/>
            <ac:spMk id="3" creationId="{00000000-0000-0000-0000-000000000000}"/>
          </ac:spMkLst>
        </pc:spChg>
      </pc:sldChg>
      <pc:sldChg chg="modSp">
        <pc:chgData name="Tonja Wragg" userId="S::tonja.wragg@allianthealth.org::d28922bc-3857-44c7-9338-42bb38823dfc" providerId="AD" clId="Web-{57358936-35C5-4959-A745-360D1B8AF973}" dt="2022-05-12T17:11:19.293" v="31" actId="20577"/>
        <pc:sldMkLst>
          <pc:docMk/>
          <pc:sldMk cId="1709918537" sldId="1582"/>
        </pc:sldMkLst>
        <pc:spChg chg="mod">
          <ac:chgData name="Tonja Wragg" userId="S::tonja.wragg@allianthealth.org::d28922bc-3857-44c7-9338-42bb38823dfc" providerId="AD" clId="Web-{57358936-35C5-4959-A745-360D1B8AF973}" dt="2022-05-12T17:11:19.293" v="31" actId="20577"/>
          <ac:spMkLst>
            <pc:docMk/>
            <pc:sldMk cId="1709918537" sldId="1582"/>
            <ac:spMk id="3" creationId="{00000000-0000-0000-0000-000000000000}"/>
          </ac:spMkLst>
        </pc:spChg>
      </pc:sldChg>
      <pc:sldChg chg="modSp">
        <pc:chgData name="Tonja Wragg" userId="S::tonja.wragg@allianthealth.org::d28922bc-3857-44c7-9338-42bb38823dfc" providerId="AD" clId="Web-{57358936-35C5-4959-A745-360D1B8AF973}" dt="2022-05-12T17:12:23.044" v="37" actId="20577"/>
        <pc:sldMkLst>
          <pc:docMk/>
          <pc:sldMk cId="3044538459" sldId="1590"/>
        </pc:sldMkLst>
        <pc:spChg chg="mod">
          <ac:chgData name="Tonja Wragg" userId="S::tonja.wragg@allianthealth.org::d28922bc-3857-44c7-9338-42bb38823dfc" providerId="AD" clId="Web-{57358936-35C5-4959-A745-360D1B8AF973}" dt="2022-05-12T17:12:23.044" v="37" actId="20577"/>
          <ac:spMkLst>
            <pc:docMk/>
            <pc:sldMk cId="3044538459" sldId="1590"/>
            <ac:spMk id="3" creationId="{00000000-0000-0000-0000-000000000000}"/>
          </ac:spMkLst>
        </pc:spChg>
      </pc:sldChg>
      <pc:sldChg chg="modSp">
        <pc:chgData name="Tonja Wragg" userId="S::tonja.wragg@allianthealth.org::d28922bc-3857-44c7-9338-42bb38823dfc" providerId="AD" clId="Web-{57358936-35C5-4959-A745-360D1B8AF973}" dt="2022-05-12T17:17:17.146" v="113" actId="20577"/>
        <pc:sldMkLst>
          <pc:docMk/>
          <pc:sldMk cId="1195005918" sldId="1608"/>
        </pc:sldMkLst>
        <pc:spChg chg="mod">
          <ac:chgData name="Tonja Wragg" userId="S::tonja.wragg@allianthealth.org::d28922bc-3857-44c7-9338-42bb38823dfc" providerId="AD" clId="Web-{57358936-35C5-4959-A745-360D1B8AF973}" dt="2022-05-12T17:17:17.146" v="113" actId="20577"/>
          <ac:spMkLst>
            <pc:docMk/>
            <pc:sldMk cId="1195005918" sldId="1608"/>
            <ac:spMk id="3" creationId="{00000000-0000-0000-0000-000000000000}"/>
          </ac:spMkLst>
        </pc:spChg>
      </pc:sldChg>
      <pc:sldChg chg="modSp">
        <pc:chgData name="Tonja Wragg" userId="S::tonja.wragg@allianthealth.org::d28922bc-3857-44c7-9338-42bb38823dfc" providerId="AD" clId="Web-{57358936-35C5-4959-A745-360D1B8AF973}" dt="2022-05-12T17:19:57.573" v="152" actId="20577"/>
        <pc:sldMkLst>
          <pc:docMk/>
          <pc:sldMk cId="1630605233" sldId="1609"/>
        </pc:sldMkLst>
        <pc:spChg chg="mod">
          <ac:chgData name="Tonja Wragg" userId="S::tonja.wragg@allianthealth.org::d28922bc-3857-44c7-9338-42bb38823dfc" providerId="AD" clId="Web-{57358936-35C5-4959-A745-360D1B8AF973}" dt="2022-05-12T17:19:57.573" v="152" actId="20577"/>
          <ac:spMkLst>
            <pc:docMk/>
            <pc:sldMk cId="1630605233" sldId="1609"/>
            <ac:spMk id="5" creationId="{00000000-0000-0000-0000-000000000000}"/>
          </ac:spMkLst>
        </pc:spChg>
        <pc:spChg chg="mod">
          <ac:chgData name="Tonja Wragg" userId="S::tonja.wragg@allianthealth.org::d28922bc-3857-44c7-9338-42bb38823dfc" providerId="AD" clId="Web-{57358936-35C5-4959-A745-360D1B8AF973}" dt="2022-05-12T17:19:52.494" v="149" actId="20577"/>
          <ac:spMkLst>
            <pc:docMk/>
            <pc:sldMk cId="1630605233" sldId="1609"/>
            <ac:spMk id="6" creationId="{00000000-0000-0000-0000-000000000000}"/>
          </ac:spMkLst>
        </pc:spChg>
      </pc:sldChg>
      <pc:sldChg chg="modSp">
        <pc:chgData name="Tonja Wragg" userId="S::tonja.wragg@allianthealth.org::d28922bc-3857-44c7-9338-42bb38823dfc" providerId="AD" clId="Web-{57358936-35C5-4959-A745-360D1B8AF973}" dt="2022-05-12T17:25:25.738" v="159" actId="20577"/>
        <pc:sldMkLst>
          <pc:docMk/>
          <pc:sldMk cId="1619190947" sldId="1622"/>
        </pc:sldMkLst>
        <pc:spChg chg="mod">
          <ac:chgData name="Tonja Wragg" userId="S::tonja.wragg@allianthealth.org::d28922bc-3857-44c7-9338-42bb38823dfc" providerId="AD" clId="Web-{57358936-35C5-4959-A745-360D1B8AF973}" dt="2022-05-12T17:25:25.738" v="159" actId="20577"/>
          <ac:spMkLst>
            <pc:docMk/>
            <pc:sldMk cId="1619190947" sldId="1622"/>
            <ac:spMk id="3" creationId="{00000000-0000-0000-0000-000000000000}"/>
          </ac:spMkLst>
        </pc:spChg>
      </pc:sldChg>
      <pc:sldChg chg="del">
        <pc:chgData name="Tonja Wragg" userId="S::tonja.wragg@allianthealth.org::d28922bc-3857-44c7-9338-42bb38823dfc" providerId="AD" clId="Web-{57358936-35C5-4959-A745-360D1B8AF973}" dt="2022-05-12T17:25:48.176" v="160"/>
        <pc:sldMkLst>
          <pc:docMk/>
          <pc:sldMk cId="1266051845" sldId="1638"/>
        </pc:sldMkLst>
      </pc:sldChg>
      <pc:sldChg chg="del">
        <pc:chgData name="Tonja Wragg" userId="S::tonja.wragg@allianthealth.org::d28922bc-3857-44c7-9338-42bb38823dfc" providerId="AD" clId="Web-{57358936-35C5-4959-A745-360D1B8AF973}" dt="2022-05-12T17:25:49.442" v="161"/>
        <pc:sldMkLst>
          <pc:docMk/>
          <pc:sldMk cId="3931538347" sldId="1639"/>
        </pc:sldMkLst>
      </pc:sldChg>
      <pc:sldChg chg="del">
        <pc:chgData name="Tonja Wragg" userId="S::tonja.wragg@allianthealth.org::d28922bc-3857-44c7-9338-42bb38823dfc" providerId="AD" clId="Web-{57358936-35C5-4959-A745-360D1B8AF973}" dt="2022-05-12T17:25:51.707" v="162"/>
        <pc:sldMkLst>
          <pc:docMk/>
          <pc:sldMk cId="1804237376" sldId="1640"/>
        </pc:sldMkLst>
      </pc:sldChg>
      <pc:sldChg chg="modSp">
        <pc:chgData name="Tonja Wragg" userId="S::tonja.wragg@allianthealth.org::d28922bc-3857-44c7-9338-42bb38823dfc" providerId="AD" clId="Web-{57358936-35C5-4959-A745-360D1B8AF973}" dt="2022-05-12T17:27:22.351" v="175" actId="20577"/>
        <pc:sldMkLst>
          <pc:docMk/>
          <pc:sldMk cId="1103733203" sldId="1649"/>
        </pc:sldMkLst>
        <pc:spChg chg="mod">
          <ac:chgData name="Tonja Wragg" userId="S::tonja.wragg@allianthealth.org::d28922bc-3857-44c7-9338-42bb38823dfc" providerId="AD" clId="Web-{57358936-35C5-4959-A745-360D1B8AF973}" dt="2022-05-12T17:27:22.351" v="175" actId="20577"/>
          <ac:spMkLst>
            <pc:docMk/>
            <pc:sldMk cId="1103733203" sldId="1649"/>
            <ac:spMk id="3" creationId="{00000000-0000-0000-0000-000000000000}"/>
          </ac:spMkLst>
        </pc:spChg>
      </pc:sldChg>
      <pc:sldChg chg="modSp">
        <pc:chgData name="Tonja Wragg" userId="S::tonja.wragg@allianthealth.org::d28922bc-3857-44c7-9338-42bb38823dfc" providerId="AD" clId="Web-{57358936-35C5-4959-A745-360D1B8AF973}" dt="2022-05-12T17:27:51.180" v="186" actId="20577"/>
        <pc:sldMkLst>
          <pc:docMk/>
          <pc:sldMk cId="11026223" sldId="1650"/>
        </pc:sldMkLst>
        <pc:spChg chg="mod">
          <ac:chgData name="Tonja Wragg" userId="S::tonja.wragg@allianthealth.org::d28922bc-3857-44c7-9338-42bb38823dfc" providerId="AD" clId="Web-{57358936-35C5-4959-A745-360D1B8AF973}" dt="2022-05-12T17:27:51.180" v="186" actId="20577"/>
          <ac:spMkLst>
            <pc:docMk/>
            <pc:sldMk cId="11026223" sldId="1650"/>
            <ac:spMk id="6" creationId="{00000000-0000-0000-0000-000000000000}"/>
          </ac:spMkLst>
        </pc:spChg>
      </pc:sldChg>
      <pc:sldChg chg="modSp">
        <pc:chgData name="Tonja Wragg" userId="S::tonja.wragg@allianthealth.org::d28922bc-3857-44c7-9338-42bb38823dfc" providerId="AD" clId="Web-{57358936-35C5-4959-A745-360D1B8AF973}" dt="2022-05-12T17:09:53.321" v="19" actId="20577"/>
        <pc:sldMkLst>
          <pc:docMk/>
          <pc:sldMk cId="1513310048" sldId="1674"/>
        </pc:sldMkLst>
        <pc:spChg chg="mod">
          <ac:chgData name="Tonja Wragg" userId="S::tonja.wragg@allianthealth.org::d28922bc-3857-44c7-9338-42bb38823dfc" providerId="AD" clId="Web-{57358936-35C5-4959-A745-360D1B8AF973}" dt="2022-05-12T17:09:53.321" v="19" actId="20577"/>
          <ac:spMkLst>
            <pc:docMk/>
            <pc:sldMk cId="1513310048" sldId="1674"/>
            <ac:spMk id="3" creationId="{F14B9296-C5AE-460C-81E5-1C7AB99A641C}"/>
          </ac:spMkLst>
        </pc:spChg>
      </pc:sldChg>
    </pc:docChg>
  </pc:docChgLst>
  <pc:docChgLst>
    <pc:chgData name="Tonja Wragg" userId="d28922bc-3857-44c7-9338-42bb38823dfc" providerId="ADAL" clId="{285B76F0-09EF-4146-9571-9490B413A38C}"/>
    <pc:docChg chg="custSel addSld delSld modSld">
      <pc:chgData name="Tonja Wragg" userId="d28922bc-3857-44c7-9338-42bb38823dfc" providerId="ADAL" clId="{285B76F0-09EF-4146-9571-9490B413A38C}" dt="2022-11-10T18:19:01.554" v="773" actId="20577"/>
      <pc:docMkLst>
        <pc:docMk/>
      </pc:docMkLst>
      <pc:sldChg chg="modSp mod">
        <pc:chgData name="Tonja Wragg" userId="d28922bc-3857-44c7-9338-42bb38823dfc" providerId="ADAL" clId="{285B76F0-09EF-4146-9571-9490B413A38C}" dt="2022-11-10T13:13:27.389" v="60" actId="5793"/>
        <pc:sldMkLst>
          <pc:docMk/>
          <pc:sldMk cId="3637234153" sldId="1591"/>
        </pc:sldMkLst>
        <pc:spChg chg="mod">
          <ac:chgData name="Tonja Wragg" userId="d28922bc-3857-44c7-9338-42bb38823dfc" providerId="ADAL" clId="{285B76F0-09EF-4146-9571-9490B413A38C}" dt="2022-11-10T13:13:27.389" v="60" actId="5793"/>
          <ac:spMkLst>
            <pc:docMk/>
            <pc:sldMk cId="3637234153" sldId="1591"/>
            <ac:spMk id="5" creationId="{00000000-0000-0000-0000-000000000000}"/>
          </ac:spMkLst>
        </pc:spChg>
      </pc:sldChg>
      <pc:sldChg chg="modSp mod">
        <pc:chgData name="Tonja Wragg" userId="d28922bc-3857-44c7-9338-42bb38823dfc" providerId="ADAL" clId="{285B76F0-09EF-4146-9571-9490B413A38C}" dt="2022-11-10T18:13:10.945" v="691" actId="20577"/>
        <pc:sldMkLst>
          <pc:docMk/>
          <pc:sldMk cId="1619190947" sldId="1622"/>
        </pc:sldMkLst>
        <pc:spChg chg="mod">
          <ac:chgData name="Tonja Wragg" userId="d28922bc-3857-44c7-9338-42bb38823dfc" providerId="ADAL" clId="{285B76F0-09EF-4146-9571-9490B413A38C}" dt="2022-11-10T18:13:10.945" v="691" actId="20577"/>
          <ac:spMkLst>
            <pc:docMk/>
            <pc:sldMk cId="1619190947" sldId="1622"/>
            <ac:spMk id="3" creationId="{00000000-0000-0000-0000-000000000000}"/>
          </ac:spMkLst>
        </pc:spChg>
      </pc:sldChg>
      <pc:sldChg chg="addSp delSp modSp mod">
        <pc:chgData name="Tonja Wragg" userId="d28922bc-3857-44c7-9338-42bb38823dfc" providerId="ADAL" clId="{285B76F0-09EF-4146-9571-9490B413A38C}" dt="2022-11-10T13:25:53.146" v="349" actId="1076"/>
        <pc:sldMkLst>
          <pc:docMk/>
          <pc:sldMk cId="3095899463" sldId="1624"/>
        </pc:sldMkLst>
        <pc:spChg chg="add del mod">
          <ac:chgData name="Tonja Wragg" userId="d28922bc-3857-44c7-9338-42bb38823dfc" providerId="ADAL" clId="{285B76F0-09EF-4146-9571-9490B413A38C}" dt="2022-11-10T13:25:11.514" v="336" actId="22"/>
          <ac:spMkLst>
            <pc:docMk/>
            <pc:sldMk cId="3095899463" sldId="1624"/>
            <ac:spMk id="4" creationId="{6CBA53FE-B731-41E8-B4A0-075D6F016035}"/>
          </ac:spMkLst>
        </pc:spChg>
        <pc:picChg chg="add mod ord">
          <ac:chgData name="Tonja Wragg" userId="d28922bc-3857-44c7-9338-42bb38823dfc" providerId="ADAL" clId="{285B76F0-09EF-4146-9571-9490B413A38C}" dt="2022-11-10T13:25:12.989" v="337" actId="1076"/>
          <ac:picMkLst>
            <pc:docMk/>
            <pc:sldMk cId="3095899463" sldId="1624"/>
            <ac:picMk id="6" creationId="{738098F2-736D-4C1D-AEE1-E26F2F48A995}"/>
          </ac:picMkLst>
        </pc:picChg>
        <pc:picChg chg="del">
          <ac:chgData name="Tonja Wragg" userId="d28922bc-3857-44c7-9338-42bb38823dfc" providerId="ADAL" clId="{285B76F0-09EF-4146-9571-9490B413A38C}" dt="2022-11-10T13:25:14.401" v="338" actId="478"/>
          <ac:picMkLst>
            <pc:docMk/>
            <pc:sldMk cId="3095899463" sldId="1624"/>
            <ac:picMk id="7" creationId="{00000000-0000-0000-0000-000000000000}"/>
          </ac:picMkLst>
        </pc:picChg>
        <pc:picChg chg="del">
          <ac:chgData name="Tonja Wragg" userId="d28922bc-3857-44c7-9338-42bb38823dfc" providerId="ADAL" clId="{285B76F0-09EF-4146-9571-9490B413A38C}" dt="2022-11-10T13:25:08.271" v="335" actId="478"/>
          <ac:picMkLst>
            <pc:docMk/>
            <pc:sldMk cId="3095899463" sldId="1624"/>
            <ac:picMk id="9" creationId="{00000000-0000-0000-0000-000000000000}"/>
          </ac:picMkLst>
        </pc:picChg>
        <pc:picChg chg="add mod">
          <ac:chgData name="Tonja Wragg" userId="d28922bc-3857-44c7-9338-42bb38823dfc" providerId="ADAL" clId="{285B76F0-09EF-4146-9571-9490B413A38C}" dt="2022-11-10T13:25:53.146" v="349" actId="1076"/>
          <ac:picMkLst>
            <pc:docMk/>
            <pc:sldMk cId="3095899463" sldId="1624"/>
            <ac:picMk id="10" creationId="{3BD096DD-B2A6-4B59-86B1-5EB9B4A447AB}"/>
          </ac:picMkLst>
        </pc:picChg>
      </pc:sldChg>
      <pc:sldChg chg="modSp mod">
        <pc:chgData name="Tonja Wragg" userId="d28922bc-3857-44c7-9338-42bb38823dfc" providerId="ADAL" clId="{285B76F0-09EF-4146-9571-9490B413A38C}" dt="2022-11-10T18:17:34.768" v="767" actId="20577"/>
        <pc:sldMkLst>
          <pc:docMk/>
          <pc:sldMk cId="1071307104" sldId="1629"/>
        </pc:sldMkLst>
        <pc:spChg chg="mod">
          <ac:chgData name="Tonja Wragg" userId="d28922bc-3857-44c7-9338-42bb38823dfc" providerId="ADAL" clId="{285B76F0-09EF-4146-9571-9490B413A38C}" dt="2022-11-10T18:17:34.768" v="767" actId="20577"/>
          <ac:spMkLst>
            <pc:docMk/>
            <pc:sldMk cId="1071307104" sldId="1629"/>
            <ac:spMk id="3" creationId="{00000000-0000-0000-0000-000000000000}"/>
          </ac:spMkLst>
        </pc:spChg>
      </pc:sldChg>
      <pc:sldChg chg="modSp mod">
        <pc:chgData name="Tonja Wragg" userId="d28922bc-3857-44c7-9338-42bb38823dfc" providerId="ADAL" clId="{285B76F0-09EF-4146-9571-9490B413A38C}" dt="2022-11-10T13:29:06.581" v="445" actId="207"/>
        <pc:sldMkLst>
          <pc:docMk/>
          <pc:sldMk cId="2708497813" sldId="1644"/>
        </pc:sldMkLst>
        <pc:spChg chg="mod">
          <ac:chgData name="Tonja Wragg" userId="d28922bc-3857-44c7-9338-42bb38823dfc" providerId="ADAL" clId="{285B76F0-09EF-4146-9571-9490B413A38C}" dt="2022-11-10T13:29:06.581" v="445" actId="207"/>
          <ac:spMkLst>
            <pc:docMk/>
            <pc:sldMk cId="2708497813" sldId="1644"/>
            <ac:spMk id="3" creationId="{00000000-0000-0000-0000-000000000000}"/>
          </ac:spMkLst>
        </pc:spChg>
      </pc:sldChg>
      <pc:sldChg chg="del">
        <pc:chgData name="Tonja Wragg" userId="d28922bc-3857-44c7-9338-42bb38823dfc" providerId="ADAL" clId="{285B76F0-09EF-4146-9571-9490B413A38C}" dt="2022-11-10T13:30:35.904" v="494" actId="2696"/>
        <pc:sldMkLst>
          <pc:docMk/>
          <pc:sldMk cId="1032512062" sldId="1645"/>
        </pc:sldMkLst>
      </pc:sldChg>
      <pc:sldChg chg="modSp add mod">
        <pc:chgData name="Tonja Wragg" userId="d28922bc-3857-44c7-9338-42bb38823dfc" providerId="ADAL" clId="{285B76F0-09EF-4146-9571-9490B413A38C}" dt="2022-11-10T18:08:24.278" v="531" actId="20577"/>
        <pc:sldMkLst>
          <pc:docMk/>
          <pc:sldMk cId="1870621855" sldId="1645"/>
        </pc:sldMkLst>
        <pc:spChg chg="mod">
          <ac:chgData name="Tonja Wragg" userId="d28922bc-3857-44c7-9338-42bb38823dfc" providerId="ADAL" clId="{285B76F0-09EF-4146-9571-9490B413A38C}" dt="2022-11-10T18:08:24.278" v="531" actId="20577"/>
          <ac:spMkLst>
            <pc:docMk/>
            <pc:sldMk cId="1870621855" sldId="1645"/>
            <ac:spMk id="3" creationId="{00000000-0000-0000-0000-000000000000}"/>
          </ac:spMkLst>
        </pc:spChg>
      </pc:sldChg>
      <pc:sldChg chg="add">
        <pc:chgData name="Tonja Wragg" userId="d28922bc-3857-44c7-9338-42bb38823dfc" providerId="ADAL" clId="{285B76F0-09EF-4146-9571-9490B413A38C}" dt="2022-11-10T13:31:07.183" v="497"/>
        <pc:sldMkLst>
          <pc:docMk/>
          <pc:sldMk cId="2119208211" sldId="1646"/>
        </pc:sldMkLst>
      </pc:sldChg>
      <pc:sldChg chg="del">
        <pc:chgData name="Tonja Wragg" userId="d28922bc-3857-44c7-9338-42bb38823dfc" providerId="ADAL" clId="{285B76F0-09EF-4146-9571-9490B413A38C}" dt="2022-11-10T13:30:56.401" v="496" actId="2696"/>
        <pc:sldMkLst>
          <pc:docMk/>
          <pc:sldMk cId="3060430374" sldId="1646"/>
        </pc:sldMkLst>
      </pc:sldChg>
      <pc:sldChg chg="add">
        <pc:chgData name="Tonja Wragg" userId="d28922bc-3857-44c7-9338-42bb38823dfc" providerId="ADAL" clId="{285B76F0-09EF-4146-9571-9490B413A38C}" dt="2022-11-10T13:31:20.871" v="499"/>
        <pc:sldMkLst>
          <pc:docMk/>
          <pc:sldMk cId="4176301304" sldId="1647"/>
        </pc:sldMkLst>
      </pc:sldChg>
      <pc:sldChg chg="del">
        <pc:chgData name="Tonja Wragg" userId="d28922bc-3857-44c7-9338-42bb38823dfc" providerId="ADAL" clId="{285B76F0-09EF-4146-9571-9490B413A38C}" dt="2022-11-10T13:31:13.668" v="498" actId="2696"/>
        <pc:sldMkLst>
          <pc:docMk/>
          <pc:sldMk cId="4261745665" sldId="1647"/>
        </pc:sldMkLst>
      </pc:sldChg>
      <pc:sldChg chg="del">
        <pc:chgData name="Tonja Wragg" userId="d28922bc-3857-44c7-9338-42bb38823dfc" providerId="ADAL" clId="{285B76F0-09EF-4146-9571-9490B413A38C}" dt="2022-11-10T13:32:00.713" v="500" actId="2696"/>
        <pc:sldMkLst>
          <pc:docMk/>
          <pc:sldMk cId="461324176" sldId="1648"/>
        </pc:sldMkLst>
      </pc:sldChg>
      <pc:sldChg chg="add">
        <pc:chgData name="Tonja Wragg" userId="d28922bc-3857-44c7-9338-42bb38823dfc" providerId="ADAL" clId="{285B76F0-09EF-4146-9571-9490B413A38C}" dt="2022-11-10T13:32:10.130" v="501"/>
        <pc:sldMkLst>
          <pc:docMk/>
          <pc:sldMk cId="1372649722" sldId="1648"/>
        </pc:sldMkLst>
      </pc:sldChg>
      <pc:sldChg chg="modSp mod">
        <pc:chgData name="Tonja Wragg" userId="d28922bc-3857-44c7-9338-42bb38823dfc" providerId="ADAL" clId="{285B76F0-09EF-4146-9571-9490B413A38C}" dt="2022-11-04T16:33:12.986" v="26" actId="20577"/>
        <pc:sldMkLst>
          <pc:docMk/>
          <pc:sldMk cId="11026223" sldId="1650"/>
        </pc:sldMkLst>
        <pc:spChg chg="mod">
          <ac:chgData name="Tonja Wragg" userId="d28922bc-3857-44c7-9338-42bb38823dfc" providerId="ADAL" clId="{285B76F0-09EF-4146-9571-9490B413A38C}" dt="2022-11-04T16:33:12.986" v="26" actId="20577"/>
          <ac:spMkLst>
            <pc:docMk/>
            <pc:sldMk cId="11026223" sldId="1650"/>
            <ac:spMk id="6" creationId="{00000000-0000-0000-0000-000000000000}"/>
          </ac:spMkLst>
        </pc:spChg>
      </pc:sldChg>
      <pc:sldChg chg="modSp mod">
        <pc:chgData name="Tonja Wragg" userId="d28922bc-3857-44c7-9338-42bb38823dfc" providerId="ADAL" clId="{285B76F0-09EF-4146-9571-9490B413A38C}" dt="2022-11-10T13:19:20.594" v="63" actId="27636"/>
        <pc:sldMkLst>
          <pc:docMk/>
          <pc:sldMk cId="1490663202" sldId="1669"/>
        </pc:sldMkLst>
        <pc:spChg chg="mod">
          <ac:chgData name="Tonja Wragg" userId="d28922bc-3857-44c7-9338-42bb38823dfc" providerId="ADAL" clId="{285B76F0-09EF-4146-9571-9490B413A38C}" dt="2022-11-10T13:19:20.594" v="63" actId="27636"/>
          <ac:spMkLst>
            <pc:docMk/>
            <pc:sldMk cId="1490663202" sldId="1669"/>
            <ac:spMk id="3" creationId="{5F7D2436-A2F4-42AF-AEC8-1BD1D6CD9A88}"/>
          </ac:spMkLst>
        </pc:spChg>
      </pc:sldChg>
      <pc:sldChg chg="modSp mod">
        <pc:chgData name="Tonja Wragg" userId="d28922bc-3857-44c7-9338-42bb38823dfc" providerId="ADAL" clId="{285B76F0-09EF-4146-9571-9490B413A38C}" dt="2022-11-10T18:19:01.554" v="773" actId="20577"/>
        <pc:sldMkLst>
          <pc:docMk/>
          <pc:sldMk cId="3443018658" sldId="1699"/>
        </pc:sldMkLst>
        <pc:spChg chg="mod">
          <ac:chgData name="Tonja Wragg" userId="d28922bc-3857-44c7-9338-42bb38823dfc" providerId="ADAL" clId="{285B76F0-09EF-4146-9571-9490B413A38C}" dt="2022-11-10T18:19:01.554" v="773" actId="20577"/>
          <ac:spMkLst>
            <pc:docMk/>
            <pc:sldMk cId="3443018658" sldId="1699"/>
            <ac:spMk id="3" creationId="{00000000-0000-0000-0000-000000000000}"/>
          </ac:spMkLst>
        </pc:spChg>
      </pc:sldChg>
      <pc:sldChg chg="modSp mod">
        <pc:chgData name="Tonja Wragg" userId="d28922bc-3857-44c7-9338-42bb38823dfc" providerId="ADAL" clId="{285B76F0-09EF-4146-9571-9490B413A38C}" dt="2022-11-10T18:12:09.168" v="665" actId="20577"/>
        <pc:sldMkLst>
          <pc:docMk/>
          <pc:sldMk cId="758732965" sldId="1714"/>
        </pc:sldMkLst>
        <pc:spChg chg="mod">
          <ac:chgData name="Tonja Wragg" userId="d28922bc-3857-44c7-9338-42bb38823dfc" providerId="ADAL" clId="{285B76F0-09EF-4146-9571-9490B413A38C}" dt="2022-11-10T18:12:09.168" v="665" actId="20577"/>
          <ac:spMkLst>
            <pc:docMk/>
            <pc:sldMk cId="758732965" sldId="1714"/>
            <ac:spMk id="3" creationId="{B1D1441D-A9FB-C2A0-BD65-B7850A599C23}"/>
          </ac:spMkLst>
        </pc:spChg>
      </pc:sldChg>
      <pc:sldChg chg="del">
        <pc:chgData name="Tonja Wragg" userId="d28922bc-3857-44c7-9338-42bb38823dfc" providerId="ADAL" clId="{285B76F0-09EF-4146-9571-9490B413A38C}" dt="2022-11-10T13:14:30.809" v="61" actId="47"/>
        <pc:sldMkLst>
          <pc:docMk/>
          <pc:sldMk cId="918303731" sldId="1717"/>
        </pc:sldMkLst>
      </pc:sldChg>
      <pc:sldChg chg="modSp mod">
        <pc:chgData name="Tonja Wragg" userId="d28922bc-3857-44c7-9338-42bb38823dfc" providerId="ADAL" clId="{285B76F0-09EF-4146-9571-9490B413A38C}" dt="2022-11-10T13:12:28.281" v="56" actId="20577"/>
        <pc:sldMkLst>
          <pc:docMk/>
          <pc:sldMk cId="3225954035" sldId="1722"/>
        </pc:sldMkLst>
        <pc:spChg chg="mod">
          <ac:chgData name="Tonja Wragg" userId="d28922bc-3857-44c7-9338-42bb38823dfc" providerId="ADAL" clId="{285B76F0-09EF-4146-9571-9490B413A38C}" dt="2022-11-10T13:12:28.281" v="56" actId="20577"/>
          <ac:spMkLst>
            <pc:docMk/>
            <pc:sldMk cId="3225954035" sldId="1722"/>
            <ac:spMk id="3" creationId="{00000000-0000-0000-0000-000000000000}"/>
          </ac:spMkLst>
        </pc:spChg>
      </pc:sldChg>
      <pc:sldChg chg="addSp delSp modSp mod">
        <pc:chgData name="Tonja Wragg" userId="d28922bc-3857-44c7-9338-42bb38823dfc" providerId="ADAL" clId="{285B76F0-09EF-4146-9571-9490B413A38C}" dt="2022-11-10T18:11:35.924" v="538" actId="14100"/>
        <pc:sldMkLst>
          <pc:docMk/>
          <pc:sldMk cId="3514668766" sldId="1726"/>
        </pc:sldMkLst>
        <pc:spChg chg="del">
          <ac:chgData name="Tonja Wragg" userId="d28922bc-3857-44c7-9338-42bb38823dfc" providerId="ADAL" clId="{285B76F0-09EF-4146-9571-9490B413A38C}" dt="2022-11-10T18:11:25.587" v="532" actId="478"/>
          <ac:spMkLst>
            <pc:docMk/>
            <pc:sldMk cId="3514668766" sldId="1726"/>
            <ac:spMk id="4" creationId="{00000000-0000-0000-0000-000000000000}"/>
          </ac:spMkLst>
        </pc:spChg>
        <pc:picChg chg="add mod">
          <ac:chgData name="Tonja Wragg" userId="d28922bc-3857-44c7-9338-42bb38823dfc" providerId="ADAL" clId="{285B76F0-09EF-4146-9571-9490B413A38C}" dt="2022-11-10T18:11:35.924" v="538" actId="14100"/>
          <ac:picMkLst>
            <pc:docMk/>
            <pc:sldMk cId="3514668766" sldId="1726"/>
            <ac:picMk id="5" creationId="{A7F8BBAA-D6E4-45C7-ADF2-15450B16AB7D}"/>
          </ac:picMkLst>
        </pc:picChg>
      </pc:sldChg>
      <pc:sldChg chg="modSp mod">
        <pc:chgData name="Tonja Wragg" userId="d28922bc-3857-44c7-9338-42bb38823dfc" providerId="ADAL" clId="{285B76F0-09EF-4146-9571-9490B413A38C}" dt="2022-11-10T13:29:41.114" v="493" actId="20577"/>
        <pc:sldMkLst>
          <pc:docMk/>
          <pc:sldMk cId="738929984" sldId="1732"/>
        </pc:sldMkLst>
        <pc:spChg chg="mod">
          <ac:chgData name="Tonja Wragg" userId="d28922bc-3857-44c7-9338-42bb38823dfc" providerId="ADAL" clId="{285B76F0-09EF-4146-9571-9490B413A38C}" dt="2022-11-10T13:29:41.114" v="493" actId="20577"/>
          <ac:spMkLst>
            <pc:docMk/>
            <pc:sldMk cId="738929984" sldId="1732"/>
            <ac:spMk id="3" creationId="{00000000-0000-0000-0000-000000000000}"/>
          </ac:spMkLst>
        </pc:spChg>
      </pc:sldChg>
      <pc:sldChg chg="modSp add del mod">
        <pc:chgData name="Tonja Wragg" userId="d28922bc-3857-44c7-9338-42bb38823dfc" providerId="ADAL" clId="{285B76F0-09EF-4146-9571-9490B413A38C}" dt="2022-11-10T13:22:31.781" v="328" actId="47"/>
        <pc:sldMkLst>
          <pc:docMk/>
          <pc:sldMk cId="3723385839" sldId="1735"/>
        </pc:sldMkLst>
        <pc:spChg chg="mod">
          <ac:chgData name="Tonja Wragg" userId="d28922bc-3857-44c7-9338-42bb38823dfc" providerId="ADAL" clId="{285B76F0-09EF-4146-9571-9490B413A38C}" dt="2022-11-10T13:20:54.826" v="306" actId="20577"/>
          <ac:spMkLst>
            <pc:docMk/>
            <pc:sldMk cId="3723385839" sldId="1735"/>
            <ac:spMk id="3" creationId="{00000000-0000-0000-0000-000000000000}"/>
          </ac:spMkLst>
        </pc:spChg>
      </pc:sldChg>
      <pc:sldChg chg="addSp delSp modSp new mod">
        <pc:chgData name="Tonja Wragg" userId="d28922bc-3857-44c7-9338-42bb38823dfc" providerId="ADAL" clId="{285B76F0-09EF-4146-9571-9490B413A38C}" dt="2022-11-10T18:15:52.550" v="693" actId="22"/>
        <pc:sldMkLst>
          <pc:docMk/>
          <pc:sldMk cId="4184398155" sldId="1735"/>
        </pc:sldMkLst>
        <pc:spChg chg="del">
          <ac:chgData name="Tonja Wragg" userId="d28922bc-3857-44c7-9338-42bb38823dfc" providerId="ADAL" clId="{285B76F0-09EF-4146-9571-9490B413A38C}" dt="2022-11-10T18:15:52.550" v="693" actId="22"/>
          <ac:spMkLst>
            <pc:docMk/>
            <pc:sldMk cId="4184398155" sldId="1735"/>
            <ac:spMk id="3" creationId="{33EEAD61-7884-4126-90DB-C246D7AE498D}"/>
          </ac:spMkLst>
        </pc:spChg>
        <pc:picChg chg="add mod ord">
          <ac:chgData name="Tonja Wragg" userId="d28922bc-3857-44c7-9338-42bb38823dfc" providerId="ADAL" clId="{285B76F0-09EF-4146-9571-9490B413A38C}" dt="2022-11-10T18:15:52.550" v="693" actId="22"/>
          <ac:picMkLst>
            <pc:docMk/>
            <pc:sldMk cId="4184398155" sldId="1735"/>
            <ac:picMk id="5" creationId="{E4291DB5-BDB0-4E0F-912C-1A6DD80ADB84}"/>
          </ac:picMkLst>
        </pc:picChg>
      </pc:sldChg>
    </pc:docChg>
  </pc:docChgLst>
  <pc:docChgLst>
    <pc:chgData name="Tonja Wragg" userId="S::tonja.wragg@allianthealth.org::d28922bc-3857-44c7-9338-42bb38823dfc" providerId="AD" clId="Web-{024A432A-B9B5-462C-8F2D-DD457303361D}"/>
    <pc:docChg chg="addSld delSld modSld">
      <pc:chgData name="Tonja Wragg" userId="S::tonja.wragg@allianthealth.org::d28922bc-3857-44c7-9338-42bb38823dfc" providerId="AD" clId="Web-{024A432A-B9B5-462C-8F2D-DD457303361D}" dt="2022-05-11T22:24:02.861" v="113"/>
      <pc:docMkLst>
        <pc:docMk/>
      </pc:docMkLst>
      <pc:sldChg chg="modSp del">
        <pc:chgData name="Tonja Wragg" userId="S::tonja.wragg@allianthealth.org::d28922bc-3857-44c7-9338-42bb38823dfc" providerId="AD" clId="Web-{024A432A-B9B5-462C-8F2D-DD457303361D}" dt="2022-05-11T22:23:38.032" v="110"/>
        <pc:sldMkLst>
          <pc:docMk/>
          <pc:sldMk cId="301936687" sldId="1571"/>
        </pc:sldMkLst>
        <pc:spChg chg="mod">
          <ac:chgData name="Tonja Wragg" userId="S::tonja.wragg@allianthealth.org::d28922bc-3857-44c7-9338-42bb38823dfc" providerId="AD" clId="Web-{024A432A-B9B5-462C-8F2D-DD457303361D}" dt="2022-05-11T22:20:23.386" v="54" actId="20577"/>
          <ac:spMkLst>
            <pc:docMk/>
            <pc:sldMk cId="301936687" sldId="1571"/>
            <ac:spMk id="5" creationId="{00000000-0000-0000-0000-000000000000}"/>
          </ac:spMkLst>
        </pc:spChg>
      </pc:sldChg>
      <pc:sldChg chg="addSp delSp modSp del">
        <pc:chgData name="Tonja Wragg" userId="S::tonja.wragg@allianthealth.org::d28922bc-3857-44c7-9338-42bb38823dfc" providerId="AD" clId="Web-{024A432A-B9B5-462C-8F2D-DD457303361D}" dt="2022-05-11T22:23:59.736" v="112"/>
        <pc:sldMkLst>
          <pc:docMk/>
          <pc:sldMk cId="624596878" sldId="1655"/>
        </pc:sldMkLst>
        <pc:spChg chg="mod">
          <ac:chgData name="Tonja Wragg" userId="S::tonja.wragg@allianthealth.org::d28922bc-3857-44c7-9338-42bb38823dfc" providerId="AD" clId="Web-{024A432A-B9B5-462C-8F2D-DD457303361D}" dt="2022-05-11T22:20:30.433" v="55" actId="20577"/>
          <ac:spMkLst>
            <pc:docMk/>
            <pc:sldMk cId="624596878" sldId="1655"/>
            <ac:spMk id="2" creationId="{00000000-0000-0000-0000-000000000000}"/>
          </ac:spMkLst>
        </pc:spChg>
        <pc:spChg chg="mod">
          <ac:chgData name="Tonja Wragg" userId="S::tonja.wragg@allianthealth.org::d28922bc-3857-44c7-9338-42bb38823dfc" providerId="AD" clId="Web-{024A432A-B9B5-462C-8F2D-DD457303361D}" dt="2022-05-11T22:23:18.547" v="109" actId="20577"/>
          <ac:spMkLst>
            <pc:docMk/>
            <pc:sldMk cId="624596878" sldId="1655"/>
            <ac:spMk id="3" creationId="{00000000-0000-0000-0000-000000000000}"/>
          </ac:spMkLst>
        </pc:spChg>
        <pc:spChg chg="add mod">
          <ac:chgData name="Tonja Wragg" userId="S::tonja.wragg@allianthealth.org::d28922bc-3857-44c7-9338-42bb38823dfc" providerId="AD" clId="Web-{024A432A-B9B5-462C-8F2D-DD457303361D}" dt="2022-05-11T22:22:57.078" v="105" actId="20577"/>
          <ac:spMkLst>
            <pc:docMk/>
            <pc:sldMk cId="624596878" sldId="1655"/>
            <ac:spMk id="6" creationId="{8262F8CF-E6AD-431E-29C0-47F5F4AD00D6}"/>
          </ac:spMkLst>
        </pc:spChg>
        <pc:picChg chg="del mod">
          <ac:chgData name="Tonja Wragg" userId="S::tonja.wragg@allianthealth.org::d28922bc-3857-44c7-9338-42bb38823dfc" providerId="AD" clId="Web-{024A432A-B9B5-462C-8F2D-DD457303361D}" dt="2022-05-11T22:22:43.124" v="99"/>
          <ac:picMkLst>
            <pc:docMk/>
            <pc:sldMk cId="624596878" sldId="1655"/>
            <ac:picMk id="4" creationId="{7BAD0002-4ABB-934D-A8A3-213738B64A48}"/>
          </ac:picMkLst>
        </pc:picChg>
        <pc:picChg chg="add mod">
          <ac:chgData name="Tonja Wragg" userId="S::tonja.wragg@allianthealth.org::d28922bc-3857-44c7-9338-42bb38823dfc" providerId="AD" clId="Web-{024A432A-B9B5-462C-8F2D-DD457303361D}" dt="2022-05-11T22:23:07.078" v="107" actId="1076"/>
          <ac:picMkLst>
            <pc:docMk/>
            <pc:sldMk cId="624596878" sldId="1655"/>
            <ac:picMk id="5" creationId="{2C7A4F9C-F4F7-ECDF-BA05-B8A75D9F3AED}"/>
          </ac:picMkLst>
        </pc:picChg>
      </pc:sldChg>
      <pc:sldChg chg="modSp">
        <pc:chgData name="Tonja Wragg" userId="S::tonja.wragg@allianthealth.org::d28922bc-3857-44c7-9338-42bb38823dfc" providerId="AD" clId="Web-{024A432A-B9B5-462C-8F2D-DD457303361D}" dt="2022-05-11T22:16:43.209" v="13" actId="20577"/>
        <pc:sldMkLst>
          <pc:docMk/>
          <pc:sldMk cId="524064993" sldId="1673"/>
        </pc:sldMkLst>
        <pc:spChg chg="mod">
          <ac:chgData name="Tonja Wragg" userId="S::tonja.wragg@allianthealth.org::d28922bc-3857-44c7-9338-42bb38823dfc" providerId="AD" clId="Web-{024A432A-B9B5-462C-8F2D-DD457303361D}" dt="2022-05-11T22:16:43.209" v="13" actId="20577"/>
          <ac:spMkLst>
            <pc:docMk/>
            <pc:sldMk cId="524064993" sldId="1673"/>
            <ac:spMk id="3" creationId="{10A039DD-3813-462E-A359-F93D2C47946E}"/>
          </ac:spMkLst>
        </pc:spChg>
      </pc:sldChg>
      <pc:sldChg chg="modSp">
        <pc:chgData name="Tonja Wragg" userId="S::tonja.wragg@allianthealth.org::d28922bc-3857-44c7-9338-42bb38823dfc" providerId="AD" clId="Web-{024A432A-B9B5-462C-8F2D-DD457303361D}" dt="2022-05-11T22:19:29.338" v="29" actId="20577"/>
        <pc:sldMkLst>
          <pc:docMk/>
          <pc:sldMk cId="1513310048" sldId="1674"/>
        </pc:sldMkLst>
        <pc:spChg chg="mod">
          <ac:chgData name="Tonja Wragg" userId="S::tonja.wragg@allianthealth.org::d28922bc-3857-44c7-9338-42bb38823dfc" providerId="AD" clId="Web-{024A432A-B9B5-462C-8F2D-DD457303361D}" dt="2022-05-11T22:19:29.338" v="29" actId="20577"/>
          <ac:spMkLst>
            <pc:docMk/>
            <pc:sldMk cId="1513310048" sldId="1674"/>
            <ac:spMk id="3" creationId="{F14B9296-C5AE-460C-81E5-1C7AB99A641C}"/>
          </ac:spMkLst>
        </pc:spChg>
      </pc:sldChg>
      <pc:sldChg chg="modSp">
        <pc:chgData name="Tonja Wragg" userId="S::tonja.wragg@allianthealth.org::d28922bc-3857-44c7-9338-42bb38823dfc" providerId="AD" clId="Web-{024A432A-B9B5-462C-8F2D-DD457303361D}" dt="2022-05-11T22:15:41.989" v="2" actId="20577"/>
        <pc:sldMkLst>
          <pc:docMk/>
          <pc:sldMk cId="30615771" sldId="1675"/>
        </pc:sldMkLst>
        <pc:spChg chg="mod">
          <ac:chgData name="Tonja Wragg" userId="S::tonja.wragg@allianthealth.org::d28922bc-3857-44c7-9338-42bb38823dfc" providerId="AD" clId="Web-{024A432A-B9B5-462C-8F2D-DD457303361D}" dt="2022-05-11T22:15:41.989" v="2" actId="20577"/>
          <ac:spMkLst>
            <pc:docMk/>
            <pc:sldMk cId="30615771" sldId="1675"/>
            <ac:spMk id="3" creationId="{CB0B0279-F7FA-42F7-B742-7116F2A94877}"/>
          </ac:spMkLst>
        </pc:spChg>
      </pc:sldChg>
      <pc:sldChg chg="add">
        <pc:chgData name="Tonja Wragg" userId="S::tonja.wragg@allianthealth.org::d28922bc-3857-44c7-9338-42bb38823dfc" providerId="AD" clId="Web-{024A432A-B9B5-462C-8F2D-DD457303361D}" dt="2022-05-11T22:23:40.235" v="111"/>
        <pc:sldMkLst>
          <pc:docMk/>
          <pc:sldMk cId="2959706606" sldId="1689"/>
        </pc:sldMkLst>
      </pc:sldChg>
      <pc:sldChg chg="add">
        <pc:chgData name="Tonja Wragg" userId="S::tonja.wragg@allianthealth.org::d28922bc-3857-44c7-9338-42bb38823dfc" providerId="AD" clId="Web-{024A432A-B9B5-462C-8F2D-DD457303361D}" dt="2022-05-11T22:24:02.861" v="113"/>
        <pc:sldMkLst>
          <pc:docMk/>
          <pc:sldMk cId="630678082" sldId="16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35" cy="464503"/>
          </a:xfrm>
          <a:prstGeom prst="rect">
            <a:avLst/>
          </a:prstGeom>
        </p:spPr>
        <p:txBody>
          <a:bodyPr vert="horz" lIns="91277" tIns="45638" rIns="91277" bIns="45638" rtlCol="0"/>
          <a:lstStyle>
            <a:lvl1pPr algn="l">
              <a:defRPr sz="1200"/>
            </a:lvl1pPr>
          </a:lstStyle>
          <a:p>
            <a:endParaRPr lang="en-US"/>
          </a:p>
        </p:txBody>
      </p:sp>
      <p:sp>
        <p:nvSpPr>
          <p:cNvPr id="3" name="Date Placeholder 2"/>
          <p:cNvSpPr>
            <a:spLocks noGrp="1"/>
          </p:cNvSpPr>
          <p:nvPr>
            <p:ph type="dt" sz="quarter" idx="1"/>
          </p:nvPr>
        </p:nvSpPr>
        <p:spPr>
          <a:xfrm>
            <a:off x="3971082" y="1"/>
            <a:ext cx="3037735" cy="464503"/>
          </a:xfrm>
          <a:prstGeom prst="rect">
            <a:avLst/>
          </a:prstGeom>
        </p:spPr>
        <p:txBody>
          <a:bodyPr vert="horz" lIns="91277" tIns="45638" rIns="91277" bIns="45638" rtlCol="0"/>
          <a:lstStyle>
            <a:lvl1pPr algn="r">
              <a:defRPr sz="1200"/>
            </a:lvl1pPr>
          </a:lstStyle>
          <a:p>
            <a:fld id="{EA1FB8E6-C46A-4C05-B8EC-BF2476F1E795}" type="datetimeFigureOut">
              <a:rPr lang="en-US" smtClean="0"/>
              <a:t>11/10/2022</a:t>
            </a:fld>
            <a:endParaRPr lang="en-US"/>
          </a:p>
        </p:txBody>
      </p:sp>
      <p:sp>
        <p:nvSpPr>
          <p:cNvPr id="4" name="Footer Placeholder 3"/>
          <p:cNvSpPr>
            <a:spLocks noGrp="1"/>
          </p:cNvSpPr>
          <p:nvPr>
            <p:ph type="ftr" sz="quarter" idx="2"/>
          </p:nvPr>
        </p:nvSpPr>
        <p:spPr>
          <a:xfrm>
            <a:off x="1" y="8830313"/>
            <a:ext cx="3037735" cy="464503"/>
          </a:xfrm>
          <a:prstGeom prst="rect">
            <a:avLst/>
          </a:prstGeom>
        </p:spPr>
        <p:txBody>
          <a:bodyPr vert="horz" lIns="91277" tIns="45638" rIns="91277" bIns="45638" rtlCol="0" anchor="b"/>
          <a:lstStyle>
            <a:lvl1pPr algn="l">
              <a:defRPr sz="1200"/>
            </a:lvl1pPr>
          </a:lstStyle>
          <a:p>
            <a:endParaRPr lang="en-US"/>
          </a:p>
        </p:txBody>
      </p:sp>
      <p:sp>
        <p:nvSpPr>
          <p:cNvPr id="5" name="Slide Number Placeholder 4"/>
          <p:cNvSpPr>
            <a:spLocks noGrp="1"/>
          </p:cNvSpPr>
          <p:nvPr>
            <p:ph type="sldNum" sz="quarter" idx="3"/>
          </p:nvPr>
        </p:nvSpPr>
        <p:spPr>
          <a:xfrm>
            <a:off x="3971082" y="8830313"/>
            <a:ext cx="3037735" cy="464503"/>
          </a:xfrm>
          <a:prstGeom prst="rect">
            <a:avLst/>
          </a:prstGeom>
        </p:spPr>
        <p:txBody>
          <a:bodyPr vert="horz" lIns="91277" tIns="45638" rIns="91277" bIns="45638" rtlCol="0" anchor="b"/>
          <a:lstStyle>
            <a:lvl1pPr algn="r">
              <a:defRPr sz="1200"/>
            </a:lvl1pPr>
          </a:lstStyle>
          <a:p>
            <a:fld id="{F94DE9B5-E5DB-42FD-95BA-94F383C92FD8}" type="slidenum">
              <a:rPr lang="en-US" smtClean="0"/>
              <a:t>‹#›</a:t>
            </a:fld>
            <a:endParaRPr lang="en-US"/>
          </a:p>
        </p:txBody>
      </p:sp>
    </p:spTree>
    <p:extLst>
      <p:ext uri="{BB962C8B-B14F-4D97-AF65-F5344CB8AC3E}">
        <p14:creationId xmlns:p14="http://schemas.microsoft.com/office/powerpoint/2010/main" val="1658810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35" cy="464503"/>
          </a:xfrm>
          <a:prstGeom prst="rect">
            <a:avLst/>
          </a:prstGeom>
        </p:spPr>
        <p:txBody>
          <a:bodyPr vert="horz" lIns="91277" tIns="45638" rIns="91277" bIns="45638" rtlCol="0"/>
          <a:lstStyle>
            <a:lvl1pPr algn="l">
              <a:defRPr sz="1200"/>
            </a:lvl1pPr>
          </a:lstStyle>
          <a:p>
            <a:endParaRPr lang="en-US"/>
          </a:p>
        </p:txBody>
      </p:sp>
      <p:sp>
        <p:nvSpPr>
          <p:cNvPr id="3" name="Date Placeholder 2"/>
          <p:cNvSpPr>
            <a:spLocks noGrp="1"/>
          </p:cNvSpPr>
          <p:nvPr>
            <p:ph type="dt" idx="1"/>
          </p:nvPr>
        </p:nvSpPr>
        <p:spPr>
          <a:xfrm>
            <a:off x="3971082" y="1"/>
            <a:ext cx="3037735" cy="464503"/>
          </a:xfrm>
          <a:prstGeom prst="rect">
            <a:avLst/>
          </a:prstGeom>
        </p:spPr>
        <p:txBody>
          <a:bodyPr vert="horz" lIns="91277" tIns="45638" rIns="91277" bIns="45638" rtlCol="0"/>
          <a:lstStyle>
            <a:lvl1pPr algn="r">
              <a:defRPr sz="1200"/>
            </a:lvl1pPr>
          </a:lstStyle>
          <a:p>
            <a:fld id="{AFCFBF69-375F-6D4E-A1E3-56146365947B}" type="datetimeFigureOut">
              <a:rPr lang="en-US" smtClean="0"/>
              <a:t>11/10/2022</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277" tIns="45638" rIns="91277" bIns="45638" rtlCol="0" anchor="ctr"/>
          <a:lstStyle/>
          <a:p>
            <a:endParaRPr lang="en-US"/>
          </a:p>
        </p:txBody>
      </p:sp>
      <p:sp>
        <p:nvSpPr>
          <p:cNvPr id="5" name="Notes Placeholder 4"/>
          <p:cNvSpPr>
            <a:spLocks noGrp="1"/>
          </p:cNvSpPr>
          <p:nvPr>
            <p:ph type="body" sz="quarter" idx="3"/>
          </p:nvPr>
        </p:nvSpPr>
        <p:spPr>
          <a:xfrm>
            <a:off x="700407" y="4415157"/>
            <a:ext cx="5609588" cy="4183697"/>
          </a:xfrm>
          <a:prstGeom prst="rect">
            <a:avLst/>
          </a:prstGeom>
        </p:spPr>
        <p:txBody>
          <a:bodyPr vert="horz" lIns="91277" tIns="45638" rIns="91277" bIns="456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313"/>
            <a:ext cx="3037735" cy="464503"/>
          </a:xfrm>
          <a:prstGeom prst="rect">
            <a:avLst/>
          </a:prstGeom>
        </p:spPr>
        <p:txBody>
          <a:bodyPr vert="horz" lIns="91277" tIns="45638" rIns="91277" bIns="45638" rtlCol="0" anchor="b"/>
          <a:lstStyle>
            <a:lvl1pPr algn="l">
              <a:defRPr sz="1200"/>
            </a:lvl1pPr>
          </a:lstStyle>
          <a:p>
            <a:endParaRPr lang="en-US"/>
          </a:p>
        </p:txBody>
      </p:sp>
      <p:sp>
        <p:nvSpPr>
          <p:cNvPr id="7" name="Slide Number Placeholder 6"/>
          <p:cNvSpPr>
            <a:spLocks noGrp="1"/>
          </p:cNvSpPr>
          <p:nvPr>
            <p:ph type="sldNum" sz="quarter" idx="5"/>
          </p:nvPr>
        </p:nvSpPr>
        <p:spPr>
          <a:xfrm>
            <a:off x="3971082" y="8830313"/>
            <a:ext cx="3037735" cy="464503"/>
          </a:xfrm>
          <a:prstGeom prst="rect">
            <a:avLst/>
          </a:prstGeom>
        </p:spPr>
        <p:txBody>
          <a:bodyPr vert="horz" lIns="91277" tIns="45638" rIns="91277" bIns="45638" rtlCol="0" anchor="b"/>
          <a:lstStyle>
            <a:lvl1pPr algn="r">
              <a:defRPr sz="1200"/>
            </a:lvl1pPr>
          </a:lstStyle>
          <a:p>
            <a:fld id="{ADF10427-3FC5-7946-9487-6DCC1B0D4E86}" type="slidenum">
              <a:rPr lang="en-US" smtClean="0"/>
              <a:t>‹#›</a:t>
            </a:fld>
            <a:endParaRPr lang="en-US"/>
          </a:p>
        </p:txBody>
      </p:sp>
    </p:spTree>
    <p:extLst>
      <p:ext uri="{BB962C8B-B14F-4D97-AF65-F5344CB8AC3E}">
        <p14:creationId xmlns:p14="http://schemas.microsoft.com/office/powerpoint/2010/main" val="17443178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10427-3FC5-7946-9487-6DCC1B0D4E86}" type="slidenum">
              <a:rPr lang="en-US" smtClean="0"/>
              <a:t>1</a:t>
            </a:fld>
            <a:endParaRPr lang="en-US"/>
          </a:p>
        </p:txBody>
      </p:sp>
    </p:spTree>
    <p:extLst>
      <p:ext uri="{BB962C8B-B14F-4D97-AF65-F5344CB8AC3E}">
        <p14:creationId xmlns:p14="http://schemas.microsoft.com/office/powerpoint/2010/main" val="343230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manual and how to look up specific</a:t>
            </a:r>
            <a:r>
              <a:rPr lang="en-US" baseline="0" dirty="0"/>
              <a:t> information. </a:t>
            </a:r>
            <a:endParaRPr lang="en-US" dirty="0"/>
          </a:p>
        </p:txBody>
      </p:sp>
      <p:sp>
        <p:nvSpPr>
          <p:cNvPr id="4" name="Slide Number Placeholder 3"/>
          <p:cNvSpPr>
            <a:spLocks noGrp="1"/>
          </p:cNvSpPr>
          <p:nvPr>
            <p:ph type="sldNum" sz="quarter" idx="10"/>
          </p:nvPr>
        </p:nvSpPr>
        <p:spPr/>
        <p:txBody>
          <a:bodyPr/>
          <a:lstStyle/>
          <a:p>
            <a:fld id="{FE6E7C9F-F593-4028-81E9-575F27950C49}" type="slidenum">
              <a:rPr lang="en-US" smtClean="0"/>
              <a:t>94</a:t>
            </a:fld>
            <a:endParaRPr lang="en-US" dirty="0"/>
          </a:p>
        </p:txBody>
      </p:sp>
    </p:spTree>
    <p:extLst>
      <p:ext uri="{BB962C8B-B14F-4D97-AF65-F5344CB8AC3E}">
        <p14:creationId xmlns:p14="http://schemas.microsoft.com/office/powerpoint/2010/main" val="35266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ICWP CM Documentation Required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Individual Plan of Care to cover claim period </a:t>
            </a:r>
          </a:p>
          <a:p>
            <a:pPr lvl="0"/>
            <a:r>
              <a:rPr lang="en-US" sz="1200" kern="1200" dirty="0">
                <a:solidFill>
                  <a:schemeClr val="tx1"/>
                </a:solidFill>
                <a:effectLst/>
                <a:latin typeface="+mn-lt"/>
                <a:ea typeface="+mn-ea"/>
                <a:cs typeface="+mn-cs"/>
              </a:rPr>
              <a:t>Documentation of Phone calls with Participants</a:t>
            </a:r>
          </a:p>
          <a:p>
            <a:pPr lvl="0"/>
            <a:r>
              <a:rPr lang="en-US" sz="1200" kern="1200" dirty="0">
                <a:solidFill>
                  <a:schemeClr val="tx1"/>
                </a:solidFill>
                <a:effectLst/>
                <a:latin typeface="+mn-lt"/>
                <a:ea typeface="+mn-ea"/>
                <a:cs typeface="+mn-cs"/>
              </a:rPr>
              <a:t>Documentation of Face to Face Monthly Visits</a:t>
            </a:r>
          </a:p>
          <a:p>
            <a:pPr lvl="0"/>
            <a:r>
              <a:rPr lang="en-US" sz="1200" kern="1200" dirty="0">
                <a:solidFill>
                  <a:schemeClr val="tx1"/>
                </a:solidFill>
                <a:effectLst/>
                <a:latin typeface="+mn-lt"/>
                <a:ea typeface="+mn-ea"/>
                <a:cs typeface="+mn-cs"/>
              </a:rPr>
              <a:t>Participant Assessment Form (PAF), Re-Assessments</a:t>
            </a:r>
          </a:p>
          <a:p>
            <a:pPr lvl="0"/>
            <a:r>
              <a:rPr lang="en-US" sz="1200" kern="1200" dirty="0">
                <a:solidFill>
                  <a:schemeClr val="tx1"/>
                </a:solidFill>
                <a:effectLst/>
                <a:latin typeface="+mn-lt"/>
                <a:ea typeface="+mn-ea"/>
                <a:cs typeface="+mn-cs"/>
              </a:rPr>
              <a:t>Member’s Rights and Responsibilities</a:t>
            </a:r>
          </a:p>
          <a:p>
            <a:pPr lvl="0"/>
            <a:r>
              <a:rPr lang="en-US" sz="1200" kern="1200" dirty="0">
                <a:solidFill>
                  <a:schemeClr val="tx1"/>
                </a:solidFill>
                <a:effectLst/>
                <a:latin typeface="+mn-lt"/>
                <a:ea typeface="+mn-ea"/>
                <a:cs typeface="+mn-cs"/>
              </a:rPr>
              <a:t>Memorandum of Understanding</a:t>
            </a:r>
          </a:p>
          <a:p>
            <a:pPr lvl="0"/>
            <a:r>
              <a:rPr lang="en-US" sz="1200" kern="1200" dirty="0">
                <a:solidFill>
                  <a:schemeClr val="tx1"/>
                </a:solidFill>
                <a:effectLst/>
                <a:latin typeface="+mn-lt"/>
                <a:ea typeface="+mn-ea"/>
                <a:cs typeface="+mn-cs"/>
              </a:rPr>
              <a:t>Freedom of Choice</a:t>
            </a:r>
          </a:p>
          <a:p>
            <a:pPr lvl="0"/>
            <a:r>
              <a:rPr lang="en-US" sz="1200" kern="1200" dirty="0">
                <a:solidFill>
                  <a:schemeClr val="tx1"/>
                </a:solidFill>
                <a:effectLst/>
                <a:latin typeface="+mn-lt"/>
                <a:ea typeface="+mn-ea"/>
                <a:cs typeface="+mn-cs"/>
              </a:rPr>
              <a:t>DMA-6</a:t>
            </a:r>
          </a:p>
          <a:p>
            <a:pPr lvl="0"/>
            <a:r>
              <a:rPr lang="en-US" sz="1200" kern="1200" dirty="0">
                <a:solidFill>
                  <a:schemeClr val="tx1"/>
                </a:solidFill>
                <a:effectLst/>
                <a:latin typeface="+mn-lt"/>
                <a:ea typeface="+mn-ea"/>
                <a:cs typeface="+mn-cs"/>
              </a:rPr>
              <a:t>DMA-80</a:t>
            </a:r>
          </a:p>
          <a:p>
            <a:pPr lvl="0"/>
            <a:r>
              <a:rPr lang="en-US" sz="1200" kern="1200" dirty="0">
                <a:solidFill>
                  <a:schemeClr val="tx1"/>
                </a:solidFill>
                <a:effectLst/>
                <a:latin typeface="+mn-lt"/>
                <a:ea typeface="+mn-ea"/>
                <a:cs typeface="+mn-cs"/>
              </a:rPr>
              <a:t>Case Management Annual Training Records</a:t>
            </a:r>
          </a:p>
          <a:p>
            <a:pPr lvl="0"/>
            <a:r>
              <a:rPr lang="en-US" sz="1200" kern="1200" dirty="0">
                <a:solidFill>
                  <a:schemeClr val="tx1"/>
                </a:solidFill>
                <a:effectLst/>
                <a:latin typeface="+mn-lt"/>
                <a:ea typeface="+mn-ea"/>
                <a:cs typeface="+mn-cs"/>
              </a:rPr>
              <a:t>Quarterly Provider Meetings</a:t>
            </a:r>
          </a:p>
          <a:p>
            <a:pPr lvl="0"/>
            <a:r>
              <a:rPr lang="en-US" sz="1200" kern="1200" dirty="0">
                <a:solidFill>
                  <a:schemeClr val="tx1"/>
                </a:solidFill>
                <a:effectLst/>
                <a:latin typeface="+mn-lt"/>
                <a:ea typeface="+mn-ea"/>
                <a:cs typeface="+mn-cs"/>
              </a:rPr>
              <a:t>CM/Member quarterly visits to go over the Care Path</a:t>
            </a:r>
          </a:p>
          <a:p>
            <a:pPr lvl="0"/>
            <a:r>
              <a:rPr lang="en-US" sz="1200" kern="1200" dirty="0">
                <a:solidFill>
                  <a:schemeClr val="tx1"/>
                </a:solidFill>
                <a:effectLst/>
                <a:latin typeface="+mn-lt"/>
                <a:ea typeface="+mn-ea"/>
                <a:cs typeface="+mn-cs"/>
              </a:rPr>
              <a:t>Ventilator Dependent Participants Emergency Back-Up Plans- if applicable </a:t>
            </a:r>
          </a:p>
          <a:p>
            <a:r>
              <a:rPr lang="en-US" sz="1200" b="1" kern="1200" dirty="0">
                <a:solidFill>
                  <a:schemeClr val="tx1"/>
                </a:solidFill>
                <a:effectLst/>
                <a:latin typeface="+mn-lt"/>
                <a:ea typeface="+mn-ea"/>
                <a:cs typeface="+mn-cs"/>
              </a:rPr>
              <a:t>Note:  Documentation must cover the </a:t>
            </a:r>
            <a:r>
              <a:rPr lang="en-US" sz="1200" b="1" u="sng" kern="1200" dirty="0">
                <a:solidFill>
                  <a:schemeClr val="tx1"/>
                </a:solidFill>
                <a:effectLst/>
                <a:latin typeface="+mn-lt"/>
                <a:ea typeface="+mn-ea"/>
                <a:cs typeface="+mn-cs"/>
              </a:rPr>
              <a:t>entire review period</a:t>
            </a:r>
            <a:r>
              <a:rPr lang="en-US" sz="1200" b="1" kern="1200" dirty="0">
                <a:solidFill>
                  <a:schemeClr val="tx1"/>
                </a:solidFill>
                <a:effectLst/>
                <a:latin typeface="+mn-lt"/>
                <a:ea typeface="+mn-ea"/>
                <a:cs typeface="+mn-cs"/>
              </a:rPr>
              <a:t> that is cited in the records request letter.  Please note that this may require multiple documents to be submitted.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6E7C9F-F593-4028-81E9-575F27950C49}" type="slidenum">
              <a:rPr lang="en-US" smtClean="0"/>
              <a:t>108</a:t>
            </a:fld>
            <a:endParaRPr lang="en-US" dirty="0"/>
          </a:p>
        </p:txBody>
      </p:sp>
    </p:spTree>
    <p:extLst>
      <p:ext uri="{BB962C8B-B14F-4D97-AF65-F5344CB8AC3E}">
        <p14:creationId xmlns:p14="http://schemas.microsoft.com/office/powerpoint/2010/main" val="270470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Founded in 1970, the Georgia Medical Care Foundation (Alliant - </a:t>
            </a:r>
            <a:r>
              <a:rPr lang="en-US" b="1" i="1" dirty="0"/>
              <a:t>GMCF</a:t>
            </a:r>
            <a:r>
              <a:rPr lang="en-US" dirty="0"/>
              <a:t>) is a not-for-profit, 501(c) (3), physician sponsored organization governed by the Alliant-</a:t>
            </a:r>
            <a:r>
              <a:rPr lang="en-US" b="1" i="1" dirty="0"/>
              <a:t>GMCF</a:t>
            </a:r>
            <a:r>
              <a:rPr lang="en-US" dirty="0"/>
              <a:t> Board of Directors.  The organization is engaged in providing medical peer review services, utilization and quality of care review services, and health care outcomes research for a variety of government health care programs.   With over 50 years of experience, Alliant -</a:t>
            </a:r>
            <a:r>
              <a:rPr lang="en-US" b="1" i="1" dirty="0"/>
              <a:t>GMCF</a:t>
            </a:r>
            <a:r>
              <a:rPr lang="en-US" dirty="0"/>
              <a:t> is recognized as an expert in these and other areas. Alliant- </a:t>
            </a:r>
            <a:r>
              <a:rPr lang="en-US" b="1" i="1" dirty="0"/>
              <a:t>GMCF</a:t>
            </a:r>
            <a:r>
              <a:rPr lang="en-US" dirty="0"/>
              <a:t> currently employs a staff of over 100 individuals including physicians, registered nurses, health care administrators, epidemiologists, biostatisticians, and</a:t>
            </a:r>
            <a:r>
              <a:rPr lang="en-US" i="1" dirty="0"/>
              <a:t> </a:t>
            </a:r>
            <a:r>
              <a:rPr lang="en-US" dirty="0"/>
              <a:t>data analysts.  Alliant </a:t>
            </a:r>
            <a:r>
              <a:rPr lang="en-US" b="1" i="1" dirty="0"/>
              <a:t>GMCF</a:t>
            </a:r>
            <a:r>
              <a:rPr lang="en-US" dirty="0"/>
              <a:t> maintains a clinical consultant roster of over 300 actively practicing Georgia physicians, pharmacists, dentists, and allied health professionals who represent 50 medical specialties, and who are utilized to support company contracts and projects.  Alliant- </a:t>
            </a:r>
            <a:r>
              <a:rPr lang="en-US" b="1" i="1" dirty="0"/>
              <a:t>GMCF</a:t>
            </a:r>
            <a:r>
              <a:rPr lang="en-US" dirty="0"/>
              <a:t> has been accredited by the Utilization Review Accreditation Commission (URAC) since 1996. We recently changed our name to Alliant Health Solutions  (AHS) in 2017. </a:t>
            </a:r>
          </a:p>
          <a:p>
            <a:r>
              <a:rPr lang="en-US" b="1" i="1" dirty="0"/>
              <a:t>Alliant</a:t>
            </a:r>
            <a:r>
              <a:rPr lang="en-US" dirty="0"/>
              <a:t> </a:t>
            </a:r>
            <a:r>
              <a:rPr lang="en-US" b="1" i="1" dirty="0"/>
              <a:t>Health Solutions</a:t>
            </a:r>
            <a:r>
              <a:rPr lang="en-US" dirty="0"/>
              <a:t> (AHS) is presently under contract to provide the following services in Georgia:</a:t>
            </a:r>
          </a:p>
          <a:p>
            <a:pPr lvl="0"/>
            <a:r>
              <a:rPr lang="en-US" dirty="0"/>
              <a:t>Medicare Quality Improvement Program Activities</a:t>
            </a:r>
          </a:p>
          <a:p>
            <a:pPr lvl="0"/>
            <a:r>
              <a:rPr lang="en-US" dirty="0"/>
              <a:t>Medical Peer Review for the Medicare Program</a:t>
            </a:r>
          </a:p>
          <a:p>
            <a:pPr lvl="0"/>
            <a:r>
              <a:rPr lang="en-US" dirty="0"/>
              <a:t>Medicaid Prior Approval / Utilization Management Review</a:t>
            </a:r>
          </a:p>
          <a:p>
            <a:pPr lvl="0"/>
            <a:r>
              <a:rPr lang="en-US" dirty="0"/>
              <a:t>Medical Review for Medicaid Waiver Programs </a:t>
            </a:r>
          </a:p>
          <a:p>
            <a:pPr lvl="0"/>
            <a:r>
              <a:rPr lang="en-US" dirty="0"/>
              <a:t>Nurse Aide Training Program / Nurse Aide Registry Oversight</a:t>
            </a:r>
          </a:p>
          <a:p>
            <a:pPr lvl="0"/>
            <a:r>
              <a:rPr lang="en-US" dirty="0"/>
              <a:t>Medicaid Surveillance and Utilization Review  </a:t>
            </a:r>
          </a:p>
          <a:p>
            <a:pPr lvl="0"/>
            <a:r>
              <a:rPr lang="en-US" dirty="0"/>
              <a:t>Medicaid Suspended Claims and Prepayment Review</a:t>
            </a:r>
          </a:p>
          <a:p>
            <a:pPr lvl="0"/>
            <a:r>
              <a:rPr lang="en-US" dirty="0"/>
              <a:t>Maintenance of the Medicaid Medical and Agency Referral Network</a:t>
            </a:r>
          </a:p>
          <a:p>
            <a:pPr lvl="0"/>
            <a:r>
              <a:rPr lang="en-US" dirty="0"/>
              <a:t>Administrative Service Organization/Utilization Compliance and Review for MRWP/CHHS, ICWP, GAPP, SOURCE, CCSP and CSB</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DF10427-3FC5-7946-9487-6DCC1B0D4E86}" type="slidenum">
              <a:rPr lang="en-US" smtClean="0"/>
              <a:t>4</a:t>
            </a:fld>
            <a:endParaRPr lang="en-US"/>
          </a:p>
        </p:txBody>
      </p:sp>
    </p:spTree>
    <p:extLst>
      <p:ext uri="{BB962C8B-B14F-4D97-AF65-F5344CB8AC3E}">
        <p14:creationId xmlns:p14="http://schemas.microsoft.com/office/powerpoint/2010/main" val="384719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10427-3FC5-7946-9487-6DCC1B0D4E86}" type="slidenum">
              <a:rPr lang="en-US" smtClean="0"/>
              <a:t>12</a:t>
            </a:fld>
            <a:endParaRPr lang="en-US"/>
          </a:p>
        </p:txBody>
      </p:sp>
    </p:spTree>
    <p:extLst>
      <p:ext uri="{BB962C8B-B14F-4D97-AF65-F5344CB8AC3E}">
        <p14:creationId xmlns:p14="http://schemas.microsoft.com/office/powerpoint/2010/main" val="244607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This is in response to the viral pandemic and to provide continuity of services and treatment with reduced risk of exposure to Medicaid members and providers. </a:t>
            </a:r>
            <a:endParaRPr lang="en-US" dirty="0"/>
          </a:p>
        </p:txBody>
      </p:sp>
      <p:sp>
        <p:nvSpPr>
          <p:cNvPr id="4" name="Slide Number Placeholder 3"/>
          <p:cNvSpPr>
            <a:spLocks noGrp="1"/>
          </p:cNvSpPr>
          <p:nvPr>
            <p:ph type="sldNum" sz="quarter" idx="10"/>
          </p:nvPr>
        </p:nvSpPr>
        <p:spPr/>
        <p:txBody>
          <a:bodyPr/>
          <a:lstStyle/>
          <a:p>
            <a:fld id="{ADF10427-3FC5-7946-9487-6DCC1B0D4E86}" type="slidenum">
              <a:rPr lang="en-US" smtClean="0"/>
              <a:t>15</a:t>
            </a:fld>
            <a:endParaRPr lang="en-US"/>
          </a:p>
        </p:txBody>
      </p:sp>
    </p:spTree>
    <p:extLst>
      <p:ext uri="{BB962C8B-B14F-4D97-AF65-F5344CB8AC3E}">
        <p14:creationId xmlns:p14="http://schemas.microsoft.com/office/powerpoint/2010/main" val="292652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F10427-3FC5-7946-9487-6DCC1B0D4E86}" type="slidenum">
              <a:rPr lang="en-US" smtClean="0"/>
              <a:t>21</a:t>
            </a:fld>
            <a:endParaRPr lang="en-US"/>
          </a:p>
        </p:txBody>
      </p:sp>
    </p:spTree>
    <p:extLst>
      <p:ext uri="{BB962C8B-B14F-4D97-AF65-F5344CB8AC3E}">
        <p14:creationId xmlns:p14="http://schemas.microsoft.com/office/powerpoint/2010/main" val="52828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6E7C9F-F593-4028-81E9-575F27950C49}" type="slidenum">
              <a:rPr lang="en-US" smtClean="0"/>
              <a:t>26</a:t>
            </a:fld>
            <a:endParaRPr lang="en-US" dirty="0"/>
          </a:p>
        </p:txBody>
      </p:sp>
    </p:spTree>
    <p:extLst>
      <p:ext uri="{BB962C8B-B14F-4D97-AF65-F5344CB8AC3E}">
        <p14:creationId xmlns:p14="http://schemas.microsoft.com/office/powerpoint/2010/main" val="97007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10427-3FC5-7946-9487-6DCC1B0D4E86}" type="slidenum">
              <a:rPr lang="en-US" smtClean="0"/>
              <a:t>34</a:t>
            </a:fld>
            <a:endParaRPr lang="en-US"/>
          </a:p>
        </p:txBody>
      </p:sp>
    </p:spTree>
    <p:extLst>
      <p:ext uri="{BB962C8B-B14F-4D97-AF65-F5344CB8AC3E}">
        <p14:creationId xmlns:p14="http://schemas.microsoft.com/office/powerpoint/2010/main" val="323152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10427-3FC5-7946-9487-6DCC1B0D4E86}" type="slidenum">
              <a:rPr lang="en-US" smtClean="0"/>
              <a:t>35</a:t>
            </a:fld>
            <a:endParaRPr lang="en-US"/>
          </a:p>
        </p:txBody>
      </p:sp>
    </p:spTree>
    <p:extLst>
      <p:ext uri="{BB962C8B-B14F-4D97-AF65-F5344CB8AC3E}">
        <p14:creationId xmlns:p14="http://schemas.microsoft.com/office/powerpoint/2010/main" val="179542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10427-3FC5-7946-9487-6DCC1B0D4E86}" type="slidenum">
              <a:rPr lang="en-US" smtClean="0"/>
              <a:t>66</a:t>
            </a:fld>
            <a:endParaRPr lang="en-US"/>
          </a:p>
        </p:txBody>
      </p:sp>
    </p:spTree>
    <p:extLst>
      <p:ext uri="{BB962C8B-B14F-4D97-AF65-F5344CB8AC3E}">
        <p14:creationId xmlns:p14="http://schemas.microsoft.com/office/powerpoint/2010/main" val="7325027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hyperlink" Target="file:///\\gmcf.org\shares\Users\laurendehnart\2017%20Executive%20Assistant%20files\Picture%20Slide%20Show%20-%202017%20Annual%20Employee%20Meeting%202.pptx#-1,1,WIFI ACCES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49010" r="-1"/>
          <a:stretch/>
        </p:blipFill>
        <p:spPr>
          <a:xfrm>
            <a:off x="6350" y="951836"/>
            <a:ext cx="2467129" cy="3225616"/>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14213" r="3319"/>
          <a:stretch/>
        </p:blipFill>
        <p:spPr>
          <a:xfrm>
            <a:off x="2228849" y="784225"/>
            <a:ext cx="2051051" cy="3730625"/>
          </a:xfrm>
          <a:prstGeom prst="rect">
            <a:avLst/>
          </a:prstGeom>
        </p:spPr>
      </p:pic>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l="47249" r="3902"/>
          <a:stretch/>
        </p:blipFill>
        <p:spPr>
          <a:xfrm>
            <a:off x="4197350" y="1125891"/>
            <a:ext cx="2908300" cy="3965635"/>
          </a:xfrm>
          <a:prstGeom prst="rect">
            <a:avLst/>
          </a:prstGeom>
        </p:spPr>
      </p:pic>
      <p:pic>
        <p:nvPicPr>
          <p:cNvPr id="2" name="Picture 1"/>
          <p:cNvPicPr>
            <a:picLocks noChangeAspect="1"/>
          </p:cNvPicPr>
          <p:nvPr userDrawn="1"/>
        </p:nvPicPr>
        <p:blipFill rotWithShape="1">
          <a:blip r:embed="rId5">
            <a:extLst>
              <a:ext uri="{28A0092B-C50C-407E-A947-70E740481C1C}">
                <a14:useLocalDpi xmlns:a14="http://schemas.microsoft.com/office/drawing/2010/main" val="0"/>
              </a:ext>
            </a:extLst>
          </a:blip>
          <a:srcRect l="16040" r="30947"/>
          <a:stretch/>
        </p:blipFill>
        <p:spPr>
          <a:xfrm>
            <a:off x="6737272" y="951837"/>
            <a:ext cx="2406727" cy="3194713"/>
          </a:xfrm>
          <a:prstGeom prst="rect">
            <a:avLst/>
          </a:prstGeom>
        </p:spPr>
      </p:pic>
      <p:sp>
        <p:nvSpPr>
          <p:cNvPr id="7" name="object 3"/>
          <p:cNvSpPr/>
          <p:nvPr userDrawn="1"/>
        </p:nvSpPr>
        <p:spPr>
          <a:xfrm>
            <a:off x="-1" y="-9371"/>
            <a:ext cx="9143999" cy="2069844"/>
          </a:xfrm>
          <a:prstGeom prst="rect">
            <a:avLst/>
          </a:prstGeom>
          <a:blipFill>
            <a:blip r:embed="rId6" cstate="print"/>
            <a:stretch>
              <a:fillRect/>
            </a:stretch>
          </a:blipFill>
        </p:spPr>
        <p:txBody>
          <a:bodyPr wrap="square" lIns="0" tIns="0" rIns="0" bIns="0" rtlCol="0"/>
          <a:lstStyle/>
          <a:p>
            <a:endParaRPr dirty="0"/>
          </a:p>
        </p:txBody>
      </p:sp>
      <p:sp>
        <p:nvSpPr>
          <p:cNvPr id="8" name="object 3"/>
          <p:cNvSpPr/>
          <p:nvPr userDrawn="1"/>
        </p:nvSpPr>
        <p:spPr>
          <a:xfrm rot="10800000">
            <a:off x="-1" y="3068814"/>
            <a:ext cx="9150349" cy="2069844"/>
          </a:xfrm>
          <a:prstGeom prst="rect">
            <a:avLst/>
          </a:prstGeom>
          <a:blipFill>
            <a:blip r:embed="rId6" cstate="print"/>
            <a:stretch>
              <a:fillRect/>
            </a:stretch>
          </a:blipFill>
        </p:spPr>
        <p:txBody>
          <a:bodyPr wrap="square" lIns="0" tIns="0" rIns="0" bIns="0" rtlCol="0"/>
          <a:lstStyle/>
          <a:p>
            <a:endParaRPr dirty="0"/>
          </a:p>
        </p:txBody>
      </p:sp>
      <p:sp>
        <p:nvSpPr>
          <p:cNvPr id="14" name="object 5">
            <a:hlinkClick r:id="rId7" action="ppaction://hlinkpres?slideindex=1&amp;slidetitle=WIFI ACCESS" highlightClick="1"/>
          </p:cNvPr>
          <p:cNvSpPr/>
          <p:nvPr userDrawn="1"/>
        </p:nvSpPr>
        <p:spPr>
          <a:xfrm>
            <a:off x="5807869" y="316445"/>
            <a:ext cx="2650332" cy="609672"/>
          </a:xfrm>
          <a:prstGeom prst="rect">
            <a:avLst/>
          </a:prstGeom>
          <a:blipFill>
            <a:blip r:embed="rId8" cstate="print"/>
            <a:stretch>
              <a:fillRect/>
            </a:stretch>
          </a:blipFill>
        </p:spPr>
        <p:txBody>
          <a:bodyPr wrap="square" lIns="0" tIns="0" rIns="0" bIns="0" rtlCol="0"/>
          <a:lstStyle/>
          <a:p>
            <a:endParaRPr sz="1350" dirty="0"/>
          </a:p>
        </p:txBody>
      </p:sp>
    </p:spTree>
    <p:extLst>
      <p:ext uri="{BB962C8B-B14F-4D97-AF65-F5344CB8AC3E}">
        <p14:creationId xmlns:p14="http://schemas.microsoft.com/office/powerpoint/2010/main" val="167921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Line Title &amp; 5 Bullet Levels">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285750"/>
            <a:ext cx="7772400" cy="1102519"/>
          </a:xfrm>
          <a:prstGeom prst="rect">
            <a:avLst/>
          </a:prstGeom>
        </p:spPr>
        <p:txBody>
          <a:bodyPr/>
          <a:lstStyle>
            <a:lvl1pPr>
              <a:lnSpc>
                <a:spcPts val="2850"/>
              </a:lnSpc>
              <a:defRPr/>
            </a:lvl1pPr>
          </a:lstStyle>
          <a:p>
            <a:r>
              <a:rPr lang="en-US" dirty="0"/>
              <a:t>Click to edit Master title style</a:t>
            </a:r>
            <a:br>
              <a:rPr lang="en-US" dirty="0"/>
            </a:br>
            <a:r>
              <a:rPr lang="en-US" dirty="0"/>
              <a:t>Use this Layout for a Two Line Title</a:t>
            </a:r>
          </a:p>
        </p:txBody>
      </p:sp>
      <p:sp>
        <p:nvSpPr>
          <p:cNvPr id="4" name="Content Placeholder 2"/>
          <p:cNvSpPr>
            <a:spLocks noGrp="1"/>
          </p:cNvSpPr>
          <p:nvPr>
            <p:ph idx="1"/>
          </p:nvPr>
        </p:nvSpPr>
        <p:spPr>
          <a:xfrm>
            <a:off x="914400" y="1234678"/>
            <a:ext cx="7772400" cy="3394472"/>
          </a:xfrm>
          <a:prstGeom prst="rect">
            <a:avLst/>
          </a:prstGeom>
        </p:spPr>
        <p:txBody>
          <a:bodyPr/>
          <a:lstStyle>
            <a:lvl1pPr>
              <a:buClr>
                <a:schemeClr val="accent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41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3600450"/>
            <a:ext cx="5486400" cy="425054"/>
          </a:xfrm>
          <a:prstGeom prst="rect">
            <a:avLst/>
          </a:prstGeom>
        </p:spPr>
        <p:txBody>
          <a:bodyPr anchor="b"/>
          <a:lstStyle>
            <a:lvl1pPr algn="r">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828800" y="459581"/>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905000" y="4025503"/>
            <a:ext cx="5486400" cy="603647"/>
          </a:xfrm>
          <a:prstGeom prst="rect">
            <a:avLst/>
          </a:prstGeom>
        </p:spPr>
        <p:txBody>
          <a:bodyPr/>
          <a:lstStyle>
            <a:lvl1pPr marL="0" indent="0" algn="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96736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ew Topic / Speaker">
    <p:spTree>
      <p:nvGrpSpPr>
        <p:cNvPr id="1" name=""/>
        <p:cNvGrpSpPr/>
        <p:nvPr/>
      </p:nvGrpSpPr>
      <p:grpSpPr>
        <a:xfrm>
          <a:off x="0" y="0"/>
          <a:ext cx="0" cy="0"/>
          <a:chOff x="0" y="0"/>
          <a:chExt cx="0" cy="0"/>
        </a:xfrm>
      </p:grpSpPr>
      <p:sp>
        <p:nvSpPr>
          <p:cNvPr id="2" name="Title 1"/>
          <p:cNvSpPr>
            <a:spLocks noGrp="1"/>
          </p:cNvSpPr>
          <p:nvPr>
            <p:ph type="title"/>
          </p:nvPr>
        </p:nvSpPr>
        <p:spPr>
          <a:xfrm>
            <a:off x="0" y="2114550"/>
            <a:ext cx="9144000" cy="857250"/>
          </a:xfrm>
          <a:prstGeom prst="rect">
            <a:avLst/>
          </a:prstGeom>
        </p:spPr>
        <p:txBody>
          <a:bodyPr/>
          <a:lstStyle/>
          <a:p>
            <a:r>
              <a:rPr lang="en-US"/>
              <a:t>Click to edit Master title style</a:t>
            </a:r>
            <a:endParaRPr lang="en-US" dirty="0"/>
          </a:p>
        </p:txBody>
      </p:sp>
      <p:pic>
        <p:nvPicPr>
          <p:cNvPr id="6" name="Picture 5" descr="Bottom curve for PPT.eps"/>
          <p:cNvPicPr>
            <a:picLocks noChangeAspect="1"/>
          </p:cNvPicPr>
          <p:nvPr userDrawn="1"/>
        </p:nvPicPr>
        <p:blipFill>
          <a:blip r:embed="rId2" cstate="print"/>
          <a:srcRect l="2378" r="2517" b="47143"/>
          <a:stretch>
            <a:fillRect/>
          </a:stretch>
        </p:blipFill>
        <p:spPr>
          <a:xfrm>
            <a:off x="0" y="3028950"/>
            <a:ext cx="9144000" cy="2114550"/>
          </a:xfrm>
          <a:prstGeom prst="rect">
            <a:avLst/>
          </a:prstGeom>
          <a:effectLst>
            <a:outerShdw blurRad="50800" dist="38100" dir="16200000" rotWithShape="0">
              <a:prstClr val="black">
                <a:alpha val="40000"/>
              </a:prstClr>
            </a:outerShdw>
          </a:effectLst>
        </p:spPr>
      </p:pic>
      <p:pic>
        <p:nvPicPr>
          <p:cNvPr id="7" name="Picture 6" descr="Top Curve for PPT.eps"/>
          <p:cNvPicPr>
            <a:picLocks noChangeAspect="1"/>
          </p:cNvPicPr>
          <p:nvPr userDrawn="1"/>
        </p:nvPicPr>
        <p:blipFill>
          <a:blip r:embed="rId3" cstate="print"/>
          <a:srcRect l="3906" t="22873" r="2344"/>
          <a:stretch>
            <a:fillRect/>
          </a:stretch>
        </p:blipFill>
        <p:spPr>
          <a:xfrm>
            <a:off x="0" y="0"/>
            <a:ext cx="9144000" cy="2171700"/>
          </a:xfrm>
          <a:prstGeom prst="rect">
            <a:avLst/>
          </a:prstGeom>
          <a:effectLst>
            <a:outerShdw blurRad="50800" dist="38100" dir="5400000" algn="t" rotWithShape="0">
              <a:prstClr val="black">
                <a:alpha val="40000"/>
              </a:prstClr>
            </a:outerShdw>
          </a:effectLst>
        </p:spPr>
      </p:pic>
      <p:pic>
        <p:nvPicPr>
          <p:cNvPr id="10" name="Picture 9" descr="2012 Alliant Health Solutions Logo reversed.png"/>
          <p:cNvPicPr>
            <a:picLocks noChangeAspect="1"/>
          </p:cNvPicPr>
          <p:nvPr userDrawn="1"/>
        </p:nvPicPr>
        <p:blipFill>
          <a:blip r:embed="rId4" cstate="print"/>
          <a:stretch>
            <a:fillRect/>
          </a:stretch>
        </p:blipFill>
        <p:spPr>
          <a:xfrm>
            <a:off x="6172200" y="457201"/>
            <a:ext cx="2286000" cy="394253"/>
          </a:xfrm>
          <a:prstGeom prst="rect">
            <a:avLst/>
          </a:prstGeom>
        </p:spPr>
      </p:pic>
      <p:sp>
        <p:nvSpPr>
          <p:cNvPr id="11" name="Subtitle 2"/>
          <p:cNvSpPr>
            <a:spLocks noGrp="1"/>
          </p:cNvSpPr>
          <p:nvPr>
            <p:ph type="subTitle" idx="1"/>
          </p:nvPr>
        </p:nvSpPr>
        <p:spPr>
          <a:xfrm>
            <a:off x="0" y="2628900"/>
            <a:ext cx="9144000" cy="1314450"/>
          </a:xfrm>
          <a:prstGeom prst="rect">
            <a:avLst/>
          </a:prstGeo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45429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bg>
      <p:bgPr>
        <a:solidFill>
          <a:schemeClr val="tx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p:cNvSpPr txBox="1"/>
          <p:nvPr userDrawn="1"/>
        </p:nvSpPr>
        <p:spPr>
          <a:xfrm>
            <a:off x="914400" y="2396951"/>
            <a:ext cx="7315200" cy="369332"/>
          </a:xfrm>
          <a:prstGeom prst="rect">
            <a:avLst/>
          </a:prstGeom>
          <a:noFill/>
        </p:spPr>
        <p:txBody>
          <a:bodyPr wrap="square" rtlCol="0">
            <a:spAutoFit/>
          </a:bodyPr>
          <a:lstStyle/>
          <a:p>
            <a:pPr algn="ctr"/>
            <a:r>
              <a:rPr lang="en-US" sz="1800" dirty="0">
                <a:solidFill>
                  <a:schemeClr val="bg1"/>
                </a:solidFill>
                <a:latin typeface="Trajan Pro" pitchFamily="18" charset="0"/>
              </a:rPr>
              <a:t>Making Health Care Better</a:t>
            </a:r>
          </a:p>
        </p:txBody>
      </p:sp>
    </p:spTree>
    <p:extLst>
      <p:ext uri="{BB962C8B-B14F-4D97-AF65-F5344CB8AC3E}">
        <p14:creationId xmlns:p14="http://schemas.microsoft.com/office/powerpoint/2010/main" val="1419440619"/>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p:cNvSpPr/>
          <p:nvPr userDrawn="1"/>
        </p:nvSpPr>
        <p:spPr>
          <a:xfrm>
            <a:off x="0" y="313017"/>
            <a:ext cx="9152467" cy="213871"/>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1" y="672307"/>
            <a:ext cx="7429500" cy="481013"/>
          </a:xfrm>
        </p:spPr>
        <p:txBody>
          <a:bodyPr anchor="t">
            <a:noAutofit/>
          </a:bodyPr>
          <a:lstStyle>
            <a:lvl1pPr algn="l">
              <a:defRPr sz="32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44540" y="1323158"/>
            <a:ext cx="8229600" cy="3333750"/>
          </a:xfrm>
        </p:spPr>
        <p:txBody>
          <a:bodyPr/>
          <a:lstStyle>
            <a:lvl1pPr>
              <a:defRPr sz="2800"/>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4928168"/>
            <a:ext cx="9152467" cy="213871"/>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userDrawn="1"/>
        </p:nvSpPr>
        <p:spPr>
          <a:xfrm>
            <a:off x="8526460" y="4656908"/>
            <a:ext cx="388940" cy="368396"/>
          </a:xfrm>
          <a:prstGeom prst="ellipse">
            <a:avLst/>
          </a:prstGeom>
          <a:solidFill>
            <a:srgbClr val="C00000"/>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3"/>
          <p:cNvSpPr txBox="1">
            <a:spLocks/>
          </p:cNvSpPr>
          <p:nvPr userDrawn="1"/>
        </p:nvSpPr>
        <p:spPr>
          <a:xfrm>
            <a:off x="8517730" y="4767946"/>
            <a:ext cx="406400" cy="146319"/>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7BFF20AB-8469-794D-AB75-1FA1908E192E}" type="slidenum">
              <a:rPr lang="en-US" b="1" smtClean="0">
                <a:solidFill>
                  <a:schemeClr val="tx1"/>
                </a:solidFill>
              </a:rPr>
              <a:pPr algn="ctr"/>
              <a:t>‹#›</a:t>
            </a:fld>
            <a:endParaRPr lang="en-US" b="1" dirty="0">
              <a:solidFill>
                <a:schemeClr val="tx1"/>
              </a:solidFill>
            </a:endParaRPr>
          </a:p>
        </p:txBody>
      </p:sp>
      <p:sp>
        <p:nvSpPr>
          <p:cNvPr id="12" name="Rounded Rectangle 11"/>
          <p:cNvSpPr/>
          <p:nvPr userDrawn="1"/>
        </p:nvSpPr>
        <p:spPr>
          <a:xfrm>
            <a:off x="7200902" y="111776"/>
            <a:ext cx="1670100" cy="616355"/>
          </a:xfrm>
          <a:prstGeom prst="roundRect">
            <a:avLst/>
          </a:prstGeom>
          <a:solidFill>
            <a:schemeClr val="bg1"/>
          </a:solidFill>
          <a:ln w="22225" cmpd="thinThick">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9190" y="248241"/>
            <a:ext cx="1460737" cy="335302"/>
          </a:xfrm>
          <a:prstGeom prst="rect">
            <a:avLst/>
          </a:prstGeom>
        </p:spPr>
      </p:pic>
    </p:spTree>
    <p:extLst>
      <p:ext uri="{BB962C8B-B14F-4D97-AF65-F5344CB8AC3E}">
        <p14:creationId xmlns:p14="http://schemas.microsoft.com/office/powerpoint/2010/main" val="396337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Section Head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19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6068"/>
          <a:stretch/>
        </p:blipFill>
        <p:spPr>
          <a:xfrm>
            <a:off x="0" y="-8730"/>
            <a:ext cx="9144000" cy="5152230"/>
          </a:xfrm>
          <a:prstGeom prst="rect">
            <a:avLst/>
          </a:prstGeom>
        </p:spPr>
      </p:pic>
      <p:sp>
        <p:nvSpPr>
          <p:cNvPr id="6" name="Rectangle 5"/>
          <p:cNvSpPr/>
          <p:nvPr userDrawn="1"/>
        </p:nvSpPr>
        <p:spPr>
          <a:xfrm>
            <a:off x="2464594" y="0"/>
            <a:ext cx="4207669" cy="5141648"/>
          </a:xfrm>
          <a:prstGeom prst="rect">
            <a:avLst/>
          </a:prstGeom>
          <a:solidFill>
            <a:schemeClr val="tx1">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1587046"/>
            <a:ext cx="9144000" cy="2064543"/>
          </a:xfrm>
          <a:prstGeom prst="rect">
            <a:avLst/>
          </a:prstGeom>
          <a:solidFill>
            <a:schemeClr val="bg1">
              <a:lumMod val="95000"/>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6679407" y="0"/>
            <a:ext cx="57150" cy="5160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95538" y="-16934"/>
            <a:ext cx="57150" cy="5160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250281" y="0"/>
            <a:ext cx="145257" cy="51435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741319" y="8203"/>
            <a:ext cx="145257" cy="51435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250281" y="16934"/>
            <a:ext cx="145257" cy="51435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3989364" y="3440967"/>
            <a:ext cx="1140707" cy="420981"/>
          </a:xfrm>
          <a:prstGeom prst="roundRect">
            <a:avLst/>
          </a:prstGeom>
          <a:solidFill>
            <a:schemeClr val="bg1"/>
          </a:solidFill>
          <a:ln w="22225" cmpd="thinThick">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2207" y="1793433"/>
            <a:ext cx="5774266" cy="1073150"/>
          </a:xfrm>
        </p:spPr>
        <p:txBody>
          <a:bodyPr/>
          <a:lstStyle>
            <a:lvl1pPr algn="ctr">
              <a:defRPr b="1">
                <a:solidFill>
                  <a:schemeClr val="tx1"/>
                </a:solidFill>
              </a:defRPr>
            </a:lvl1pPr>
          </a:lstStyle>
          <a:p>
            <a:r>
              <a:rPr lang="en-US" dirty="0"/>
              <a:t>Click to edit </a:t>
            </a:r>
            <a:br>
              <a:rPr lang="en-US" dirty="0"/>
            </a:br>
            <a:r>
              <a:rPr lang="en-US" dirty="0"/>
              <a:t>Master 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1038" y="3528725"/>
            <a:ext cx="983939" cy="225856"/>
          </a:xfrm>
          <a:prstGeom prst="rect">
            <a:avLst/>
          </a:prstGeom>
        </p:spPr>
      </p:pic>
    </p:spTree>
    <p:extLst>
      <p:ext uri="{BB962C8B-B14F-4D97-AF65-F5344CB8AC3E}">
        <p14:creationId xmlns:p14="http://schemas.microsoft.com/office/powerpoint/2010/main" val="168632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170" b="4610"/>
          <a:stretch/>
        </p:blipFill>
        <p:spPr>
          <a:xfrm>
            <a:off x="-50104" y="-6408"/>
            <a:ext cx="9188135" cy="5154167"/>
          </a:xfrm>
          <a:prstGeom prst="rect">
            <a:avLst/>
          </a:prstGeom>
        </p:spPr>
      </p:pic>
      <p:sp>
        <p:nvSpPr>
          <p:cNvPr id="6" name="Rectangle 5"/>
          <p:cNvSpPr/>
          <p:nvPr userDrawn="1"/>
        </p:nvSpPr>
        <p:spPr>
          <a:xfrm>
            <a:off x="2462197" y="-18647"/>
            <a:ext cx="4207669" cy="5141648"/>
          </a:xfrm>
          <a:prstGeom prst="rect">
            <a:avLst/>
          </a:prstGeom>
          <a:solidFill>
            <a:schemeClr val="tx1">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50104" y="1587046"/>
            <a:ext cx="9194104" cy="2064543"/>
          </a:xfrm>
          <a:prstGeom prst="rect">
            <a:avLst/>
          </a:prstGeom>
          <a:solidFill>
            <a:schemeClr val="bg1">
              <a:lumMod val="95000"/>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6679407" y="0"/>
            <a:ext cx="57150" cy="5160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95538" y="-16934"/>
            <a:ext cx="57150" cy="5160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250281" y="0"/>
            <a:ext cx="145257" cy="51435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741319" y="8203"/>
            <a:ext cx="145257" cy="51435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250281" y="16934"/>
            <a:ext cx="145257" cy="51435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3989364" y="3440967"/>
            <a:ext cx="1140707" cy="420981"/>
          </a:xfrm>
          <a:prstGeom prst="roundRect">
            <a:avLst/>
          </a:prstGeom>
          <a:solidFill>
            <a:schemeClr val="bg1"/>
          </a:solidFill>
          <a:ln w="22225" cmpd="thinThick">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2207" y="1793433"/>
            <a:ext cx="5774266" cy="1073150"/>
          </a:xfrm>
        </p:spPr>
        <p:txBody>
          <a:bodyPr/>
          <a:lstStyle>
            <a:lvl1pPr algn="ctr">
              <a:defRPr b="1">
                <a:solidFill>
                  <a:schemeClr val="tx1"/>
                </a:solidFill>
              </a:defRPr>
            </a:lvl1pPr>
          </a:lstStyle>
          <a:p>
            <a:r>
              <a:rPr lang="en-US" dirty="0"/>
              <a:t>Click to edit </a:t>
            </a:r>
            <a:br>
              <a:rPr lang="en-US" dirty="0"/>
            </a:br>
            <a:r>
              <a:rPr lang="en-US" dirty="0"/>
              <a:t>Master 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1038" y="3528725"/>
            <a:ext cx="983939" cy="225856"/>
          </a:xfrm>
          <a:prstGeom prst="rect">
            <a:avLst/>
          </a:prstGeom>
        </p:spPr>
      </p:pic>
    </p:spTree>
    <p:extLst>
      <p:ext uri="{BB962C8B-B14F-4D97-AF65-F5344CB8AC3E}">
        <p14:creationId xmlns:p14="http://schemas.microsoft.com/office/powerpoint/2010/main" val="266439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Header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9961" b="9569"/>
          <a:stretch/>
        </p:blipFill>
        <p:spPr>
          <a:xfrm>
            <a:off x="0" y="-6264"/>
            <a:ext cx="9137737" cy="5141935"/>
          </a:xfrm>
          <a:prstGeom prst="rect">
            <a:avLst/>
          </a:prstGeom>
        </p:spPr>
      </p:pic>
      <p:sp>
        <p:nvSpPr>
          <p:cNvPr id="6" name="Rectangle 5"/>
          <p:cNvSpPr/>
          <p:nvPr userDrawn="1"/>
        </p:nvSpPr>
        <p:spPr>
          <a:xfrm>
            <a:off x="2462197" y="-18647"/>
            <a:ext cx="4207669" cy="5141648"/>
          </a:xfrm>
          <a:prstGeom prst="rect">
            <a:avLst/>
          </a:prstGeom>
          <a:solidFill>
            <a:schemeClr val="tx1">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50104" y="1587046"/>
            <a:ext cx="9194104" cy="2064543"/>
          </a:xfrm>
          <a:prstGeom prst="rect">
            <a:avLst/>
          </a:prstGeom>
          <a:solidFill>
            <a:schemeClr val="bg1">
              <a:lumMod val="95000"/>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6679407" y="0"/>
            <a:ext cx="57150" cy="5160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95538" y="-16934"/>
            <a:ext cx="57150" cy="5160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250281" y="0"/>
            <a:ext cx="145257" cy="51435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741319" y="8203"/>
            <a:ext cx="145257" cy="51435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250281" y="16934"/>
            <a:ext cx="145257" cy="51435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3989364" y="3440967"/>
            <a:ext cx="1140707" cy="420981"/>
          </a:xfrm>
          <a:prstGeom prst="roundRect">
            <a:avLst/>
          </a:prstGeom>
          <a:solidFill>
            <a:schemeClr val="bg1"/>
          </a:solidFill>
          <a:ln w="22225" cmpd="thinThick">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2207" y="1793433"/>
            <a:ext cx="5774266" cy="1073150"/>
          </a:xfrm>
        </p:spPr>
        <p:txBody>
          <a:bodyPr/>
          <a:lstStyle>
            <a:lvl1pPr algn="ctr">
              <a:defRPr b="1">
                <a:solidFill>
                  <a:schemeClr val="tx1"/>
                </a:solidFill>
              </a:defRPr>
            </a:lvl1pPr>
          </a:lstStyle>
          <a:p>
            <a:r>
              <a:rPr lang="en-US" dirty="0"/>
              <a:t>Click to edit </a:t>
            </a:r>
            <a:br>
              <a:rPr lang="en-US" dirty="0"/>
            </a:br>
            <a:r>
              <a:rPr lang="en-US" dirty="0"/>
              <a:t>Master 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1038" y="3528725"/>
            <a:ext cx="983939" cy="225856"/>
          </a:xfrm>
          <a:prstGeom prst="rect">
            <a:avLst/>
          </a:prstGeom>
        </p:spPr>
      </p:pic>
    </p:spTree>
    <p:extLst>
      <p:ext uri="{BB962C8B-B14F-4D97-AF65-F5344CB8AC3E}">
        <p14:creationId xmlns:p14="http://schemas.microsoft.com/office/powerpoint/2010/main" val="285601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Section Hea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9559" b="25"/>
          <a:stretch/>
        </p:blipFill>
        <p:spPr>
          <a:xfrm>
            <a:off x="-6263" y="0"/>
            <a:ext cx="9144000" cy="5143500"/>
          </a:xfrm>
          <a:prstGeom prst="rect">
            <a:avLst/>
          </a:prstGeom>
        </p:spPr>
      </p:pic>
      <p:sp>
        <p:nvSpPr>
          <p:cNvPr id="6" name="Rectangle 5"/>
          <p:cNvSpPr/>
          <p:nvPr userDrawn="1"/>
        </p:nvSpPr>
        <p:spPr>
          <a:xfrm>
            <a:off x="2462197" y="-18647"/>
            <a:ext cx="4207669" cy="5141648"/>
          </a:xfrm>
          <a:prstGeom prst="rect">
            <a:avLst/>
          </a:prstGeom>
          <a:solidFill>
            <a:schemeClr val="tx1">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50104" y="1587046"/>
            <a:ext cx="9194104" cy="2064543"/>
          </a:xfrm>
          <a:prstGeom prst="rect">
            <a:avLst/>
          </a:prstGeom>
          <a:solidFill>
            <a:schemeClr val="bg1">
              <a:lumMod val="95000"/>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6679407" y="0"/>
            <a:ext cx="57150" cy="5160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95538" y="-16934"/>
            <a:ext cx="57150" cy="5160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250281" y="0"/>
            <a:ext cx="145257" cy="51435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741319" y="8203"/>
            <a:ext cx="145257" cy="51435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250281" y="16934"/>
            <a:ext cx="145257" cy="51435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3989364" y="3440967"/>
            <a:ext cx="1140707" cy="420981"/>
          </a:xfrm>
          <a:prstGeom prst="roundRect">
            <a:avLst/>
          </a:prstGeom>
          <a:solidFill>
            <a:schemeClr val="bg1"/>
          </a:solidFill>
          <a:ln w="22225" cmpd="thinThick">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2207" y="1793433"/>
            <a:ext cx="5774266" cy="1073150"/>
          </a:xfrm>
        </p:spPr>
        <p:txBody>
          <a:bodyPr/>
          <a:lstStyle>
            <a:lvl1pPr algn="ctr">
              <a:defRPr b="1">
                <a:solidFill>
                  <a:schemeClr val="tx1"/>
                </a:solidFill>
              </a:defRPr>
            </a:lvl1pPr>
          </a:lstStyle>
          <a:p>
            <a:r>
              <a:rPr lang="en-US" dirty="0"/>
              <a:t>Click to edit </a:t>
            </a:r>
            <a:br>
              <a:rPr lang="en-US" dirty="0"/>
            </a:br>
            <a:r>
              <a:rPr lang="en-US" dirty="0"/>
              <a:t>Master 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1038" y="3528725"/>
            <a:ext cx="983939" cy="225856"/>
          </a:xfrm>
          <a:prstGeom prst="rect">
            <a:avLst/>
          </a:prstGeom>
        </p:spPr>
      </p:pic>
    </p:spTree>
    <p:extLst>
      <p:ext uri="{BB962C8B-B14F-4D97-AF65-F5344CB8AC3E}">
        <p14:creationId xmlns:p14="http://schemas.microsoft.com/office/powerpoint/2010/main" val="4309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Section Header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6360" t="-616" b="616"/>
          <a:stretch/>
        </p:blipFill>
        <p:spPr>
          <a:xfrm>
            <a:off x="-88584" y="-55034"/>
            <a:ext cx="9232584" cy="5198534"/>
          </a:xfrm>
          <a:prstGeom prst="rect">
            <a:avLst/>
          </a:prstGeom>
        </p:spPr>
      </p:pic>
      <p:sp>
        <p:nvSpPr>
          <p:cNvPr id="6" name="Rectangle 5"/>
          <p:cNvSpPr/>
          <p:nvPr userDrawn="1"/>
        </p:nvSpPr>
        <p:spPr>
          <a:xfrm>
            <a:off x="2462197" y="-18647"/>
            <a:ext cx="4207669" cy="5141648"/>
          </a:xfrm>
          <a:prstGeom prst="rect">
            <a:avLst/>
          </a:prstGeom>
          <a:solidFill>
            <a:schemeClr val="tx1">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50104" y="1587046"/>
            <a:ext cx="9194104" cy="2064543"/>
          </a:xfrm>
          <a:prstGeom prst="rect">
            <a:avLst/>
          </a:prstGeom>
          <a:solidFill>
            <a:schemeClr val="bg1">
              <a:lumMod val="95000"/>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6679407" y="0"/>
            <a:ext cx="57150" cy="5160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95538" y="-16934"/>
            <a:ext cx="57150" cy="5160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250281" y="0"/>
            <a:ext cx="145257" cy="51435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741319" y="8203"/>
            <a:ext cx="145257" cy="51435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250281" y="16934"/>
            <a:ext cx="145257" cy="51435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3989364" y="3440967"/>
            <a:ext cx="1140707" cy="420981"/>
          </a:xfrm>
          <a:prstGeom prst="roundRect">
            <a:avLst/>
          </a:prstGeom>
          <a:solidFill>
            <a:schemeClr val="bg1"/>
          </a:solidFill>
          <a:ln w="22225" cmpd="thinThick">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2207" y="1793433"/>
            <a:ext cx="5774266" cy="1073150"/>
          </a:xfrm>
        </p:spPr>
        <p:txBody>
          <a:bodyPr/>
          <a:lstStyle>
            <a:lvl1pPr algn="ctr">
              <a:defRPr b="1">
                <a:solidFill>
                  <a:schemeClr val="tx1"/>
                </a:solidFill>
              </a:defRPr>
            </a:lvl1pPr>
          </a:lstStyle>
          <a:p>
            <a:r>
              <a:rPr lang="en-US" dirty="0"/>
              <a:t>Click to edit </a:t>
            </a:r>
            <a:br>
              <a:rPr lang="en-US" dirty="0"/>
            </a:br>
            <a:r>
              <a:rPr lang="en-US" dirty="0"/>
              <a:t>Master 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1038" y="3528725"/>
            <a:ext cx="983939" cy="225856"/>
          </a:xfrm>
          <a:prstGeom prst="rect">
            <a:avLst/>
          </a:prstGeom>
        </p:spPr>
      </p:pic>
    </p:spTree>
    <p:extLst>
      <p:ext uri="{BB962C8B-B14F-4D97-AF65-F5344CB8AC3E}">
        <p14:creationId xmlns:p14="http://schemas.microsoft.com/office/powerpoint/2010/main" val="423945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3"/>
          <p:cNvSpPr/>
          <p:nvPr userDrawn="1"/>
        </p:nvSpPr>
        <p:spPr>
          <a:xfrm>
            <a:off x="1" y="2638"/>
            <a:ext cx="9143999" cy="2069844"/>
          </a:xfrm>
          <a:prstGeom prst="rect">
            <a:avLst/>
          </a:prstGeom>
          <a:blipFill>
            <a:blip r:embed="rId2" cstate="print"/>
            <a:stretch>
              <a:fillRect/>
            </a:stretch>
          </a:blipFill>
        </p:spPr>
        <p:txBody>
          <a:bodyPr wrap="square" lIns="0" tIns="0" rIns="0" bIns="0" rtlCol="0"/>
          <a:lstStyle/>
          <a:p>
            <a:endParaRPr dirty="0"/>
          </a:p>
        </p:txBody>
      </p:sp>
      <p:sp>
        <p:nvSpPr>
          <p:cNvPr id="8" name="object 3"/>
          <p:cNvSpPr/>
          <p:nvPr userDrawn="1"/>
        </p:nvSpPr>
        <p:spPr>
          <a:xfrm rot="10800000">
            <a:off x="1" y="3107404"/>
            <a:ext cx="9143999" cy="2069844"/>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23478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38150"/>
            <a:ext cx="7586133" cy="4801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136650"/>
            <a:ext cx="8229600" cy="35258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8312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8" r:id="rId5"/>
    <p:sldLayoutId id="2147483659" r:id="rId6"/>
    <p:sldLayoutId id="2147483660" r:id="rId7"/>
    <p:sldLayoutId id="2147483661" r:id="rId8"/>
    <p:sldLayoutId id="2147483657" r:id="rId9"/>
    <p:sldLayoutId id="2147483663" r:id="rId10"/>
    <p:sldLayoutId id="2147483664" r:id="rId11"/>
    <p:sldLayoutId id="2147483665" r:id="rId12"/>
    <p:sldLayoutId id="2147483666" r:id="rId13"/>
  </p:sldLayoutIdLst>
  <p:hf hdr="0" ftr="0"/>
  <p:txStyles>
    <p:titleStyle>
      <a:lvl1pPr algn="l" defTabSz="457200" rtl="0" eaLnBrk="1" latinLnBrk="0" hangingPunct="1">
        <a:spcBef>
          <a:spcPct val="0"/>
        </a:spcBef>
        <a:buNone/>
        <a:defRPr sz="3500" kern="1200">
          <a:solidFill>
            <a:srgbClr val="C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gmcf.org\shares\Users\laurendehnart\2017%20Executive%20Assistant%20files\Picture%20Slide%20Show%20-%202017%20Annual%20Employee%20Meeting%202.pptx#-1,1,WIFI ACCES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https://medicaid.georgia.gov/programs/all-programs/waiver-programs/hcbs-incident-reporting-system-resources"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dicaid.georgia.gov/programs/all-programs/georgia-electronic-visit-verification-evv/evv-service-providers"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mailto:VStelly@dch.g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am10.safelinks.protection.outlook.com/?url=https%3A%2F%2Fclicktime.symantec.com%2Fa%2F1%2FUGgNEa5wrqlQ9Tv2yKQgXx9YF973Ur03QRCfd4CAjFM%3D%3Fd%3DrEUgUjp-dTp3MQd13R0UPxB7C48otjpQG8E2kR_yvtZfJ4m0cNROL_-bGqY_3iEztHd7lE22tgAqGLhn5vlKqQo09hyQpNq0hYD1hfJz-m0SA0r3uzbu2fbDh0jBtpX_grSxH6zan278DSLZQhwv-0YZfsizMZUXzIxd6nJ-zjHjncaQ5PsXfWIwz0FWv2XeHCiMtRu8GBlNZRa1GwrsGbu2s50pVLtqxKChebkWaDZCk2arW6Ka0ZlSllH-QIn2NNsKG7JQSHmL9IWe6MwPjcEO9jel13gwqEqlOZygc7NubirU7D7cnSUPHq0-clonlIQpXJo6ESc08RQu3Pb-2AlOgdW34H4NJmlDIwhLGGVGgAVnIEpuM9L9LFS1jLzqkPSA7Xj9C8Ur2e9i_vaRAu7ktZ9fLceMfEoKHRSuEA6MCSTJkhniTXKye2erquVDWrWQlzsnB1TdgyFQPrgtop0cpfDvGtkA5Wv6EH25Yv3_GpKsvtChHXSkCPYV_3lA6no0BAOBtMQnp03zFF2O8VPjgT0OfQ%253D%253D%26u%3Dhttps%253A%252F%252Fgcc02.safelinks.protection.outlook.com%252F%253Furl%253Dhttps%25253A%25252F%25252Fgainwelltechnologies.webex.com%25252Fmeet%25252FICWP%2526data%253D04%25257C01%25257CVStelly%252540dch.ga.gov%25257C8f6e42cfa072437877da08d93b0dc253%25257C512da10d071b4b948abc9ec4044d1516%25257C0%25257C0%25257C637605752546624746%25257CUnknown%25257CTWFpbGZsb3d8eyJWIjoiMC4wLjAwMDAiLCJQIjoiV2luMzIiLCJBTiI6Ik1haWwiLCJXVCI6Mn0%25253D%25257C1000%2526sdata%253DM8tQ3hcjAVomrZLvaRl6LYNbvpSvwssr5rnJVLSFiDg%25253D%2526reserved%253D0&amp;data=04%7C01%7Cdanny.o.williams%40gainwelltechnologies.com%7Cff8c6ce30f5146a4c1e008d9fbc063ed%7Cc663f89cef9b418fbd3d41e46c0ce068%7C0%7C0%7C637817625993131546%7CUnknown%7CTWFpbGZsb3d8eyJWIjoiMC4wLjAwMDAiLCJQIjoiV2luMzIiLCJBTiI6Ik1haWwiLCJXVCI6Mn0%3D%7C3000&amp;sdata=GXIbLMaLCNyOr120cL7MI6Nq8EXEYaJvt5oGRB865FI%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mailto:Xan.Gatling@AlliantHealth.org" TargetMode="External"/><Relationship Id="rId2" Type="http://schemas.openxmlformats.org/officeDocument/2006/relationships/hyperlink" Target="mailto:Tonja.Wragg@AlliantHealth.org" TargetMode="External"/><Relationship Id="rId1" Type="http://schemas.openxmlformats.org/officeDocument/2006/relationships/slideLayout" Target="../slideLayouts/slideLayout2.xml"/><Relationship Id="rId4" Type="http://schemas.openxmlformats.org/officeDocument/2006/relationships/hyperlink" Target="mailto:Angela.Brooks@AlliantHealth.org"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mailto:Carolyn.Bryan@AlliantHealth.org" TargetMode="External"/><Relationship Id="rId2" Type="http://schemas.openxmlformats.org/officeDocument/2006/relationships/hyperlink" Target="mailto:Ashley.Murray@AlliantHealth.org" TargetMode="External"/><Relationship Id="rId1" Type="http://schemas.openxmlformats.org/officeDocument/2006/relationships/slideLayout" Target="../slideLayouts/slideLayout2.xml"/><Relationship Id="rId5" Type="http://schemas.openxmlformats.org/officeDocument/2006/relationships/hyperlink" Target="mailto:Shaniece.Townsend@AlliantHealth.org" TargetMode="External"/><Relationship Id="rId4" Type="http://schemas.openxmlformats.org/officeDocument/2006/relationships/hyperlink" Target="mailto:Brenda.McNure@AlliantHealth.org"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mailto:&#8211;carolyn.porter@dch.ga.gov" TargetMode="External"/><Relationship Id="rId2" Type="http://schemas.openxmlformats.org/officeDocument/2006/relationships/hyperlink" Target="mailto:-VStelly@dch.ga.gov" TargetMode="External"/><Relationship Id="rId1" Type="http://schemas.openxmlformats.org/officeDocument/2006/relationships/slideLayout" Target="../slideLayouts/slideLayout2.xml"/><Relationship Id="rId4" Type="http://schemas.openxmlformats.org/officeDocument/2006/relationships/hyperlink" Target="mailto:laura.hudlow@dch.ga.gov" TargetMode="External"/></Relationships>
</file>

<file path=ppt/slides/_rels/slide123.xml.rels><?xml version="1.0" encoding="UTF-8" standalone="yes"?>
<Relationships xmlns="http://schemas.openxmlformats.org/package/2006/relationships"><Relationship Id="rId2" Type="http://schemas.openxmlformats.org/officeDocument/2006/relationships/hyperlink" Target="mailto:donna.elrod@dch.ga.gov"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nam10.safelinks.protection.outlook.com/?url=https%3A%2F%2Fwww.microsoft.com%2Fen-us%2Fmicrosoft-teams%2Fdownload-app&amp;data=05%7C01%7Cdanny.o.williams%40gainwelltechnologies.com%7C24e0c67933ab4d4ba10f08dabe65742b%7Cc663f89cef9b418fbd3d41e46c0ce068%7C0%7C0%7C638031640188208866%7CUnknown%7CTWFpbGZsb3d8eyJWIjoiMC4wLjAwMDAiLCJQIjoiV2luMzIiLCJBTiI6Ik1haWwiLCJXVCI6Mn0%3D%7C3000%7C%7C%7C&amp;sdata=XDvEGvYcx%2FB6B0uXmnn3jlAipQtTjsNwFUQgjgEsZK4%3D&amp;reserved=0" TargetMode="External"/><Relationship Id="rId7" Type="http://schemas.openxmlformats.org/officeDocument/2006/relationships/hyperlink" Target="https://nam10.safelinks.protection.outlook.com/?url=https%3A%2F%2Fdialin.teams.microsoft.com%2Fusp%2Fpstnconferencing&amp;data=05%7C01%7Cdanny.o.williams%40gainwelltechnologies.com%7C24e0c67933ab4d4ba10f08dabe65742b%7Cc663f89cef9b418fbd3d41e46c0ce068%7C0%7C0%7C638031640188208866%7CUnknown%7CTWFpbGZsb3d8eyJWIjoiMC4wLjAwMDAiLCJQIjoiV2luMzIiLCJBTiI6Ik1haWwiLCJXVCI6Mn0%3D%7C3000%7C%7C%7C&amp;sdata=NnHDpPqNYtk1KqBdN6S2yLXMLtzYlkYHXKJ%2FJ2OAXZg%3D&amp;reserved=0" TargetMode="External"/><Relationship Id="rId2" Type="http://schemas.openxmlformats.org/officeDocument/2006/relationships/hyperlink" Target="https://nam10.safelinks.protection.outlook.com/ap/t-59584e83/?url=https%3A%2F%2Fteams.microsoft.com%2Fl%2Fmeetup-join%2F19%253ameeting_YTBjMDA0NjItMGJkOC00ZjI0LWI0ZGYtODEwOTBiM2U1MWM0%2540thread.v2%2F0%3Fcontext%3D%257b%2522Tid%2522%253a%2522c663f89c-ef9b-418f-bd3d-41e46c0ce068%2522%252c%2522Oid%2522%253a%2522f116aedc-77cd-4a5c-985e-f885b2f3a222%2522%257d&amp;data=05%7C01%7Cdanny.o.williams%40gainwelltechnologies.com%7C24e0c67933ab4d4ba10f08dabe65742b%7Cc663f89cef9b418fbd3d41e46c0ce068%7C0%7C0%7C638031640188208866%7CUnknown%7CTWFpbGZsb3d8eyJWIjoiMC4wLjAwMDAiLCJQIjoiV2luMzIiLCJBTiI6Ik1haWwiLCJXVCI6Mn0%3D%7C3000%7C%7C%7C&amp;sdata=zZekrcNdXbUANpI19e8StfsiJmlhin5CTJYO1ImUQlw%3D&amp;reserved=0" TargetMode="External"/><Relationship Id="rId1" Type="http://schemas.openxmlformats.org/officeDocument/2006/relationships/slideLayout" Target="../slideLayouts/slideLayout2.xml"/><Relationship Id="rId6" Type="http://schemas.openxmlformats.org/officeDocument/2006/relationships/hyperlink" Target="https://nam10.safelinks.protection.outlook.com/?url=https%3A%2F%2Fdialin.teams.microsoft.com%2F40c73d4e-5187-4314-a069-e0498b1ebac4%3Fid%3D383158691&amp;data=05%7C01%7Cdanny.o.williams%40gainwelltechnologies.com%7C24e0c67933ab4d4ba10f08dabe65742b%7Cc663f89cef9b418fbd3d41e46c0ce068%7C0%7C0%7C638031640188208866%7CUnknown%7CTWFpbGZsb3d8eyJWIjoiMC4wLjAwMDAiLCJQIjoiV2luMzIiLCJBTiI6Ik1haWwiLCJXVCI6Mn0%3D%7C3000%7C%7C%7C&amp;sdata=7cjc7MYk1Ui%2BFCOGpJHhoRzx3Pk%2F1M2kpFKQ8m4C%2FZs%3D&amp;reserved=0" TargetMode="External"/><Relationship Id="rId5" Type="http://schemas.openxmlformats.org/officeDocument/2006/relationships/hyperlink" Target="tel:+14706070628,,383158691# " TargetMode="External"/><Relationship Id="rId4" Type="http://schemas.openxmlformats.org/officeDocument/2006/relationships/hyperlink" Target="https://nam10.safelinks.protection.outlook.com/?url=https%3A%2F%2Fwww.microsoft.com%2Fmicrosoft-teams%2Fjoin-a-meeting&amp;data=05%7C01%7Cdanny.o.williams%40gainwelltechnologies.com%7C24e0c67933ab4d4ba10f08dabe65742b%7Cc663f89cef9b418fbd3d41e46c0ce068%7C0%7C0%7C638031640188208866%7CUnknown%7CTWFpbGZsb3d8eyJWIjoiMC4wLjAwMDAiLCJQIjoiV2luMzIiLCJBTiI6Ik1haWwiLCJXVCI6Mn0%3D%7C3000%7C%7C%7C&amp;sdata=TJq7yXrzjl1Wi8uaUXpbhaiD6Tlszr26wC11ojuxRMo%3D&amp;reserved=0" TargetMode="External"/></Relationships>
</file>

<file path=ppt/slides/_rels/slide12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dicaid.georgia.gov/" TargetMode="External"/><Relationship Id="rId2" Type="http://schemas.openxmlformats.org/officeDocument/2006/relationships/hyperlink" Target="https://www.mmis.georgia.gov/portal/Default.aspx?tabid=21&amp;sessionredirect=true" TargetMode="External"/><Relationship Id="rId1" Type="http://schemas.openxmlformats.org/officeDocument/2006/relationships/slideLayout" Target="../slideLayouts/slideLayout2.xml"/><Relationship Id="rId5" Type="http://schemas.openxmlformats.org/officeDocument/2006/relationships/hyperlink" Target="https://gcc02.safelinks.protection.outlook.com/?url=https%3A%2F%2Fwww.facebook.com%2Fgadept.communityhealth&amp;data=04%7C01%7CVStelly%40dch.ga.gov%7Ccc1b39bbf29b47392f1408d94183ae38%7C512da10d071b4b948abc9ec4044d1516%7C0%7C0%7C637612856073898059%7CUnknown%7CTWFpbGZsb3d8eyJWIjoiMC4wLjAwMDAiLCJQIjoiV2luMzIiLCJBTiI6Ik1haWwiLCJXVCI6Mn0%3D%7C1000&amp;sdata=g3BFPke6WrZ1ClFUR6f4mt9cHoF%2FQHmJQgEFavaugKQ%3D&amp;reserved=0" TargetMode="External"/><Relationship Id="rId4" Type="http://schemas.openxmlformats.org/officeDocument/2006/relationships/hyperlink" Target="https://gcc02.safelinks.protection.outlook.com/?url=https%3A%2F%2Fmobile.twitter.com%2Fgadch&amp;data=04%7C01%7CVStelly%40dch.ga.gov%7Ccc1b39bbf29b47392f1408d94183ae38%7C512da10d071b4b948abc9ec4044d1516%7C0%7C0%7C637612856073898059%7CUnknown%7CTWFpbGZsb3d8eyJWIjoiMC4wLjAwMDAiLCJQIjoiV2luMzIiLCJBTiI6Ik1haWwiLCJXVCI6Mn0%3D%7C1000&amp;sdata=8shxT8C7bBPJtYLmDMzJl4K9%2BdYs8ShggWOEeowfNEY%3D&amp;reserved=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vstelly@dch.g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orethaneoi.blogspot.com/2012/10/speaking-time.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c.gov/coronavirus/2019-ncov/infection-control/control-recommendation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ph.georgi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mailto:Tonja.Wragg@AlliantHealth.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ch.georgia.gov/" TargetMode="External"/><Relationship Id="rId2" Type="http://schemas.openxmlformats.org/officeDocument/2006/relationships/hyperlink" Target="https://dch.georgia.gov/divisionsoffices/healthcare-facility-regulation" TargetMode="External"/><Relationship Id="rId1" Type="http://schemas.openxmlformats.org/officeDocument/2006/relationships/slideLayout" Target="../slideLayouts/slideLayout2.xml"/><Relationship Id="rId5" Type="http://schemas.openxmlformats.org/officeDocument/2006/relationships/hyperlink" Target="https://hssgaprod.wellsky.com/assessments/?WebIntake=97267103-7A5E-4B72-B44F-DD4264B727D8" TargetMode="External"/><Relationship Id="rId4" Type="http://schemas.openxmlformats.org/officeDocument/2006/relationships/hyperlink" Target="tel:+1-866-552-4464"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ccsp.messages@dch.ga.gov"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hcbs.casemanagement@dch.ga.gov"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www.dch.georgia.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hlinkClick r:id="rId3" action="ppaction://hlinkpres?slideindex=1&amp;slidetitle=WIFI ACCESS" highlightClick="1"/>
          </p:cNvPr>
          <p:cNvSpPr/>
          <p:nvPr/>
        </p:nvSpPr>
        <p:spPr>
          <a:xfrm>
            <a:off x="5807869" y="316445"/>
            <a:ext cx="2650332" cy="609672"/>
          </a:xfrm>
          <a:prstGeom prst="rect">
            <a:avLst/>
          </a:prstGeom>
          <a:blipFill>
            <a:blip r:embed="rId4" cstate="print"/>
            <a:stretch>
              <a:fillRect/>
            </a:stretch>
          </a:blipFill>
        </p:spPr>
        <p:txBody>
          <a:bodyPr wrap="square" lIns="0" tIns="0" rIns="0" bIns="0" rtlCol="0"/>
          <a:lstStyle/>
          <a:p>
            <a:endParaRPr sz="1350" dirty="0"/>
          </a:p>
        </p:txBody>
      </p:sp>
      <p:sp>
        <p:nvSpPr>
          <p:cNvPr id="5" name="TextBox 4"/>
          <p:cNvSpPr txBox="1"/>
          <p:nvPr/>
        </p:nvSpPr>
        <p:spPr>
          <a:xfrm rot="4218411" flipH="1" flipV="1">
            <a:off x="1221533" y="4185333"/>
            <a:ext cx="2983269" cy="369332"/>
          </a:xfrm>
          <a:prstGeom prst="rect">
            <a:avLst/>
          </a:prstGeom>
          <a:noFill/>
        </p:spPr>
        <p:txBody>
          <a:bodyPr wrap="square" rtlCol="0">
            <a:spAutoFit/>
          </a:bodyPr>
          <a:lstStyle/>
          <a:p>
            <a:r>
              <a:rPr lang="en-US" dirty="0"/>
              <a:t>d</a:t>
            </a:r>
          </a:p>
        </p:txBody>
      </p:sp>
      <p:sp>
        <p:nvSpPr>
          <p:cNvPr id="7" name="TextBox 6"/>
          <p:cNvSpPr txBox="1"/>
          <p:nvPr/>
        </p:nvSpPr>
        <p:spPr>
          <a:xfrm>
            <a:off x="320472" y="4168155"/>
            <a:ext cx="3432350" cy="646331"/>
          </a:xfrm>
          <a:prstGeom prst="rect">
            <a:avLst/>
          </a:prstGeom>
          <a:noFill/>
        </p:spPr>
        <p:txBody>
          <a:bodyPr wrap="none" rtlCol="0">
            <a:spAutoFit/>
          </a:bodyPr>
          <a:lstStyle/>
          <a:p>
            <a:r>
              <a:rPr lang="en-US" dirty="0">
                <a:solidFill>
                  <a:schemeClr val="bg1"/>
                </a:solidFill>
              </a:rPr>
              <a:t>ICWP – New Provider Training</a:t>
            </a:r>
          </a:p>
          <a:p>
            <a:r>
              <a:rPr lang="en-US" dirty="0">
                <a:solidFill>
                  <a:schemeClr val="bg1"/>
                </a:solidFill>
              </a:rPr>
              <a:t>November 10, 2022</a:t>
            </a:r>
          </a:p>
        </p:txBody>
      </p:sp>
    </p:spTree>
    <p:extLst>
      <p:ext uri="{BB962C8B-B14F-4D97-AF65-F5344CB8AC3E}">
        <p14:creationId xmlns:p14="http://schemas.microsoft.com/office/powerpoint/2010/main" val="2263725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E12B-3C0F-482E-812D-3A29AE1C9FB9}"/>
              </a:ext>
            </a:extLst>
          </p:cNvPr>
          <p:cNvSpPr>
            <a:spLocks noGrp="1"/>
          </p:cNvSpPr>
          <p:nvPr>
            <p:ph type="title"/>
          </p:nvPr>
        </p:nvSpPr>
        <p:spPr/>
        <p:txBody>
          <a:bodyPr/>
          <a:lstStyle/>
          <a:p>
            <a:r>
              <a:rPr lang="en-US" dirty="0"/>
              <a:t>Incident Report System</a:t>
            </a:r>
          </a:p>
        </p:txBody>
      </p:sp>
      <p:sp>
        <p:nvSpPr>
          <p:cNvPr id="3" name="Content Placeholder 2">
            <a:extLst>
              <a:ext uri="{FF2B5EF4-FFF2-40B4-BE49-F238E27FC236}">
                <a16:creationId xmlns:a16="http://schemas.microsoft.com/office/drawing/2014/main" id="{1E9B29BF-6C7B-4259-993E-D0A6A0896BA7}"/>
              </a:ext>
            </a:extLst>
          </p:cNvPr>
          <p:cNvSpPr>
            <a:spLocks noGrp="1"/>
          </p:cNvSpPr>
          <p:nvPr>
            <p:ph idx="1"/>
          </p:nvPr>
        </p:nvSpPr>
        <p:spPr/>
        <p:txBody>
          <a:bodyPr>
            <a:normAutofit fontScale="85000" lnSpcReduction="10000"/>
          </a:bodyPr>
          <a:lstStyle/>
          <a:p>
            <a:pPr marL="0" indent="0">
              <a:buNone/>
            </a:pPr>
            <a:r>
              <a:rPr lang="en-US" dirty="0"/>
              <a:t>All HCBS Providers must report Incidents</a:t>
            </a:r>
          </a:p>
          <a:p>
            <a:pPr marL="0" indent="0">
              <a:buNone/>
            </a:pPr>
            <a:r>
              <a:rPr lang="en-US" sz="1050" i="1" dirty="0"/>
              <a:t>Examples: Abuse, Neglect, Exploitation, Falls, ER visits, Hospitalizations, and many more. </a:t>
            </a:r>
          </a:p>
          <a:p>
            <a:pPr marL="0" indent="0">
              <a:buNone/>
            </a:pPr>
            <a:endParaRPr lang="en-US" sz="1050" i="1" dirty="0"/>
          </a:p>
          <a:p>
            <a:pPr marL="0" indent="0">
              <a:buNone/>
            </a:pPr>
            <a:r>
              <a:rPr lang="en-US" dirty="0"/>
              <a:t>Existing Providers do not need to repeat the training</a:t>
            </a:r>
          </a:p>
          <a:p>
            <a:pPr marL="0" indent="0">
              <a:buNone/>
            </a:pPr>
            <a:endParaRPr lang="en-US" dirty="0"/>
          </a:p>
          <a:p>
            <a:pPr marL="0" indent="0">
              <a:buNone/>
            </a:pPr>
            <a:r>
              <a:rPr lang="en-US" dirty="0"/>
              <a:t>Case Managers-designate a contact and send to me </a:t>
            </a:r>
          </a:p>
          <a:p>
            <a:pPr marL="0" indent="0">
              <a:buNone/>
            </a:pPr>
            <a:endParaRPr lang="en-US" dirty="0"/>
          </a:p>
          <a:p>
            <a:pPr marL="0" indent="0">
              <a:buNone/>
            </a:pPr>
            <a:r>
              <a:rPr lang="en-US" dirty="0"/>
              <a:t>Training information: </a:t>
            </a:r>
            <a:r>
              <a:rPr lang="en-US" sz="1500" dirty="0">
                <a:hlinkClick r:id="rId2"/>
              </a:rPr>
              <a:t>https://medicaid.georgia.gov/programs/all-programs/waiver-programs/hcbs-incident-reporting-system-resources</a:t>
            </a:r>
            <a:endParaRPr lang="en-US" sz="1500" dirty="0"/>
          </a:p>
        </p:txBody>
      </p:sp>
    </p:spTree>
    <p:extLst>
      <p:ext uri="{BB962C8B-B14F-4D97-AF65-F5344CB8AC3E}">
        <p14:creationId xmlns:p14="http://schemas.microsoft.com/office/powerpoint/2010/main" val="2835982007"/>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 y="531059"/>
            <a:ext cx="7429500" cy="383342"/>
          </a:xfrm>
        </p:spPr>
        <p:txBody>
          <a:bodyPr>
            <a:normAutofit fontScale="90000"/>
          </a:bodyPr>
          <a:lstStyle/>
          <a:p>
            <a:r>
              <a:rPr lang="en-US" sz="2400" dirty="0"/>
              <a:t>Alternative Living Service: Funding Structure</a:t>
            </a:r>
          </a:p>
        </p:txBody>
      </p:sp>
      <p:sp>
        <p:nvSpPr>
          <p:cNvPr id="3" name="Content Placeholder 2"/>
          <p:cNvSpPr>
            <a:spLocks noGrp="1"/>
          </p:cNvSpPr>
          <p:nvPr>
            <p:ph idx="1"/>
          </p:nvPr>
        </p:nvSpPr>
        <p:spPr>
          <a:xfrm>
            <a:off x="325594" y="1012070"/>
            <a:ext cx="8229600" cy="3850215"/>
          </a:xfrm>
        </p:spPr>
        <p:txBody>
          <a:bodyPr>
            <a:noAutofit/>
          </a:bodyPr>
          <a:lstStyle/>
          <a:p>
            <a:pPr marL="0" indent="0">
              <a:buNone/>
              <a:defRPr/>
            </a:pPr>
            <a:r>
              <a:rPr lang="en-US" sz="1800" b="1" u="sng" kern="0" dirty="0"/>
              <a:t>Funding Structure: Who collects from the member?</a:t>
            </a:r>
          </a:p>
          <a:p>
            <a:pPr>
              <a:defRPr/>
            </a:pPr>
            <a:r>
              <a:rPr lang="en-US" sz="1800" kern="0" dirty="0"/>
              <a:t>The room and board amount goes to the subcontracted personal care home</a:t>
            </a:r>
          </a:p>
          <a:p>
            <a:pPr>
              <a:defRPr/>
            </a:pPr>
            <a:r>
              <a:rPr lang="en-US" sz="1800" kern="0" dirty="0"/>
              <a:t>The room and board is presently at $689.00 and will increase to $726 in January 2023. This is collected from the member by the subcontracted personal care home</a:t>
            </a:r>
          </a:p>
          <a:p>
            <a:pPr lvl="1">
              <a:defRPr/>
            </a:pPr>
            <a:r>
              <a:rPr lang="en-US" sz="1400" kern="0" dirty="0"/>
              <a:t>The personal care home is paid a supervision fee in the amount of no less than $46.20 per day by the provider agency. The provider agency retains $32.80 of the $77.00 supervision fee reimbursed by DCH.</a:t>
            </a:r>
          </a:p>
          <a:p>
            <a:pPr lvl="1">
              <a:defRPr/>
            </a:pPr>
            <a:r>
              <a:rPr lang="en-US" sz="1400" kern="0" dirty="0"/>
              <a:t>The member retains funds for personal needs in the amount of their check above the room and board amount paid to the subcontracted personal care home.</a:t>
            </a:r>
          </a:p>
          <a:p>
            <a:pPr lvl="1">
              <a:defRPr/>
            </a:pPr>
            <a:r>
              <a:rPr lang="en-US" sz="1400" kern="0" dirty="0"/>
              <a:t>The amounts to be collected and paid by whom are reflected in an agreement which is signed by the subcontracted personal care home and provider agency and approved by DCH. Both providers retain a copy.</a:t>
            </a:r>
          </a:p>
          <a:p>
            <a:pPr lvl="1">
              <a:defRPr/>
            </a:pPr>
            <a:endParaRPr lang="en-US" sz="1400" dirty="0"/>
          </a:p>
        </p:txBody>
      </p:sp>
    </p:spTree>
    <p:extLst>
      <p:ext uri="{BB962C8B-B14F-4D97-AF65-F5344CB8AC3E}">
        <p14:creationId xmlns:p14="http://schemas.microsoft.com/office/powerpoint/2010/main" val="10713071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68" y="730633"/>
            <a:ext cx="8337394" cy="481013"/>
          </a:xfrm>
        </p:spPr>
        <p:txBody>
          <a:bodyPr/>
          <a:lstStyle/>
          <a:p>
            <a:r>
              <a:rPr lang="en-US" sz="2400" dirty="0"/>
              <a:t>How to Find an Alternative Living Services (ALS) </a:t>
            </a:r>
            <a:br>
              <a:rPr lang="en-US" sz="2400" dirty="0"/>
            </a:br>
            <a:r>
              <a:rPr lang="en-US" sz="2400" dirty="0"/>
              <a:t>Home </a:t>
            </a:r>
            <a:r>
              <a:rPr lang="en-US" sz="2400" kern="0" dirty="0"/>
              <a:t>Through an Enrolled ALS Provider</a:t>
            </a:r>
            <a:endParaRPr lang="en-US" sz="2400" dirty="0"/>
          </a:p>
        </p:txBody>
      </p:sp>
      <p:sp>
        <p:nvSpPr>
          <p:cNvPr id="3" name="Content Placeholder 2"/>
          <p:cNvSpPr>
            <a:spLocks noGrp="1"/>
          </p:cNvSpPr>
          <p:nvPr>
            <p:ph idx="1"/>
          </p:nvPr>
        </p:nvSpPr>
        <p:spPr>
          <a:xfrm>
            <a:off x="402548" y="1620523"/>
            <a:ext cx="7997633" cy="3333750"/>
          </a:xfrm>
        </p:spPr>
        <p:txBody>
          <a:bodyPr>
            <a:normAutofit/>
          </a:bodyPr>
          <a:lstStyle/>
          <a:p>
            <a:pPr marL="0" indent="0">
              <a:buNone/>
              <a:defRPr/>
            </a:pPr>
            <a:r>
              <a:rPr lang="en-US" sz="1800" kern="0" dirty="0"/>
              <a:t>All approved ALS homes will be included on the healthcare Facility Regulations (HFR) list of licensed personal care home across the state.  </a:t>
            </a:r>
          </a:p>
          <a:p>
            <a:pPr marL="0" indent="0">
              <a:buNone/>
              <a:defRPr/>
            </a:pPr>
            <a:endParaRPr lang="en-US" sz="1800" kern="0" dirty="0"/>
          </a:p>
          <a:p>
            <a:pPr marL="0" indent="0">
              <a:buNone/>
              <a:defRPr/>
            </a:pPr>
            <a:r>
              <a:rPr lang="en-US" sz="1800" b="1" u="sng" kern="0" dirty="0"/>
              <a:t>Not all PCHs are ICWP ALS approved homes:</a:t>
            </a:r>
          </a:p>
          <a:p>
            <a:pPr>
              <a:defRPr/>
            </a:pPr>
            <a:r>
              <a:rPr lang="en-US" sz="1800" kern="0" dirty="0"/>
              <a:t>AHS has retains a list of ALS approved Family Model homes </a:t>
            </a:r>
          </a:p>
          <a:p>
            <a:pPr>
              <a:defRPr/>
            </a:pPr>
            <a:r>
              <a:rPr lang="en-US" sz="1800" kern="0" dirty="0"/>
              <a:t>Word of mouth is a most common way in which homes are identified: through families, friends, other members, and anyone in the community who knows of an ALS home. </a:t>
            </a:r>
          </a:p>
          <a:p>
            <a:endParaRPr lang="en-US" sz="1800" dirty="0"/>
          </a:p>
        </p:txBody>
      </p:sp>
    </p:spTree>
    <p:extLst>
      <p:ext uri="{BB962C8B-B14F-4D97-AF65-F5344CB8AC3E}">
        <p14:creationId xmlns:p14="http://schemas.microsoft.com/office/powerpoint/2010/main" val="2135965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59221"/>
            <a:ext cx="7429500" cy="438306"/>
          </a:xfrm>
        </p:spPr>
        <p:txBody>
          <a:bodyPr/>
          <a:lstStyle/>
          <a:p>
            <a:r>
              <a:rPr lang="en-US" sz="2400" dirty="0"/>
              <a:t>Definition of Variance </a:t>
            </a:r>
          </a:p>
        </p:txBody>
      </p:sp>
      <p:sp>
        <p:nvSpPr>
          <p:cNvPr id="3" name="Content Placeholder 2"/>
          <p:cNvSpPr>
            <a:spLocks noGrp="1"/>
          </p:cNvSpPr>
          <p:nvPr>
            <p:ph idx="1"/>
          </p:nvPr>
        </p:nvSpPr>
        <p:spPr/>
        <p:txBody>
          <a:bodyPr>
            <a:normAutofit/>
          </a:bodyPr>
          <a:lstStyle/>
          <a:p>
            <a:r>
              <a:rPr lang="en-US" sz="1800" dirty="0"/>
              <a:t>For case managers - A variance in the ICWP waiver program is defined as any change in the member’s condition that has altered the plan of care. </a:t>
            </a:r>
          </a:p>
          <a:p>
            <a:r>
              <a:rPr lang="en-US" sz="1800" dirty="0"/>
              <a:t>Here is an example of a variance that will need to be entered as a Care Path Indicator Entry:</a:t>
            </a:r>
          </a:p>
          <a:p>
            <a:pPr lvl="1"/>
            <a:r>
              <a:rPr lang="en-US" sz="1800" b="1" u="sng" dirty="0"/>
              <a:t>Hospitalization </a:t>
            </a:r>
            <a:r>
              <a:rPr lang="en-US" sz="1800" dirty="0"/>
              <a:t>– This should be documented under Goal 4 from the care path goals. If it was due to a wound or UTI, you can also document information under Goal 6 and Goal 9. </a:t>
            </a:r>
          </a:p>
          <a:p>
            <a:endParaRPr lang="en-US" sz="1800" dirty="0"/>
          </a:p>
        </p:txBody>
      </p:sp>
    </p:spTree>
    <p:extLst>
      <p:ext uri="{BB962C8B-B14F-4D97-AF65-F5344CB8AC3E}">
        <p14:creationId xmlns:p14="http://schemas.microsoft.com/office/powerpoint/2010/main" val="14654045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Discharge of Services</a:t>
            </a:r>
          </a:p>
        </p:txBody>
      </p:sp>
      <p:sp>
        <p:nvSpPr>
          <p:cNvPr id="5" name="Content Placeholder 4"/>
          <p:cNvSpPr>
            <a:spLocks noGrp="1"/>
          </p:cNvSpPr>
          <p:nvPr>
            <p:ph idx="1"/>
          </p:nvPr>
        </p:nvSpPr>
        <p:spPr>
          <a:xfrm>
            <a:off x="444540" y="1153320"/>
            <a:ext cx="8229600" cy="3333750"/>
          </a:xfrm>
        </p:spPr>
        <p:txBody>
          <a:bodyPr>
            <a:noAutofit/>
          </a:bodyPr>
          <a:lstStyle/>
          <a:p>
            <a:r>
              <a:rPr lang="en-US" sz="1600" dirty="0"/>
              <a:t>When a client has been discharged from your company, please complete an Appendix K-1 and send it to the CM. The CM should then forward it to AHS. </a:t>
            </a:r>
          </a:p>
          <a:p>
            <a:r>
              <a:rPr lang="en-US" sz="1600" dirty="0"/>
              <a:t>The date of discharge is the last date of service.</a:t>
            </a:r>
          </a:p>
          <a:p>
            <a:r>
              <a:rPr lang="en-US" sz="1600" dirty="0"/>
              <a:t>You must provide a 30 day notice unless there are extenuating circumstances.</a:t>
            </a:r>
          </a:p>
          <a:p>
            <a:r>
              <a:rPr lang="en-US" sz="1600" dirty="0"/>
              <a:t>In the event of the client’s death, the CM enter that information into the HCBS Critical Incident Reporting System. Then submit the Appendix K-1 to the review nurse. This form is found in the ICWP Policy and Procedure manual. Please notify AHS  and try to enter the death notice within 24-hours of client’s death (or their awareness of the death). </a:t>
            </a:r>
          </a:p>
          <a:p>
            <a:r>
              <a:rPr lang="en-US" sz="1600" dirty="0"/>
              <a:t>Any member without PSS services for 60days may be discharged from ICWP.</a:t>
            </a:r>
          </a:p>
          <a:p>
            <a:pPr marL="0" indent="0">
              <a:buNone/>
            </a:pPr>
            <a:endParaRPr lang="en-US" sz="1600" dirty="0"/>
          </a:p>
          <a:p>
            <a:endParaRPr lang="en-US" sz="1600" dirty="0"/>
          </a:p>
          <a:p>
            <a:endParaRPr lang="en-US" sz="1600" dirty="0"/>
          </a:p>
        </p:txBody>
      </p:sp>
    </p:spTree>
    <p:extLst>
      <p:ext uri="{BB962C8B-B14F-4D97-AF65-F5344CB8AC3E}">
        <p14:creationId xmlns:p14="http://schemas.microsoft.com/office/powerpoint/2010/main" val="16312530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551663"/>
            <a:ext cx="7429500" cy="601657"/>
          </a:xfrm>
        </p:spPr>
        <p:txBody>
          <a:bodyPr/>
          <a:lstStyle/>
          <a:p>
            <a:r>
              <a:rPr lang="en-US" sz="2400" dirty="0"/>
              <a:t>Out of compliance/Adverse Action</a:t>
            </a:r>
          </a:p>
        </p:txBody>
      </p:sp>
      <p:sp>
        <p:nvSpPr>
          <p:cNvPr id="5" name="Content Placeholder 4"/>
          <p:cNvSpPr>
            <a:spLocks noGrp="1"/>
          </p:cNvSpPr>
          <p:nvPr>
            <p:ph idx="1"/>
          </p:nvPr>
        </p:nvSpPr>
        <p:spPr>
          <a:xfrm>
            <a:off x="444540" y="1057983"/>
            <a:ext cx="8229600" cy="3598925"/>
          </a:xfrm>
        </p:spPr>
        <p:txBody>
          <a:bodyPr>
            <a:normAutofit/>
          </a:bodyPr>
          <a:lstStyle/>
          <a:p>
            <a:r>
              <a:rPr lang="en-US" sz="1800" dirty="0"/>
              <a:t>Please submit care plans no more than </a:t>
            </a:r>
            <a:r>
              <a:rPr lang="en-US" sz="1800" b="1" dirty="0">
                <a:solidFill>
                  <a:srgbClr val="FF0000"/>
                </a:solidFill>
              </a:rPr>
              <a:t>60 days </a:t>
            </a:r>
            <a:r>
              <a:rPr lang="en-US" sz="1800" dirty="0"/>
              <a:t>before the due date. Do not wait until the last minute. Once we have received a complete packet, we have 30 days to complete. </a:t>
            </a:r>
          </a:p>
          <a:p>
            <a:r>
              <a:rPr lang="en-US" sz="1800" dirty="0"/>
              <a:t>Quarterly reviews are due by the end of month of the due date. Ex: QR-January 2 submit to AHS on or before January 31.</a:t>
            </a:r>
          </a:p>
          <a:p>
            <a:r>
              <a:rPr lang="en-US" sz="1800" dirty="0"/>
              <a:t>Non-Compliance letters will be sent to CM for late care plans, not providing quarterly reviews, and failure to provide other providers with needed information to submit their electronic PA. </a:t>
            </a:r>
          </a:p>
          <a:p>
            <a:r>
              <a:rPr lang="en-US" sz="1800" dirty="0"/>
              <a:t>Receiving five or more non-compliance letters within a year may result in a DCH compliance review for disciplinary action. </a:t>
            </a:r>
          </a:p>
          <a:p>
            <a:endParaRPr lang="en-US" sz="1800" dirty="0"/>
          </a:p>
        </p:txBody>
      </p:sp>
    </p:spTree>
    <p:extLst>
      <p:ext uri="{BB962C8B-B14F-4D97-AF65-F5344CB8AC3E}">
        <p14:creationId xmlns:p14="http://schemas.microsoft.com/office/powerpoint/2010/main" val="3140802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3649" y="441849"/>
            <a:ext cx="7429500" cy="370952"/>
          </a:xfrm>
        </p:spPr>
        <p:txBody>
          <a:bodyPr/>
          <a:lstStyle/>
          <a:p>
            <a:r>
              <a:rPr lang="en-US" sz="2400" dirty="0"/>
              <a:t>Waiver to Waiver Transfers</a:t>
            </a:r>
          </a:p>
        </p:txBody>
      </p:sp>
      <p:sp>
        <p:nvSpPr>
          <p:cNvPr id="5" name="Content Placeholder 4"/>
          <p:cNvSpPr>
            <a:spLocks noGrp="1"/>
          </p:cNvSpPr>
          <p:nvPr>
            <p:ph idx="1"/>
          </p:nvPr>
        </p:nvSpPr>
        <p:spPr>
          <a:xfrm>
            <a:off x="397728" y="812800"/>
            <a:ext cx="8229600" cy="3911600"/>
          </a:xfrm>
        </p:spPr>
        <p:txBody>
          <a:bodyPr>
            <a:noAutofit/>
          </a:bodyPr>
          <a:lstStyle/>
          <a:p>
            <a:r>
              <a:rPr lang="en-US" sz="1600" dirty="0"/>
              <a:t>At the time of the initial assessment, the AHS nurse will ask if the applicant is receiving services with another waiver. However, there may be times where the client will start with another waiver after an initial assessment has been completed.</a:t>
            </a:r>
          </a:p>
          <a:p>
            <a:r>
              <a:rPr lang="en-US" sz="1600" dirty="0"/>
              <a:t>The client and the ICWP case manager should contact the other waiver’s case manager to coordinate proper transition of services. </a:t>
            </a:r>
          </a:p>
          <a:p>
            <a:r>
              <a:rPr lang="en-US" sz="1600" dirty="0"/>
              <a:t>All services need to be notified of the transition, i.e. meals on wheels, personal support services, ERS, etc.</a:t>
            </a:r>
          </a:p>
          <a:p>
            <a:r>
              <a:rPr lang="en-US" sz="1600" b="1" i="1" dirty="0"/>
              <a:t>ICWP will begin services on the 1st of the following month to reduce risk of billing conflicts</a:t>
            </a:r>
            <a:r>
              <a:rPr lang="en-US" sz="1600" dirty="0"/>
              <a:t>. </a:t>
            </a:r>
          </a:p>
          <a:p>
            <a:r>
              <a:rPr lang="en-US" sz="1600" dirty="0"/>
              <a:t>Problems (Edits) </a:t>
            </a:r>
            <a:r>
              <a:rPr lang="en-US" sz="1600" u="sng" dirty="0"/>
              <a:t>will</a:t>
            </a:r>
            <a:r>
              <a:rPr lang="en-US" sz="1600" dirty="0"/>
              <a:t> occur if the original waiver continues to bill even after ICWP is set to start. </a:t>
            </a:r>
          </a:p>
          <a:p>
            <a:r>
              <a:rPr lang="en-US" sz="1600" b="1" i="1" dirty="0">
                <a:solidFill>
                  <a:srgbClr val="FF0000"/>
                </a:solidFill>
              </a:rPr>
              <a:t>ICWP Case Managers should ask for a Waiver transfer form from the Source or CCSP care coordinator</a:t>
            </a:r>
            <a:r>
              <a:rPr lang="en-US" sz="1600" b="1" dirty="0">
                <a:solidFill>
                  <a:srgbClr val="FF0000"/>
                </a:solidFill>
              </a:rPr>
              <a:t>. </a:t>
            </a:r>
          </a:p>
          <a:p>
            <a:endParaRPr lang="en-US" sz="1600" dirty="0"/>
          </a:p>
          <a:p>
            <a:pPr marL="0" indent="0">
              <a:buNone/>
            </a:pPr>
            <a:endParaRPr lang="en-US" sz="1600" dirty="0"/>
          </a:p>
        </p:txBody>
      </p:sp>
    </p:spTree>
    <p:extLst>
      <p:ext uri="{BB962C8B-B14F-4D97-AF65-F5344CB8AC3E}">
        <p14:creationId xmlns:p14="http://schemas.microsoft.com/office/powerpoint/2010/main" val="22091969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Electronic PA Entry</a:t>
            </a:r>
          </a:p>
        </p:txBody>
      </p:sp>
      <p:sp>
        <p:nvSpPr>
          <p:cNvPr id="3" name="Content Placeholder 2"/>
          <p:cNvSpPr>
            <a:spLocks noGrp="1"/>
          </p:cNvSpPr>
          <p:nvPr>
            <p:ph idx="1"/>
          </p:nvPr>
        </p:nvSpPr>
        <p:spPr>
          <a:xfrm>
            <a:off x="444540" y="1175991"/>
            <a:ext cx="8229600" cy="3503588"/>
          </a:xfrm>
        </p:spPr>
        <p:txBody>
          <a:bodyPr>
            <a:normAutofit/>
          </a:bodyPr>
          <a:lstStyle/>
          <a:p>
            <a:r>
              <a:rPr lang="en-US" sz="2400" dirty="0"/>
              <a:t>DMA 6 PA number is required to enter any DMA 80’s. </a:t>
            </a:r>
          </a:p>
          <a:p>
            <a:r>
              <a:rPr lang="en-US" sz="2400" dirty="0"/>
              <a:t>The DMA 6 can be entered by the CM but can only be approved by the AHS review nurse. </a:t>
            </a:r>
          </a:p>
          <a:p>
            <a:r>
              <a:rPr lang="en-US" sz="2400" dirty="0"/>
              <a:t>Once the 6 is approved the CM will enter one PA and add the service line for each rendering provider. All providers will bill from the same DMA 80 based on their procedure code</a:t>
            </a:r>
            <a:r>
              <a:rPr lang="en-US" sz="1800" dirty="0"/>
              <a:t>. </a:t>
            </a:r>
          </a:p>
          <a:p>
            <a:endParaRPr lang="en-US" sz="1800" dirty="0"/>
          </a:p>
          <a:p>
            <a:endParaRPr lang="en-US" sz="1800" dirty="0"/>
          </a:p>
          <a:p>
            <a:endParaRPr lang="en-US" sz="1800" dirty="0"/>
          </a:p>
        </p:txBody>
      </p:sp>
    </p:spTree>
    <p:extLst>
      <p:ext uri="{BB962C8B-B14F-4D97-AF65-F5344CB8AC3E}">
        <p14:creationId xmlns:p14="http://schemas.microsoft.com/office/powerpoint/2010/main" val="16709581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ALL Providers are Required to Document Care Provided to a Member</a:t>
            </a:r>
            <a:br>
              <a:rPr lang="en-US" sz="2400" dirty="0"/>
            </a:br>
            <a:endParaRPr lang="en-US" sz="2400" dirty="0"/>
          </a:p>
        </p:txBody>
      </p:sp>
      <p:sp>
        <p:nvSpPr>
          <p:cNvPr id="3" name="Content Placeholder 2"/>
          <p:cNvSpPr>
            <a:spLocks noGrp="1"/>
          </p:cNvSpPr>
          <p:nvPr>
            <p:ph idx="1"/>
          </p:nvPr>
        </p:nvSpPr>
        <p:spPr>
          <a:xfrm>
            <a:off x="355330" y="1739470"/>
            <a:ext cx="8229600" cy="3333750"/>
          </a:xfrm>
        </p:spPr>
        <p:txBody>
          <a:bodyPr/>
          <a:lstStyle/>
          <a:p>
            <a:r>
              <a:rPr lang="en-US" sz="1800" dirty="0"/>
              <a:t>Providers are required to document care rendered to a member.</a:t>
            </a:r>
          </a:p>
          <a:p>
            <a:r>
              <a:rPr lang="en-US" sz="1800" dirty="0"/>
              <a:t>Services rendered to a member should be related to the hours billed.</a:t>
            </a:r>
          </a:p>
          <a:p>
            <a:r>
              <a:rPr lang="en-US" sz="1800" dirty="0"/>
              <a:t>Be prepared to submit all documentation to support any claims that member has acted inappropriately, in an abusive manner, or in a dangerous manner. </a:t>
            </a:r>
          </a:p>
          <a:p>
            <a:r>
              <a:rPr lang="en-US" sz="1800" b="1" dirty="0"/>
              <a:t>ALL ICWP CASE MANAGERS MUST PROVIDE A COPY OF THE MEMBER’S COMPLETE CARE PLAN FOR ALL PROVIDERS FOR THE CLIENT. </a:t>
            </a:r>
          </a:p>
          <a:p>
            <a:endParaRPr lang="en-US" dirty="0"/>
          </a:p>
        </p:txBody>
      </p:sp>
    </p:spTree>
    <p:extLst>
      <p:ext uri="{BB962C8B-B14F-4D97-AF65-F5344CB8AC3E}">
        <p14:creationId xmlns:p14="http://schemas.microsoft.com/office/powerpoint/2010/main" val="1870845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Documentation Required for UCR Review</a:t>
            </a:r>
            <a:br>
              <a:rPr lang="en-US" sz="2400" dirty="0"/>
            </a:br>
            <a:br>
              <a:rPr lang="en-US" sz="2400" dirty="0"/>
            </a:br>
            <a:endParaRPr lang="en-US" sz="2400" dirty="0"/>
          </a:p>
        </p:txBody>
      </p:sp>
      <p:sp>
        <p:nvSpPr>
          <p:cNvPr id="3" name="Content Placeholder 2"/>
          <p:cNvSpPr>
            <a:spLocks noGrp="1"/>
          </p:cNvSpPr>
          <p:nvPr>
            <p:ph idx="1"/>
          </p:nvPr>
        </p:nvSpPr>
        <p:spPr/>
        <p:txBody>
          <a:bodyPr>
            <a:normAutofit/>
          </a:bodyPr>
          <a:lstStyle/>
          <a:p>
            <a:r>
              <a:rPr lang="en-US" sz="1800" dirty="0"/>
              <a:t>The UCR team will perform annual to biannual audits on all ICWP providers. </a:t>
            </a:r>
          </a:p>
          <a:p>
            <a:r>
              <a:rPr lang="en-US" sz="1800" dirty="0"/>
              <a:t>There are certain documents that will be required during the audit. </a:t>
            </a:r>
          </a:p>
          <a:p>
            <a:r>
              <a:rPr lang="en-US" sz="1800" dirty="0"/>
              <a:t>The UCR Team has been updated on the new forms that have been approved for the ICWP program. </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3794" y="2863294"/>
            <a:ext cx="2129740" cy="1793614"/>
          </a:xfrm>
          <a:prstGeom prst="rect">
            <a:avLst/>
          </a:prstGeom>
        </p:spPr>
      </p:pic>
    </p:spTree>
    <p:extLst>
      <p:ext uri="{BB962C8B-B14F-4D97-AF65-F5344CB8AC3E}">
        <p14:creationId xmlns:p14="http://schemas.microsoft.com/office/powerpoint/2010/main" val="24417181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Documentation Required for UCR Review (</a:t>
            </a:r>
            <a:r>
              <a:rPr lang="en-US" sz="2400" dirty="0" err="1"/>
              <a:t>cont</a:t>
            </a:r>
            <a:r>
              <a:rPr lang="en-US" sz="2400" dirty="0"/>
              <a:t>)</a:t>
            </a:r>
          </a:p>
        </p:txBody>
      </p:sp>
      <p:sp>
        <p:nvSpPr>
          <p:cNvPr id="3" name="Content Placeholder 2"/>
          <p:cNvSpPr>
            <a:spLocks noGrp="1"/>
          </p:cNvSpPr>
          <p:nvPr>
            <p:ph idx="1"/>
          </p:nvPr>
        </p:nvSpPr>
        <p:spPr>
          <a:xfrm>
            <a:off x="444540" y="1153320"/>
            <a:ext cx="8229600" cy="3503588"/>
          </a:xfrm>
        </p:spPr>
        <p:txBody>
          <a:bodyPr>
            <a:normAutofit fontScale="47500" lnSpcReduction="20000"/>
          </a:bodyPr>
          <a:lstStyle/>
          <a:p>
            <a:r>
              <a:rPr lang="en-US" b="1" u="sng" dirty="0"/>
              <a:t>ICWP CM Documentation Required</a:t>
            </a:r>
            <a:endParaRPr lang="en-US" u="sng" dirty="0"/>
          </a:p>
          <a:p>
            <a:pPr lvl="0"/>
            <a:r>
              <a:rPr lang="en-US" dirty="0"/>
              <a:t>Individual Plan of Care to cover claim period </a:t>
            </a:r>
          </a:p>
          <a:p>
            <a:pPr lvl="0"/>
            <a:r>
              <a:rPr lang="en-US" dirty="0"/>
              <a:t>Documentation of Phone calls with Participants</a:t>
            </a:r>
          </a:p>
          <a:p>
            <a:pPr lvl="0"/>
            <a:r>
              <a:rPr lang="en-US" dirty="0"/>
              <a:t>Documentation of Face to Face Monthly Visits</a:t>
            </a:r>
          </a:p>
          <a:p>
            <a:pPr lvl="0"/>
            <a:r>
              <a:rPr lang="en-US" dirty="0"/>
              <a:t>Participant Assessment Form (PAF), Re-Assessments</a:t>
            </a:r>
          </a:p>
          <a:p>
            <a:pPr lvl="0"/>
            <a:r>
              <a:rPr lang="en-US" dirty="0"/>
              <a:t>Member’s Rights and Responsibilities</a:t>
            </a:r>
          </a:p>
          <a:p>
            <a:pPr lvl="0"/>
            <a:r>
              <a:rPr lang="en-US" dirty="0"/>
              <a:t>Memorandum of Understanding</a:t>
            </a:r>
          </a:p>
          <a:p>
            <a:pPr lvl="0"/>
            <a:r>
              <a:rPr lang="en-US" dirty="0"/>
              <a:t>Freedom of Choice</a:t>
            </a:r>
          </a:p>
          <a:p>
            <a:pPr lvl="0"/>
            <a:r>
              <a:rPr lang="en-US" dirty="0"/>
              <a:t>DMA-6</a:t>
            </a:r>
          </a:p>
          <a:p>
            <a:pPr lvl="0"/>
            <a:r>
              <a:rPr lang="en-US" dirty="0"/>
              <a:t>DMA-80</a:t>
            </a:r>
          </a:p>
          <a:p>
            <a:pPr lvl="0"/>
            <a:r>
              <a:rPr lang="en-US" dirty="0"/>
              <a:t>Case Management Annual Training Records</a:t>
            </a:r>
          </a:p>
          <a:p>
            <a:pPr lvl="0"/>
            <a:r>
              <a:rPr lang="en-US" dirty="0"/>
              <a:t>Quarterly Provider Meetings</a:t>
            </a:r>
          </a:p>
          <a:p>
            <a:pPr lvl="0"/>
            <a:r>
              <a:rPr lang="en-US" dirty="0"/>
              <a:t>CM/Member quarterly visits to go over the Care Path</a:t>
            </a:r>
          </a:p>
          <a:p>
            <a:pPr lvl="0"/>
            <a:r>
              <a:rPr lang="en-US" dirty="0"/>
              <a:t>Ventilator Dependent Participants Emergency Back-Up Plans- if applicable </a:t>
            </a:r>
          </a:p>
          <a:p>
            <a:r>
              <a:rPr lang="en-US" b="1" dirty="0"/>
              <a:t>Note:  Documentation must cover the </a:t>
            </a:r>
            <a:r>
              <a:rPr lang="en-US" b="1" u="sng" dirty="0"/>
              <a:t>entire review period</a:t>
            </a:r>
            <a:r>
              <a:rPr lang="en-US" b="1" dirty="0"/>
              <a:t> that is cited in the records request letter.  Please note that this may require multiple documents to be submitted.</a:t>
            </a:r>
            <a:endParaRPr lang="en-US" dirty="0"/>
          </a:p>
          <a:p>
            <a:endParaRPr lang="en-US" dirty="0"/>
          </a:p>
        </p:txBody>
      </p:sp>
    </p:spTree>
    <p:extLst>
      <p:ext uri="{BB962C8B-B14F-4D97-AF65-F5344CB8AC3E}">
        <p14:creationId xmlns:p14="http://schemas.microsoft.com/office/powerpoint/2010/main" val="388533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71AF-647A-4A6A-A5E3-5F7075104E3A}"/>
              </a:ext>
            </a:extLst>
          </p:cNvPr>
          <p:cNvSpPr>
            <a:spLocks noGrp="1"/>
          </p:cNvSpPr>
          <p:nvPr>
            <p:ph type="title"/>
          </p:nvPr>
        </p:nvSpPr>
        <p:spPr/>
        <p:txBody>
          <a:bodyPr/>
          <a:lstStyle/>
          <a:p>
            <a:r>
              <a:rPr lang="en-US" dirty="0"/>
              <a:t>EVV- Electronic Visit Verification</a:t>
            </a:r>
          </a:p>
        </p:txBody>
      </p:sp>
      <p:sp>
        <p:nvSpPr>
          <p:cNvPr id="3" name="Content Placeholder 2">
            <a:extLst>
              <a:ext uri="{FF2B5EF4-FFF2-40B4-BE49-F238E27FC236}">
                <a16:creationId xmlns:a16="http://schemas.microsoft.com/office/drawing/2014/main" id="{10A039DD-3813-462E-A359-F93D2C47946E}"/>
              </a:ext>
            </a:extLst>
          </p:cNvPr>
          <p:cNvSpPr>
            <a:spLocks noGrp="1"/>
          </p:cNvSpPr>
          <p:nvPr>
            <p:ph idx="1"/>
          </p:nvPr>
        </p:nvSpPr>
        <p:spPr/>
        <p:txBody>
          <a:bodyPr vert="horz" lIns="91440" tIns="45720" rIns="91440" bIns="45720" rtlCol="0" anchor="t">
            <a:normAutofit/>
          </a:bodyPr>
          <a:lstStyle/>
          <a:p>
            <a:r>
              <a:rPr lang="en-US" sz="1800" dirty="0"/>
              <a:t>For ICWP only PSS Providers currently required</a:t>
            </a:r>
          </a:p>
          <a:p>
            <a:r>
              <a:rPr lang="en-US" sz="1800" dirty="0">
                <a:effectLst/>
                <a:ea typeface="Calibri" panose="020F0502020204030204" pitchFamily="34" charset="0"/>
                <a:cs typeface="Times New Roman"/>
              </a:rPr>
              <a:t>Your new ICWP Medicaid Provider number must be registered in the EVV system</a:t>
            </a:r>
            <a:r>
              <a:rPr lang="en-US" sz="1800" dirty="0">
                <a:ea typeface="Calibri" panose="020F0502020204030204" pitchFamily="34" charset="0"/>
                <a:cs typeface="Times New Roman"/>
              </a:rPr>
              <a:t>  </a:t>
            </a:r>
            <a:endParaRPr lang="en-US"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a:rPr>
              <a:t>For Information, Training, Checklist, Questions visit </a:t>
            </a:r>
            <a:r>
              <a:rPr lang="en-US" sz="1800" u="sng" dirty="0">
                <a:solidFill>
                  <a:srgbClr val="0563C1"/>
                </a:solidFill>
                <a:ea typeface="Calibri" panose="020F0502020204030204" pitchFamily="34" charset="0"/>
                <a:cs typeface="Times New Roman"/>
                <a:hlinkClick r:id="rId2"/>
              </a:rPr>
              <a:t>https://medicaid.georgia.gov/programs/all-programs/georgia-electronic-visit-verification-evv/evv-service-providers</a:t>
            </a:r>
            <a:r>
              <a:rPr lang="en-US" sz="1500" dirty="0">
                <a:ea typeface="Calibri" panose="020F0502020204030204" pitchFamily="34" charset="0"/>
                <a:cs typeface="Times New Roman"/>
              </a:rPr>
              <a:t> </a:t>
            </a:r>
            <a:endParaRPr lang="en-US" sz="1500" dirty="0">
              <a:ea typeface="Calibri" panose="020F0502020204030204" pitchFamily="34" charset="0"/>
              <a:cs typeface="Times New Roman" panose="02020603050405020304" pitchFamily="18" charset="0"/>
            </a:endParaRPr>
          </a:p>
          <a:p>
            <a:r>
              <a:rPr lang="en-US" sz="1500" dirty="0">
                <a:ea typeface="+mn-lt"/>
                <a:cs typeface="+mn-lt"/>
              </a:rPr>
              <a:t>ICWP PSS unit rates are hourly and rounding rules apply  </a:t>
            </a:r>
            <a:endParaRPr lang="en-US" sz="1500" dirty="0">
              <a:cs typeface="Times New Roman"/>
            </a:endParaRPr>
          </a:p>
          <a:p>
            <a:endParaRPr lang="en-US" sz="1500" dirty="0">
              <a:cs typeface="Times New Roman"/>
            </a:endParaRPr>
          </a:p>
          <a:p>
            <a:endParaRPr lang="en-US" dirty="0"/>
          </a:p>
        </p:txBody>
      </p:sp>
    </p:spTree>
    <p:extLst>
      <p:ext uri="{BB962C8B-B14F-4D97-AF65-F5344CB8AC3E}">
        <p14:creationId xmlns:p14="http://schemas.microsoft.com/office/powerpoint/2010/main" val="524064993"/>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Alternative Restraints </a:t>
            </a:r>
          </a:p>
        </p:txBody>
      </p:sp>
      <p:sp>
        <p:nvSpPr>
          <p:cNvPr id="3" name="Content Placeholder 2"/>
          <p:cNvSpPr>
            <a:spLocks noGrp="1"/>
          </p:cNvSpPr>
          <p:nvPr>
            <p:ph idx="1"/>
          </p:nvPr>
        </p:nvSpPr>
        <p:spPr/>
        <p:txBody>
          <a:bodyPr>
            <a:normAutofit/>
          </a:bodyPr>
          <a:lstStyle/>
          <a:p>
            <a:r>
              <a:rPr lang="en-US" sz="1600" dirty="0"/>
              <a:t>Restraint and seclusion are measures to restrict the movement of a person. The predominant reason cited for the use of restraint in mental health settings is the safety of the staff and the patient in times of aggression and to control problem behaviors. However, there have been significant issues in terms of ethics, rights of the patient, and the harmful effects of restraint. Recently, there has been a move in Western countries to decrease its use by incorporating alternative methods and approaches.</a:t>
            </a:r>
          </a:p>
        </p:txBody>
      </p:sp>
    </p:spTree>
    <p:extLst>
      <p:ext uri="{BB962C8B-B14F-4D97-AF65-F5344CB8AC3E}">
        <p14:creationId xmlns:p14="http://schemas.microsoft.com/office/powerpoint/2010/main" val="13208946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Restraint</a:t>
            </a:r>
          </a:p>
        </p:txBody>
      </p:sp>
      <p:sp>
        <p:nvSpPr>
          <p:cNvPr id="3" name="Content Placeholder 2"/>
          <p:cNvSpPr>
            <a:spLocks noGrp="1"/>
          </p:cNvSpPr>
          <p:nvPr>
            <p:ph idx="1"/>
          </p:nvPr>
        </p:nvSpPr>
        <p:spPr/>
        <p:txBody>
          <a:bodyPr>
            <a:normAutofit/>
          </a:bodyPr>
          <a:lstStyle/>
          <a:p>
            <a:r>
              <a:rPr lang="en-US" sz="2400" dirty="0"/>
              <a:t>Restraint is defined as any manual method, physical, material, or equipment that immobilizes or reduces the ability of a patient to freely move his or her arms, legs, body or head.</a:t>
            </a:r>
          </a:p>
          <a:p>
            <a:endParaRPr lang="en-US" dirty="0"/>
          </a:p>
        </p:txBody>
      </p:sp>
      <p:pic>
        <p:nvPicPr>
          <p:cNvPr id="4" name="Picture 3" descr="Trick of the Trade: Stimson technique using wrist restrai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83" y="2940884"/>
            <a:ext cx="2249424" cy="1716024"/>
          </a:xfrm>
          <a:prstGeom prst="rect">
            <a:avLst/>
          </a:prstGeom>
        </p:spPr>
      </p:pic>
      <p:pic>
        <p:nvPicPr>
          <p:cNvPr id="5" name="Picture 4" descr="Why are the rates of restrictive practices in Victoria’s mental health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256" y="2554047"/>
            <a:ext cx="2718816" cy="2214436"/>
          </a:xfrm>
          <a:prstGeom prst="rect">
            <a:avLst/>
          </a:prstGeom>
        </p:spPr>
      </p:pic>
    </p:spTree>
    <p:extLst>
      <p:ext uri="{BB962C8B-B14F-4D97-AF65-F5344CB8AC3E}">
        <p14:creationId xmlns:p14="http://schemas.microsoft.com/office/powerpoint/2010/main" val="1193638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51664"/>
            <a:ext cx="7429500" cy="385408"/>
          </a:xfrm>
        </p:spPr>
        <p:txBody>
          <a:bodyPr/>
          <a:lstStyle/>
          <a:p>
            <a:r>
              <a:rPr lang="en-US" sz="2400" dirty="0"/>
              <a:t>Patient and Family rights regarding Restraint Use</a:t>
            </a:r>
          </a:p>
        </p:txBody>
      </p:sp>
      <p:sp>
        <p:nvSpPr>
          <p:cNvPr id="3" name="Content Placeholder 2"/>
          <p:cNvSpPr>
            <a:spLocks noGrp="1"/>
          </p:cNvSpPr>
          <p:nvPr>
            <p:ph idx="1"/>
          </p:nvPr>
        </p:nvSpPr>
        <p:spPr>
          <a:xfrm>
            <a:off x="444540" y="1012641"/>
            <a:ext cx="8229600" cy="3644267"/>
          </a:xfrm>
        </p:spPr>
        <p:txBody>
          <a:bodyPr>
            <a:normAutofit/>
          </a:bodyPr>
          <a:lstStyle/>
          <a:p>
            <a:r>
              <a:rPr lang="en-US" sz="1600" dirty="0"/>
              <a:t>The Department of Health and Human Services document on restraint in the United States clearly outlines the rights of the patients with respect to the use of restraint. It states that seclusion or restraint be used only after the less restrictive means are not effective. To be free from seclusion/restraint is the right of the patient and these coercive measures are to be used only when there is a threat to the life of the patient or the treating staff.</a:t>
            </a:r>
          </a:p>
          <a:p>
            <a:endParaRPr lang="en-US" sz="1600" dirty="0"/>
          </a:p>
        </p:txBody>
      </p:sp>
      <p:pic>
        <p:nvPicPr>
          <p:cNvPr id="4" name="Picture 3" descr="Familial and Matrimonial Disputes - Are Mediation and Negotiation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151" y="2834774"/>
            <a:ext cx="3613675" cy="1927293"/>
          </a:xfrm>
          <a:prstGeom prst="rect">
            <a:avLst/>
          </a:prstGeom>
        </p:spPr>
      </p:pic>
    </p:spTree>
    <p:extLst>
      <p:ext uri="{BB962C8B-B14F-4D97-AF65-F5344CB8AC3E}">
        <p14:creationId xmlns:p14="http://schemas.microsoft.com/office/powerpoint/2010/main" val="992342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for using restraints </a:t>
            </a:r>
          </a:p>
        </p:txBody>
      </p:sp>
      <p:sp>
        <p:nvSpPr>
          <p:cNvPr id="3" name="Content Placeholder 2"/>
          <p:cNvSpPr>
            <a:spLocks noGrp="1"/>
          </p:cNvSpPr>
          <p:nvPr>
            <p:ph idx="1"/>
          </p:nvPr>
        </p:nvSpPr>
        <p:spPr/>
        <p:txBody>
          <a:bodyPr>
            <a:normAutofit fontScale="92500"/>
          </a:bodyPr>
          <a:lstStyle/>
          <a:p>
            <a:r>
              <a:rPr lang="en-US" dirty="0"/>
              <a:t>The use of any type of restraint involves psychological adjustment for the patient and family. If restraint must be used, assist the family members and the patient by explaining the purpose of the restraints, the patient's expected care while restrained, the precautions to be taken to avoid injury, and the temporary and protective aspects of restraints. </a:t>
            </a:r>
          </a:p>
        </p:txBody>
      </p:sp>
    </p:spTree>
    <p:extLst>
      <p:ext uri="{BB962C8B-B14F-4D97-AF65-F5344CB8AC3E}">
        <p14:creationId xmlns:p14="http://schemas.microsoft.com/office/powerpoint/2010/main" val="24192617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using restraints</a:t>
            </a:r>
          </a:p>
        </p:txBody>
      </p:sp>
      <p:sp>
        <p:nvSpPr>
          <p:cNvPr id="3" name="Content Placeholder 2"/>
          <p:cNvSpPr>
            <a:spLocks noGrp="1"/>
          </p:cNvSpPr>
          <p:nvPr>
            <p:ph idx="1"/>
          </p:nvPr>
        </p:nvSpPr>
        <p:spPr/>
        <p:txBody>
          <a:bodyPr>
            <a:normAutofit fontScale="85000" lnSpcReduction="20000"/>
          </a:bodyPr>
          <a:lstStyle/>
          <a:p>
            <a:pPr fontAlgn="base"/>
            <a:r>
              <a:rPr lang="en-US" dirty="0"/>
              <a:t>The use of restraint is controversial as they have been associated with negative consequences including injury and death. </a:t>
            </a:r>
          </a:p>
          <a:p>
            <a:pPr fontAlgn="base"/>
            <a:r>
              <a:rPr lang="en-US" b="1" dirty="0"/>
              <a:t>Effects of restraints to patients: </a:t>
            </a:r>
            <a:endParaRPr lang="en-US" dirty="0"/>
          </a:p>
          <a:p>
            <a:pPr fontAlgn="base"/>
            <a:r>
              <a:rPr lang="en-US" b="1" dirty="0"/>
              <a:t>Physical effects:</a:t>
            </a:r>
            <a:r>
              <a:rPr lang="en-US" dirty="0"/>
              <a:t> Panic/fear, Incontinence, Infection, Constipation</a:t>
            </a:r>
            <a:r>
              <a:rPr lang="en-US"/>
              <a:t>, Muscle </a:t>
            </a:r>
            <a:r>
              <a:rPr lang="en-US" dirty="0"/>
              <a:t>atrophy, and Dehydration.</a:t>
            </a:r>
          </a:p>
          <a:p>
            <a:pPr fontAlgn="base"/>
            <a:r>
              <a:rPr lang="en-US" b="1" dirty="0"/>
              <a:t>Emotional effects: </a:t>
            </a:r>
            <a:r>
              <a:rPr lang="en-US" dirty="0"/>
              <a:t>Loss of self-esteem, Independence, Dignity, Anger or Agitation, Isolation, and Depression.</a:t>
            </a:r>
          </a:p>
          <a:p>
            <a:pPr fontAlgn="base"/>
            <a:r>
              <a:rPr lang="en-US" b="1" dirty="0"/>
              <a:t>Other effects: </a:t>
            </a:r>
            <a:r>
              <a:rPr lang="en-US" dirty="0"/>
              <a:t>Pneumonia, Strangulation, and Fall.</a:t>
            </a:r>
          </a:p>
          <a:p>
            <a:endParaRPr lang="en-US" dirty="0"/>
          </a:p>
        </p:txBody>
      </p:sp>
    </p:spTree>
    <p:extLst>
      <p:ext uri="{BB962C8B-B14F-4D97-AF65-F5344CB8AC3E}">
        <p14:creationId xmlns:p14="http://schemas.microsoft.com/office/powerpoint/2010/main" val="34430186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Alternatives to using Restraints </a:t>
            </a:r>
          </a:p>
        </p:txBody>
      </p:sp>
      <p:sp>
        <p:nvSpPr>
          <p:cNvPr id="3" name="Content Placeholder 2"/>
          <p:cNvSpPr>
            <a:spLocks noGrp="1"/>
          </p:cNvSpPr>
          <p:nvPr>
            <p:ph idx="1"/>
          </p:nvPr>
        </p:nvSpPr>
        <p:spPr/>
        <p:txBody>
          <a:bodyPr>
            <a:normAutofit fontScale="62500" lnSpcReduction="20000"/>
          </a:bodyPr>
          <a:lstStyle/>
          <a:p>
            <a:pPr fontAlgn="base"/>
            <a:r>
              <a:rPr lang="en-US" b="1" dirty="0"/>
              <a:t>Before applying restraint why not try these few alternatives: </a:t>
            </a:r>
            <a:endParaRPr lang="en-US" dirty="0"/>
          </a:p>
          <a:p>
            <a:pPr fontAlgn="base"/>
            <a:r>
              <a:rPr lang="en-US" dirty="0"/>
              <a:t>1. Orient patients and families to their environment; explain all procedures and treatments. </a:t>
            </a:r>
          </a:p>
          <a:p>
            <a:pPr fontAlgn="base"/>
            <a:r>
              <a:rPr lang="en-US" dirty="0"/>
              <a:t>2. Provide companionship and supervision, use trained sitters or adjust staffing. </a:t>
            </a:r>
          </a:p>
          <a:p>
            <a:pPr fontAlgn="base"/>
            <a:r>
              <a:rPr lang="en-US" dirty="0"/>
              <a:t>3. Offer diversionary activities, such as listening to music or having something to hold.</a:t>
            </a:r>
          </a:p>
          <a:p>
            <a:pPr fontAlgn="base"/>
            <a:r>
              <a:rPr lang="en-US" dirty="0"/>
              <a:t>4. Assign confused or disoriented patient to room near the nurse's station; observe these patients frequently. </a:t>
            </a:r>
          </a:p>
          <a:p>
            <a:pPr fontAlgn="base"/>
            <a:r>
              <a:rPr lang="en-US" dirty="0"/>
              <a:t>5. Use calm, simple statements and physical cues as needed.</a:t>
            </a:r>
          </a:p>
          <a:p>
            <a:pPr fontAlgn="base"/>
            <a:r>
              <a:rPr lang="en-US" dirty="0"/>
              <a:t>6. Use de-escalation, time-outs, and other verbal intervention techniques when managing aggressive behavior. </a:t>
            </a:r>
          </a:p>
          <a:p>
            <a:endParaRPr lang="en-US" dirty="0"/>
          </a:p>
        </p:txBody>
      </p:sp>
    </p:spTree>
    <p:extLst>
      <p:ext uri="{BB962C8B-B14F-4D97-AF65-F5344CB8AC3E}">
        <p14:creationId xmlns:p14="http://schemas.microsoft.com/office/powerpoint/2010/main" val="26312543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Alternatives to using Restraints </a:t>
            </a:r>
          </a:p>
        </p:txBody>
      </p:sp>
      <p:sp>
        <p:nvSpPr>
          <p:cNvPr id="3" name="Content Placeholder 2"/>
          <p:cNvSpPr>
            <a:spLocks noGrp="1"/>
          </p:cNvSpPr>
          <p:nvPr>
            <p:ph idx="1"/>
          </p:nvPr>
        </p:nvSpPr>
        <p:spPr/>
        <p:txBody>
          <a:bodyPr>
            <a:normAutofit fontScale="62500" lnSpcReduction="20000"/>
          </a:bodyPr>
          <a:lstStyle/>
          <a:p>
            <a:pPr fontAlgn="base"/>
            <a:r>
              <a:rPr lang="en-US" dirty="0"/>
              <a:t>7. Provide appropriate visual and auditory stimuli (i.e. family pictures, a clock, or a radio).</a:t>
            </a:r>
          </a:p>
          <a:p>
            <a:pPr fontAlgn="base"/>
            <a:r>
              <a:rPr lang="en-US" dirty="0"/>
              <a:t>8. Remove cues that promote leaving (i.e. sight of elevators, stairs, or street clothes).</a:t>
            </a:r>
          </a:p>
          <a:p>
            <a:pPr fontAlgn="base"/>
            <a:r>
              <a:rPr lang="en-US" dirty="0"/>
              <a:t>9. Promote relaxation techniques and normal sleep patterns.</a:t>
            </a:r>
          </a:p>
          <a:p>
            <a:pPr fontAlgn="base"/>
            <a:r>
              <a:rPr lang="en-US" dirty="0"/>
              <a:t>10. Attend to the patient's toileting, food and fluid needs.</a:t>
            </a:r>
          </a:p>
          <a:p>
            <a:pPr fontAlgn="base"/>
            <a:r>
              <a:rPr lang="en-US" dirty="0"/>
              <a:t>11. Camouflage IV lines with clothing, a </a:t>
            </a:r>
            <a:r>
              <a:rPr lang="en-US" dirty="0" err="1"/>
              <a:t>stockinette</a:t>
            </a:r>
            <a:r>
              <a:rPr lang="en-US" dirty="0"/>
              <a:t>, or a </a:t>
            </a:r>
            <a:r>
              <a:rPr lang="en-US" dirty="0" err="1"/>
              <a:t>kling</a:t>
            </a:r>
            <a:r>
              <a:rPr lang="en-US" dirty="0"/>
              <a:t> dressing. </a:t>
            </a:r>
          </a:p>
          <a:p>
            <a:pPr fontAlgn="base"/>
            <a:r>
              <a:rPr lang="en-US" dirty="0"/>
              <a:t>12. Evaluate all medications the patients are receiving, and ensure effective pain management. </a:t>
            </a:r>
          </a:p>
          <a:p>
            <a:pPr fontAlgn="base"/>
            <a:r>
              <a:rPr lang="en-US" dirty="0"/>
              <a:t>13. Reassess the physical status of patients, and review laboratory findings connected with their health. </a:t>
            </a:r>
          </a:p>
          <a:p>
            <a:endParaRPr lang="en-US" dirty="0"/>
          </a:p>
        </p:txBody>
      </p:sp>
    </p:spTree>
    <p:extLst>
      <p:ext uri="{BB962C8B-B14F-4D97-AF65-F5344CB8AC3E}">
        <p14:creationId xmlns:p14="http://schemas.microsoft.com/office/powerpoint/2010/main" val="39928653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12119"/>
            <a:ext cx="7429500" cy="541201"/>
          </a:xfrm>
        </p:spPr>
        <p:txBody>
          <a:bodyPr>
            <a:normAutofit/>
          </a:bodyPr>
          <a:lstStyle/>
          <a:p>
            <a:r>
              <a:rPr lang="en-US" sz="2400" dirty="0"/>
              <a:t>ICWP Resource Documents </a:t>
            </a:r>
          </a:p>
        </p:txBody>
      </p:sp>
      <p:sp>
        <p:nvSpPr>
          <p:cNvPr id="3" name="Content Placeholder 2"/>
          <p:cNvSpPr>
            <a:spLocks noGrp="1"/>
          </p:cNvSpPr>
          <p:nvPr>
            <p:ph idx="1"/>
          </p:nvPr>
        </p:nvSpPr>
        <p:spPr>
          <a:xfrm>
            <a:off x="444540" y="1153320"/>
            <a:ext cx="8229600" cy="3503588"/>
          </a:xfrm>
        </p:spPr>
        <p:txBody>
          <a:bodyPr>
            <a:normAutofit/>
          </a:bodyPr>
          <a:lstStyle/>
          <a:p>
            <a:r>
              <a:rPr lang="en-US" sz="1800" dirty="0"/>
              <a:t>Case Manager Lists – Enhanced and Traditional</a:t>
            </a:r>
          </a:p>
          <a:p>
            <a:r>
              <a:rPr lang="en-US" sz="1800" dirty="0"/>
              <a:t>ICWP Overall Provider List </a:t>
            </a:r>
          </a:p>
          <a:p>
            <a:r>
              <a:rPr lang="en-US" sz="1800" dirty="0"/>
              <a:t>ICWP New Provider Training Power point</a:t>
            </a:r>
          </a:p>
          <a:p>
            <a:r>
              <a:rPr lang="en-US" sz="1800" dirty="0"/>
              <a:t>Frequently used ICD-10 codes</a:t>
            </a:r>
          </a:p>
          <a:p>
            <a:r>
              <a:rPr lang="en-US" sz="1800" dirty="0"/>
              <a:t>ICWP Case Manager Care Plan Submission Checklist</a:t>
            </a:r>
          </a:p>
          <a:p>
            <a:r>
              <a:rPr lang="en-US" sz="1800" dirty="0"/>
              <a:t>Sample packet of annual care plan forms </a:t>
            </a:r>
          </a:p>
          <a:p>
            <a:r>
              <a:rPr lang="en-US" sz="1800" dirty="0"/>
              <a:t>ICWP Medical Review Nurse – Regional Assignments</a:t>
            </a:r>
          </a:p>
          <a:p>
            <a:r>
              <a:rPr lang="en-US" sz="1800" dirty="0"/>
              <a:t>ICWP UCR Document requirements </a:t>
            </a:r>
          </a:p>
          <a:p>
            <a:r>
              <a:rPr lang="en-US" sz="1800" dirty="0"/>
              <a:t>Waiver Transfer form – send for waiver to waiver transfers </a:t>
            </a:r>
          </a:p>
          <a:p>
            <a:r>
              <a:rPr lang="en-US" sz="1800" dirty="0"/>
              <a:t>ICWP procedure codes and rate sheet  </a:t>
            </a:r>
          </a:p>
        </p:txBody>
      </p:sp>
    </p:spTree>
    <p:extLst>
      <p:ext uri="{BB962C8B-B14F-4D97-AF65-F5344CB8AC3E}">
        <p14:creationId xmlns:p14="http://schemas.microsoft.com/office/powerpoint/2010/main" val="25912570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7" y="682975"/>
            <a:ext cx="7429500" cy="481013"/>
          </a:xfrm>
        </p:spPr>
        <p:txBody>
          <a:bodyPr/>
          <a:lstStyle/>
          <a:p>
            <a:r>
              <a:rPr lang="en-US" sz="2400" dirty="0"/>
              <a:t>ICWP Provider Enrollment </a:t>
            </a:r>
          </a:p>
        </p:txBody>
      </p:sp>
      <p:sp>
        <p:nvSpPr>
          <p:cNvPr id="3" name="Content Placeholder 2"/>
          <p:cNvSpPr>
            <a:spLocks noGrp="1"/>
          </p:cNvSpPr>
          <p:nvPr>
            <p:ph idx="1"/>
          </p:nvPr>
        </p:nvSpPr>
        <p:spPr>
          <a:xfrm>
            <a:off x="444540" y="1323158"/>
            <a:ext cx="3391480" cy="3333750"/>
          </a:xfrm>
        </p:spPr>
        <p:txBody>
          <a:bodyPr>
            <a:normAutofit/>
          </a:bodyPr>
          <a:lstStyle/>
          <a:p>
            <a:r>
              <a:rPr lang="en-US" sz="1800" dirty="0"/>
              <a:t>Alliant Health Solutions </a:t>
            </a:r>
            <a:r>
              <a:rPr lang="en-US" sz="1800" b="1" u="sng" dirty="0"/>
              <a:t>DOES NOT </a:t>
            </a:r>
            <a:r>
              <a:rPr lang="en-US" sz="1800" dirty="0"/>
              <a:t>manage or process Provider Enrollment. Provider Enrollment is solely managed through the Department of Community Health. </a:t>
            </a:r>
          </a:p>
          <a:p>
            <a:r>
              <a:rPr lang="en-US" sz="1800" dirty="0"/>
              <a:t>Provider Enrollment starts here</a:t>
            </a:r>
          </a:p>
        </p:txBody>
      </p:sp>
      <p:pic>
        <p:nvPicPr>
          <p:cNvPr id="4" name="Picture 3"/>
          <p:cNvPicPr>
            <a:picLocks noChangeAspect="1"/>
          </p:cNvPicPr>
          <p:nvPr/>
        </p:nvPicPr>
        <p:blipFill rotWithShape="1">
          <a:blip r:embed="rId2"/>
          <a:srcRect l="12445" t="10357" r="14414"/>
          <a:stretch/>
        </p:blipFill>
        <p:spPr>
          <a:xfrm>
            <a:off x="4365879" y="1063082"/>
            <a:ext cx="4398979" cy="3323063"/>
          </a:xfrm>
          <a:prstGeom prst="rect">
            <a:avLst/>
          </a:prstGeom>
          <a:ln>
            <a:solidFill>
              <a:schemeClr val="tx1"/>
            </a:solidFill>
          </a:ln>
        </p:spPr>
      </p:pic>
      <p:cxnSp>
        <p:nvCxnSpPr>
          <p:cNvPr id="6" name="Straight Arrow Connector 5"/>
          <p:cNvCxnSpPr/>
          <p:nvPr/>
        </p:nvCxnSpPr>
        <p:spPr>
          <a:xfrm flipV="1">
            <a:off x="1439525" y="4044176"/>
            <a:ext cx="2549912" cy="148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515460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Department of Community Health: </a:t>
            </a:r>
            <a:br>
              <a:rPr lang="en-US" sz="2400" dirty="0"/>
            </a:br>
            <a:r>
              <a:rPr lang="en-US" sz="2400" dirty="0"/>
              <a:t>ICWP Provider Enrollment </a:t>
            </a:r>
          </a:p>
        </p:txBody>
      </p:sp>
      <p:sp>
        <p:nvSpPr>
          <p:cNvPr id="3" name="Content Placeholder 2"/>
          <p:cNvSpPr>
            <a:spLocks noGrp="1"/>
          </p:cNvSpPr>
          <p:nvPr>
            <p:ph idx="1"/>
          </p:nvPr>
        </p:nvSpPr>
        <p:spPr>
          <a:xfrm>
            <a:off x="228950" y="1794762"/>
            <a:ext cx="8229600" cy="3333750"/>
          </a:xfrm>
        </p:spPr>
        <p:txBody>
          <a:bodyPr>
            <a:normAutofit/>
          </a:bodyPr>
          <a:lstStyle/>
          <a:p>
            <a:pPr marL="0" indent="0" algn="ctr">
              <a:spcBef>
                <a:spcPts val="0"/>
              </a:spcBef>
              <a:buNone/>
            </a:pPr>
            <a:r>
              <a:rPr lang="en-US" sz="1800" dirty="0" err="1">
                <a:ea typeface="Calibri" panose="020F0502020204030204" pitchFamily="34" charset="0"/>
              </a:rPr>
              <a:t>Vonnie</a:t>
            </a:r>
            <a:r>
              <a:rPr lang="en-US" sz="1800" dirty="0">
                <a:ea typeface="Calibri" panose="020F0502020204030204" pitchFamily="34" charset="0"/>
              </a:rPr>
              <a:t> Stelly, MCMP-II</a:t>
            </a:r>
            <a:endParaRPr lang="en-US" sz="1800" dirty="0">
              <a:ea typeface="Times New Roman" panose="02020603050405020304" pitchFamily="18" charset="0"/>
            </a:endParaRPr>
          </a:p>
          <a:p>
            <a:pPr marL="0" indent="0" algn="ctr">
              <a:spcBef>
                <a:spcPts val="0"/>
              </a:spcBef>
              <a:buNone/>
            </a:pPr>
            <a:r>
              <a:rPr lang="en-US" sz="1800" dirty="0">
                <a:ea typeface="Calibri" panose="020F0502020204030204" pitchFamily="34" charset="0"/>
              </a:rPr>
              <a:t>Program Consultant/Compliance Auditor-Medicaid Division</a:t>
            </a:r>
            <a:endParaRPr lang="en-US" sz="1800" dirty="0">
              <a:ea typeface="Times New Roman" panose="02020603050405020304" pitchFamily="18" charset="0"/>
            </a:endParaRPr>
          </a:p>
          <a:p>
            <a:pPr marL="0" indent="0" algn="ctr">
              <a:spcBef>
                <a:spcPts val="0"/>
              </a:spcBef>
              <a:buNone/>
            </a:pPr>
            <a:r>
              <a:rPr lang="en-US" sz="1800" dirty="0">
                <a:ea typeface="Calibri" panose="020F0502020204030204" pitchFamily="34" charset="0"/>
              </a:rPr>
              <a:t>Department of Community Health</a:t>
            </a:r>
            <a:endParaRPr lang="en-US" sz="1800" dirty="0">
              <a:ea typeface="Times New Roman" panose="02020603050405020304" pitchFamily="18" charset="0"/>
            </a:endParaRPr>
          </a:p>
          <a:p>
            <a:pPr marL="0" indent="0" algn="ctr">
              <a:spcBef>
                <a:spcPts val="0"/>
              </a:spcBef>
              <a:buNone/>
            </a:pPr>
            <a:r>
              <a:rPr lang="en-US" sz="1800" dirty="0">
                <a:ea typeface="Calibri" panose="020F0502020204030204" pitchFamily="34" charset="0"/>
              </a:rPr>
              <a:t>2 Peachtree St. NW, 37</a:t>
            </a:r>
            <a:r>
              <a:rPr lang="en-US" sz="1800" baseline="30000" dirty="0">
                <a:ea typeface="Calibri" panose="020F0502020204030204" pitchFamily="34" charset="0"/>
              </a:rPr>
              <a:t>th</a:t>
            </a:r>
            <a:r>
              <a:rPr lang="en-US" sz="1800" dirty="0">
                <a:ea typeface="Calibri" panose="020F0502020204030204" pitchFamily="34" charset="0"/>
              </a:rPr>
              <a:t> Floor, Atlanta GA 30303-3159</a:t>
            </a:r>
            <a:endParaRPr lang="en-US" sz="1800" dirty="0">
              <a:ea typeface="Times New Roman" panose="02020603050405020304" pitchFamily="18" charset="0"/>
            </a:endParaRPr>
          </a:p>
          <a:p>
            <a:pPr marL="0" indent="0" algn="ctr">
              <a:spcBef>
                <a:spcPts val="0"/>
              </a:spcBef>
              <a:buNone/>
            </a:pPr>
            <a:r>
              <a:rPr lang="en-US" sz="1800" dirty="0">
                <a:ea typeface="Calibri" panose="020F0502020204030204" pitchFamily="34" charset="0"/>
              </a:rPr>
              <a:t>Office- 404 656-7875</a:t>
            </a:r>
          </a:p>
          <a:p>
            <a:pPr marL="0" indent="0" algn="ctr">
              <a:spcBef>
                <a:spcPts val="0"/>
              </a:spcBef>
              <a:buNone/>
            </a:pPr>
            <a:r>
              <a:rPr lang="en-US" sz="1800" dirty="0">
                <a:hlinkClick r:id="rId2"/>
              </a:rPr>
              <a:t>VStelly@dch.ga.gov</a:t>
            </a:r>
            <a:endParaRPr lang="en-US" sz="1800" dirty="0"/>
          </a:p>
          <a:p>
            <a:pPr marL="0" indent="0">
              <a:spcBef>
                <a:spcPts val="0"/>
              </a:spcBef>
              <a:buNone/>
            </a:pPr>
            <a:endParaRPr lang="en-US" sz="1800" dirty="0"/>
          </a:p>
        </p:txBody>
      </p:sp>
    </p:spTree>
    <p:extLst>
      <p:ext uri="{BB962C8B-B14F-4D97-AF65-F5344CB8AC3E}">
        <p14:creationId xmlns:p14="http://schemas.microsoft.com/office/powerpoint/2010/main" val="243231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17E5-5ECC-4800-BFA2-57AE26BCB292}"/>
              </a:ext>
            </a:extLst>
          </p:cNvPr>
          <p:cNvSpPr>
            <a:spLocks noGrp="1"/>
          </p:cNvSpPr>
          <p:nvPr>
            <p:ph type="title"/>
          </p:nvPr>
        </p:nvSpPr>
        <p:spPr>
          <a:xfrm>
            <a:off x="457201" y="529771"/>
            <a:ext cx="7429500" cy="529773"/>
          </a:xfrm>
        </p:spPr>
        <p:txBody>
          <a:bodyPr/>
          <a:lstStyle/>
          <a:p>
            <a:r>
              <a:rPr lang="en-US" dirty="0"/>
              <a:t>Billing</a:t>
            </a:r>
          </a:p>
        </p:txBody>
      </p:sp>
      <p:sp>
        <p:nvSpPr>
          <p:cNvPr id="3" name="Content Placeholder 2">
            <a:extLst>
              <a:ext uri="{FF2B5EF4-FFF2-40B4-BE49-F238E27FC236}">
                <a16:creationId xmlns:a16="http://schemas.microsoft.com/office/drawing/2014/main" id="{F14B9296-C5AE-460C-81E5-1C7AB99A641C}"/>
              </a:ext>
            </a:extLst>
          </p:cNvPr>
          <p:cNvSpPr>
            <a:spLocks noGrp="1"/>
          </p:cNvSpPr>
          <p:nvPr>
            <p:ph idx="1"/>
          </p:nvPr>
        </p:nvSpPr>
        <p:spPr>
          <a:xfrm>
            <a:off x="444540" y="1139371"/>
            <a:ext cx="8229600" cy="3517537"/>
          </a:xfrm>
        </p:spPr>
        <p:txBody>
          <a:bodyPr vert="horz" lIns="91440" tIns="45720" rIns="91440" bIns="45720" rtlCol="0" anchor="t">
            <a:normAutofit/>
          </a:bodyPr>
          <a:lstStyle/>
          <a:p>
            <a:pPr marL="0">
              <a:lnSpc>
                <a:spcPct val="107000"/>
              </a:lnSpc>
              <a:spcBef>
                <a:spcPts val="0"/>
              </a:spcBef>
              <a:spcAft>
                <a:spcPts val="600"/>
              </a:spcAft>
            </a:pPr>
            <a:r>
              <a:rPr lang="en-US" sz="1800" b="1" dirty="0">
                <a:latin typeface="Calibri" panose="020F0502020204030204" pitchFamily="34" charset="0"/>
                <a:ea typeface="Calibri" panose="020F0502020204030204" pitchFamily="34" charset="0"/>
                <a:cs typeface="Times New Roman" panose="02020603050405020304" pitchFamily="18" charset="0"/>
              </a:rPr>
              <a:t>New ICWP Provider Billing training (required even if you currently bill for another waiver): </a:t>
            </a:r>
            <a:r>
              <a:rPr lang="en-US" sz="1800" i="1" dirty="0">
                <a:latin typeface="Calibri" panose="020F0502020204030204" pitchFamily="34" charset="0"/>
                <a:ea typeface="Calibri" panose="020F0502020204030204" pitchFamily="34" charset="0"/>
                <a:cs typeface="Times New Roman" panose="02020603050405020304" pitchFamily="18" charset="0"/>
              </a:rPr>
              <a:t>Billing Training is required for all new ICWP Providers even if you are already billing for another waiver. Billing for ICWP Medicaid is different and you must attend the DXC New ICWP Provider Billing training.  The next DXC billing training webinar are listed below.</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tabLst>
                <a:tab pos="342900" algn="l"/>
              </a:tabLst>
            </a:pPr>
            <a:r>
              <a:rPr lang="en-US" sz="1800" dirty="0">
                <a:latin typeface="Calibri"/>
                <a:ea typeface="+mn-lt"/>
                <a:cs typeface="+mn-lt"/>
              </a:rPr>
              <a:t>Gainwell Technologies – Provider MMIS New Biller Training  Thursday, August, 11,  2022 at 1:30 pm est. </a:t>
            </a:r>
            <a:endParaRPr lang="en-US" dirty="0">
              <a:latin typeface="Calibri"/>
              <a:cs typeface="Calibri"/>
            </a:endParaRPr>
          </a:p>
          <a:p>
            <a:pPr>
              <a:tabLst>
                <a:tab pos="342900" algn="l"/>
              </a:tabLst>
            </a:pPr>
            <a:r>
              <a:rPr lang="en-US" sz="1800" dirty="0">
                <a:latin typeface="Calibri"/>
                <a:ea typeface="+mn-lt"/>
                <a:cs typeface="+mn-lt"/>
              </a:rPr>
              <a:t>Here is the link: </a:t>
            </a:r>
            <a:r>
              <a:rPr lang="en-US" sz="1800" b="1" dirty="0">
                <a:latin typeface="Calibri"/>
                <a:ea typeface="+mn-lt"/>
                <a:cs typeface="+mn-lt"/>
              </a:rPr>
              <a:t>Webinar access link:</a:t>
            </a:r>
            <a:r>
              <a:rPr lang="en-US" sz="1800" dirty="0">
                <a:latin typeface="Calibri"/>
                <a:ea typeface="+mn-lt"/>
                <a:cs typeface="+mn-lt"/>
              </a:rPr>
              <a:t>  </a:t>
            </a:r>
            <a:r>
              <a:rPr lang="en-US" sz="1800" dirty="0">
                <a:latin typeface="Calibri"/>
                <a:ea typeface="+mn-lt"/>
                <a:cs typeface="+mn-lt"/>
                <a:hlinkClick r:id="rId3"/>
              </a:rPr>
              <a:t>https://gainwelltechnologies.webex.com/meet/ICWP</a:t>
            </a:r>
            <a:r>
              <a:rPr lang="en-US" sz="1800" dirty="0">
                <a:latin typeface="Calibri"/>
                <a:ea typeface="+mn-lt"/>
                <a:cs typeface="+mn-lt"/>
              </a:rPr>
              <a:t> </a:t>
            </a:r>
            <a:endParaRPr lang="en-US">
              <a:latin typeface="Calibri"/>
              <a:cs typeface="Calibri"/>
            </a:endParaRPr>
          </a:p>
          <a:p>
            <a:pPr marL="0" indent="0">
              <a:spcBef>
                <a:spcPts val="0"/>
              </a:spcBef>
              <a:buNone/>
              <a:tabLst>
                <a:tab pos="342900" algn="l"/>
              </a:tabLst>
            </a:pPr>
            <a:r>
              <a:rPr lang="en-US" sz="1800" dirty="0">
                <a:latin typeface="Calibri"/>
                <a:ea typeface="+mn-lt"/>
                <a:cs typeface="+mn-lt"/>
              </a:rPr>
              <a:t>        This link will not work until the day of starting at 1:30pm.</a:t>
            </a:r>
            <a:endParaRPr lang="en-US" dirty="0">
              <a:latin typeface="Calibri"/>
            </a:endParaRPr>
          </a:p>
          <a:p>
            <a:pPr marL="0" indent="0">
              <a:spcBef>
                <a:spcPts val="0"/>
              </a:spcBef>
              <a:buNone/>
            </a:pPr>
            <a:endParaRPr lang="en-US" sz="1350" u="sng" dirty="0">
              <a:solidFill>
                <a:srgbClr val="0563C1"/>
              </a:solidFill>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310048"/>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49944"/>
            <a:ext cx="7429500" cy="486228"/>
          </a:xfrm>
        </p:spPr>
        <p:txBody>
          <a:bodyPr/>
          <a:lstStyle/>
          <a:p>
            <a:r>
              <a:rPr lang="en-US" sz="2400" dirty="0"/>
              <a:t>Alliant Health Solutions Contacts</a:t>
            </a:r>
          </a:p>
        </p:txBody>
      </p:sp>
      <p:sp>
        <p:nvSpPr>
          <p:cNvPr id="3" name="Content Placeholder 2"/>
          <p:cNvSpPr>
            <a:spLocks noGrp="1"/>
          </p:cNvSpPr>
          <p:nvPr>
            <p:ph idx="1"/>
          </p:nvPr>
        </p:nvSpPr>
        <p:spPr>
          <a:xfrm>
            <a:off x="444540" y="1088571"/>
            <a:ext cx="8229600" cy="3568337"/>
          </a:xfrm>
        </p:spPr>
        <p:txBody>
          <a:bodyPr>
            <a:normAutofit/>
          </a:bodyPr>
          <a:lstStyle/>
          <a:p>
            <a:pPr marL="0" indent="0">
              <a:buNone/>
            </a:pPr>
            <a:r>
              <a:rPr lang="en-US" sz="1800" dirty="0"/>
              <a:t>Tonja Wragg RN BSN, CCM, </a:t>
            </a:r>
            <a:r>
              <a:rPr lang="en-US" sz="1800" dirty="0" err="1"/>
              <a:t>MHSc</a:t>
            </a:r>
            <a:r>
              <a:rPr lang="en-US" sz="1800" dirty="0"/>
              <a:t>– Manager of Waiver Programs- ICWP/CCSP/SOURCE/NOW/COMP</a:t>
            </a:r>
          </a:p>
          <a:p>
            <a:pPr marL="0" indent="0">
              <a:buNone/>
            </a:pPr>
            <a:r>
              <a:rPr lang="en-US" sz="1800" dirty="0">
                <a:hlinkClick r:id="rId2"/>
              </a:rPr>
              <a:t>Tonja.Wragg@AlliantHealth.org</a:t>
            </a:r>
            <a:r>
              <a:rPr lang="en-US" sz="1800" dirty="0"/>
              <a:t> </a:t>
            </a:r>
          </a:p>
          <a:p>
            <a:pPr marL="0" indent="0">
              <a:buNone/>
            </a:pPr>
            <a:endParaRPr lang="en-US" sz="1800" dirty="0"/>
          </a:p>
          <a:p>
            <a:pPr marL="0" indent="0">
              <a:buNone/>
            </a:pPr>
            <a:r>
              <a:rPr lang="en-US" sz="1800" dirty="0"/>
              <a:t>Xan Gatling RN BSN – HCBS resource Nurse</a:t>
            </a:r>
          </a:p>
          <a:p>
            <a:pPr marL="0" indent="0">
              <a:buNone/>
            </a:pPr>
            <a:r>
              <a:rPr lang="en-US" sz="1800" dirty="0">
                <a:hlinkClick r:id="rId3"/>
              </a:rPr>
              <a:t>Xan.Gatling@AlliantHealth.org</a:t>
            </a:r>
            <a:endParaRPr lang="en-US" sz="1800" dirty="0"/>
          </a:p>
          <a:p>
            <a:pPr marL="0" indent="0">
              <a:buNone/>
            </a:pPr>
            <a:endParaRPr lang="en-US" sz="1800" dirty="0"/>
          </a:p>
          <a:p>
            <a:pPr marL="0" indent="0">
              <a:buNone/>
            </a:pPr>
            <a:r>
              <a:rPr lang="en-US" sz="1800" dirty="0"/>
              <a:t>Tara Smith – Administrative Assistant</a:t>
            </a:r>
          </a:p>
          <a:p>
            <a:pPr marL="0" indent="0">
              <a:buNone/>
            </a:pPr>
            <a:r>
              <a:rPr lang="en-US" sz="1800" dirty="0">
                <a:hlinkClick r:id="rId4"/>
              </a:rPr>
              <a:t>Tara.Smith@alliantaso.org</a:t>
            </a:r>
            <a:r>
              <a:rPr lang="en-US" sz="1800" dirty="0"/>
              <a:t> </a:t>
            </a:r>
          </a:p>
          <a:p>
            <a:endParaRPr lang="en-US" sz="1800" dirty="0"/>
          </a:p>
        </p:txBody>
      </p:sp>
    </p:spTree>
    <p:extLst>
      <p:ext uri="{BB962C8B-B14F-4D97-AF65-F5344CB8AC3E}">
        <p14:creationId xmlns:p14="http://schemas.microsoft.com/office/powerpoint/2010/main" val="30509922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45" y="672307"/>
            <a:ext cx="7429500" cy="481013"/>
          </a:xfrm>
        </p:spPr>
        <p:txBody>
          <a:bodyPr/>
          <a:lstStyle/>
          <a:p>
            <a:pPr algn="ctr"/>
            <a:r>
              <a:rPr lang="en-US" sz="2400" dirty="0"/>
              <a:t>ICWP Medical Review Nurses</a:t>
            </a:r>
          </a:p>
        </p:txBody>
      </p:sp>
      <p:sp>
        <p:nvSpPr>
          <p:cNvPr id="3" name="Content Placeholder 2"/>
          <p:cNvSpPr>
            <a:spLocks noGrp="1"/>
          </p:cNvSpPr>
          <p:nvPr>
            <p:ph idx="1"/>
          </p:nvPr>
        </p:nvSpPr>
        <p:spPr>
          <a:xfrm>
            <a:off x="249045" y="1153320"/>
            <a:ext cx="4638000" cy="3450248"/>
          </a:xfrm>
        </p:spPr>
        <p:txBody>
          <a:bodyPr>
            <a:normAutofit lnSpcReduction="10000"/>
          </a:bodyPr>
          <a:lstStyle/>
          <a:p>
            <a:r>
              <a:rPr lang="en-US" sz="1600" dirty="0"/>
              <a:t>Ashley Murray RN </a:t>
            </a:r>
            <a:r>
              <a:rPr lang="en-US" sz="1600" dirty="0">
                <a:hlinkClick r:id="rId2"/>
              </a:rPr>
              <a:t>Ashley.Murray@AlliantHealth.org</a:t>
            </a:r>
            <a:r>
              <a:rPr lang="en-US" sz="1600" dirty="0"/>
              <a:t> – Region 1</a:t>
            </a:r>
          </a:p>
          <a:p>
            <a:r>
              <a:rPr lang="en-US" sz="1600" dirty="0"/>
              <a:t>Carolyn Bryan RN, BSN </a:t>
            </a:r>
            <a:r>
              <a:rPr lang="en-US" sz="1600" dirty="0">
                <a:hlinkClick r:id="rId3"/>
              </a:rPr>
              <a:t>Carolyn.Bryan@AlliantHealth.org</a:t>
            </a:r>
            <a:r>
              <a:rPr lang="en-US" sz="1600" dirty="0"/>
              <a:t> – Region 2</a:t>
            </a:r>
          </a:p>
          <a:p>
            <a:r>
              <a:rPr lang="en-US" sz="1600" b="1" dirty="0">
                <a:solidFill>
                  <a:srgbClr val="FF0000"/>
                </a:solidFill>
              </a:rPr>
              <a:t>Region 3 – vacant</a:t>
            </a:r>
          </a:p>
          <a:p>
            <a:r>
              <a:rPr lang="en-US" sz="1600" dirty="0"/>
              <a:t>Nicole Martinez RN  </a:t>
            </a:r>
            <a:r>
              <a:rPr lang="en-US" sz="1600" u="sng" dirty="0">
                <a:solidFill>
                  <a:schemeClr val="accent5">
                    <a:lumMod val="75000"/>
                  </a:schemeClr>
                </a:solidFill>
              </a:rPr>
              <a:t>Nicole.Martinez</a:t>
            </a:r>
            <a:r>
              <a:rPr lang="en-US" sz="1600" u="sng" dirty="0">
                <a:solidFill>
                  <a:schemeClr val="accent5">
                    <a:lumMod val="75000"/>
                  </a:schemeClr>
                </a:solidFill>
                <a:hlinkClick r:id="rId4"/>
              </a:rPr>
              <a:t>@AlliantHealth.org</a:t>
            </a:r>
            <a:r>
              <a:rPr lang="en-US" sz="1600" u="sng" dirty="0"/>
              <a:t>  - Region 4 </a:t>
            </a:r>
          </a:p>
          <a:p>
            <a:r>
              <a:rPr lang="en-US" sz="1600" dirty="0"/>
              <a:t>Shaniece Townsend RN – </a:t>
            </a:r>
            <a:r>
              <a:rPr lang="en-US" sz="1600" dirty="0">
                <a:hlinkClick r:id="rId5"/>
              </a:rPr>
              <a:t>Shaniece.Townsend@AlliantHealth.org</a:t>
            </a:r>
            <a:r>
              <a:rPr lang="en-US" sz="1600" dirty="0"/>
              <a:t> – Region 5</a:t>
            </a:r>
          </a:p>
          <a:p>
            <a:r>
              <a:rPr lang="en-US" sz="1600" dirty="0"/>
              <a:t>  </a:t>
            </a:r>
          </a:p>
        </p:txBody>
      </p:sp>
    </p:spTree>
    <p:extLst>
      <p:ext uri="{BB962C8B-B14F-4D97-AF65-F5344CB8AC3E}">
        <p14:creationId xmlns:p14="http://schemas.microsoft.com/office/powerpoint/2010/main" val="27084978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Department of Community Health Contacts</a:t>
            </a:r>
          </a:p>
        </p:txBody>
      </p:sp>
      <p:sp>
        <p:nvSpPr>
          <p:cNvPr id="3" name="Content Placeholder 2"/>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sz="1800" dirty="0"/>
              <a:t>Vonnie Stelley– ICWP Program Consultant  </a:t>
            </a:r>
            <a:r>
              <a:rPr lang="en-US" sz="1800" dirty="0">
                <a:hlinkClick r:id="rId2"/>
              </a:rPr>
              <a:t>-VStelly@dch.ga.gov</a:t>
            </a:r>
            <a:r>
              <a:rPr lang="en-US" sz="1800" dirty="0"/>
              <a:t>, 404-656-7875</a:t>
            </a:r>
          </a:p>
          <a:p>
            <a:r>
              <a:rPr lang="en-US" sz="1800" dirty="0"/>
              <a:t>Carolyn Porter RN CCM– CCSP-Source Program Consultant - </a:t>
            </a:r>
            <a:r>
              <a:rPr lang="en-US" sz="1800" dirty="0">
                <a:hlinkClick r:id="rId3"/>
              </a:rPr>
              <a:t>carolyn.porter@dch.ga.gov</a:t>
            </a:r>
            <a:endParaRPr lang="en-US" sz="1800" dirty="0"/>
          </a:p>
          <a:p>
            <a:r>
              <a:rPr lang="en-US" sz="1800" dirty="0"/>
              <a:t>Marilyn Ellis - NOW/COMP Waiver Program Consultant - mellis</a:t>
            </a:r>
            <a:r>
              <a:rPr lang="en-US" sz="1800" dirty="0">
                <a:hlinkClick r:id="rId4"/>
              </a:rPr>
              <a:t>@dch.ga.gov</a:t>
            </a:r>
            <a:r>
              <a:rPr lang="en-US" sz="1800" dirty="0"/>
              <a:t> </a:t>
            </a:r>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7389299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DCH Contact for Claims and Billing </a:t>
            </a:r>
          </a:p>
        </p:txBody>
      </p:sp>
      <p:sp>
        <p:nvSpPr>
          <p:cNvPr id="4" name="Rectangle 1"/>
          <p:cNvSpPr>
            <a:spLocks noGrp="1" noChangeArrowheads="1"/>
          </p:cNvSpPr>
          <p:nvPr>
            <p:ph idx="1"/>
          </p:nvPr>
        </p:nvSpPr>
        <p:spPr bwMode="auto">
          <a:xfrm>
            <a:off x="444540" y="1293413"/>
            <a:ext cx="8229600" cy="33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marL="0" indent="0" algn="ctr" defTabSz="685800" eaLnBrk="0" fontAlgn="base" hangingPunct="0">
              <a:spcBef>
                <a:spcPct val="0"/>
              </a:spcBef>
              <a:spcAft>
                <a:spcPct val="0"/>
              </a:spcAft>
              <a:buClrTx/>
              <a:buNone/>
            </a:pPr>
            <a:r>
              <a:rPr lang="en-US" altLang="en-US" sz="1800" b="1" dirty="0">
                <a:solidFill>
                  <a:srgbClr val="C00000"/>
                </a:solidFill>
                <a:ea typeface="Calibri" panose="020F0502020204030204" pitchFamily="34" charset="0"/>
                <a:cs typeface="Times New Roman" panose="02020603050405020304" pitchFamily="18" charset="0"/>
              </a:rPr>
              <a:t>Donna Elrod</a:t>
            </a:r>
            <a:endParaRPr lang="en-US" altLang="en-US" sz="1800" dirty="0"/>
          </a:p>
          <a:p>
            <a:pPr marL="0" indent="0" algn="ctr" defTabSz="685800" eaLnBrk="0" fontAlgn="base" hangingPunct="0">
              <a:spcBef>
                <a:spcPct val="0"/>
              </a:spcBef>
              <a:spcAft>
                <a:spcPct val="0"/>
              </a:spcAft>
              <a:buClrTx/>
              <a:buNone/>
            </a:pPr>
            <a:r>
              <a:rPr lang="en-US" altLang="en-US" sz="1800" dirty="0">
                <a:solidFill>
                  <a:srgbClr val="000000"/>
                </a:solidFill>
                <a:ea typeface="Calibri" panose="020F0502020204030204" pitchFamily="34" charset="0"/>
                <a:cs typeface="Times New Roman" panose="02020603050405020304" pitchFamily="18" charset="0"/>
              </a:rPr>
              <a:t>Claims Resolution and Prior Authorization Specialist</a:t>
            </a:r>
            <a:endParaRPr lang="en-US" altLang="en-US" sz="1800" dirty="0"/>
          </a:p>
          <a:p>
            <a:pPr marL="0" indent="0" algn="ctr" defTabSz="685800" eaLnBrk="0" fontAlgn="base" hangingPunct="0">
              <a:spcBef>
                <a:spcPct val="0"/>
              </a:spcBef>
              <a:spcAft>
                <a:spcPct val="0"/>
              </a:spcAft>
              <a:buClrTx/>
              <a:buNone/>
            </a:pPr>
            <a:r>
              <a:rPr lang="en-US" altLang="en-US" sz="1800" dirty="0">
                <a:ea typeface="Calibri" panose="020F0502020204030204" pitchFamily="34" charset="0"/>
                <a:cs typeface="Times New Roman" panose="02020603050405020304" pitchFamily="18" charset="0"/>
              </a:rPr>
              <a:t>GA Dept. of Community Health</a:t>
            </a:r>
            <a:endParaRPr lang="en-US" altLang="en-US" sz="1800" dirty="0"/>
          </a:p>
          <a:p>
            <a:pPr marL="0" indent="0" algn="ctr" defTabSz="685800" eaLnBrk="0" fontAlgn="base" hangingPunct="0">
              <a:spcBef>
                <a:spcPct val="0"/>
              </a:spcBef>
              <a:spcAft>
                <a:spcPct val="0"/>
              </a:spcAft>
              <a:buClrTx/>
              <a:buNone/>
            </a:pPr>
            <a:r>
              <a:rPr lang="en-US" altLang="en-US" sz="1800" dirty="0">
                <a:ea typeface="Calibri" panose="020F0502020204030204" pitchFamily="34" charset="0"/>
                <a:cs typeface="Times New Roman" panose="02020603050405020304" pitchFamily="18" charset="0"/>
              </a:rPr>
              <a:t>Medicaid Division</a:t>
            </a:r>
            <a:endParaRPr lang="en-US" altLang="en-US" sz="1800" dirty="0"/>
          </a:p>
          <a:p>
            <a:pPr marL="0" indent="0" algn="ctr" defTabSz="685800" eaLnBrk="0" fontAlgn="base" hangingPunct="0">
              <a:spcBef>
                <a:spcPct val="0"/>
              </a:spcBef>
              <a:spcAft>
                <a:spcPct val="0"/>
              </a:spcAft>
              <a:buClrTx/>
              <a:buNone/>
            </a:pPr>
            <a:r>
              <a:rPr lang="en-US" altLang="en-US" sz="1800" dirty="0">
                <a:ea typeface="Calibri" panose="020F0502020204030204" pitchFamily="34" charset="0"/>
                <a:cs typeface="Times New Roman" panose="02020603050405020304" pitchFamily="18" charset="0"/>
              </a:rPr>
              <a:t>Policy and Provider Services</a:t>
            </a:r>
            <a:endParaRPr lang="en-US" altLang="en-US" sz="1800" dirty="0"/>
          </a:p>
          <a:p>
            <a:pPr marL="0" indent="0" algn="ctr" defTabSz="685800" eaLnBrk="0" fontAlgn="base" hangingPunct="0">
              <a:spcBef>
                <a:spcPct val="0"/>
              </a:spcBef>
              <a:spcAft>
                <a:spcPct val="0"/>
              </a:spcAft>
              <a:buClrTx/>
              <a:buNone/>
            </a:pPr>
            <a:r>
              <a:rPr lang="en-US" altLang="en-US" sz="1800" dirty="0">
                <a:ea typeface="Calibri" panose="020F0502020204030204" pitchFamily="34" charset="0"/>
                <a:cs typeface="Times New Roman" panose="02020603050405020304" pitchFamily="18" charset="0"/>
              </a:rPr>
              <a:t>2 Peachtree St. NW</a:t>
            </a:r>
            <a:endParaRPr lang="en-US" altLang="en-US" sz="1800" dirty="0"/>
          </a:p>
          <a:p>
            <a:pPr marL="0" indent="0" algn="ctr" defTabSz="685800" eaLnBrk="0" fontAlgn="base" hangingPunct="0">
              <a:spcBef>
                <a:spcPct val="0"/>
              </a:spcBef>
              <a:spcAft>
                <a:spcPct val="0"/>
              </a:spcAft>
              <a:buClrTx/>
              <a:buNone/>
            </a:pPr>
            <a:r>
              <a:rPr lang="en-US" altLang="en-US" sz="1800" dirty="0">
                <a:ea typeface="Calibri" panose="020F0502020204030204" pitchFamily="34" charset="0"/>
                <a:cs typeface="Times New Roman" panose="02020603050405020304" pitchFamily="18" charset="0"/>
              </a:rPr>
              <a:t>37</a:t>
            </a:r>
            <a:r>
              <a:rPr lang="en-US" altLang="en-US" sz="1800" baseline="30000" dirty="0">
                <a:ea typeface="Calibri" panose="020F0502020204030204" pitchFamily="34" charset="0"/>
                <a:cs typeface="Times New Roman" panose="02020603050405020304" pitchFamily="18" charset="0"/>
              </a:rPr>
              <a:t>th</a:t>
            </a:r>
            <a:r>
              <a:rPr lang="en-US" altLang="en-US" sz="1800" dirty="0">
                <a:ea typeface="Calibri" panose="020F0502020204030204" pitchFamily="34" charset="0"/>
                <a:cs typeface="Times New Roman" panose="02020603050405020304" pitchFamily="18" charset="0"/>
              </a:rPr>
              <a:t> Floor</a:t>
            </a:r>
            <a:endParaRPr lang="en-US" altLang="en-US" sz="1800" dirty="0"/>
          </a:p>
          <a:p>
            <a:pPr marL="0" indent="0" algn="ctr" defTabSz="685800" eaLnBrk="0" fontAlgn="base" hangingPunct="0">
              <a:spcBef>
                <a:spcPct val="0"/>
              </a:spcBef>
              <a:spcAft>
                <a:spcPct val="0"/>
              </a:spcAft>
              <a:buClrTx/>
              <a:buNone/>
            </a:pPr>
            <a:r>
              <a:rPr lang="en-US" altLang="en-US" sz="1800" dirty="0">
                <a:ea typeface="Calibri" panose="020F0502020204030204" pitchFamily="34" charset="0"/>
                <a:cs typeface="Times New Roman" panose="02020603050405020304" pitchFamily="18" charset="0"/>
              </a:rPr>
              <a:t>Atlanta, GA 30303-3159</a:t>
            </a:r>
            <a:endParaRPr lang="en-US" altLang="en-US" sz="1800" dirty="0"/>
          </a:p>
          <a:p>
            <a:pPr marL="0" indent="0" algn="ctr" defTabSz="685800" eaLnBrk="0" fontAlgn="base" hangingPunct="0">
              <a:spcBef>
                <a:spcPct val="0"/>
              </a:spcBef>
              <a:spcAft>
                <a:spcPct val="0"/>
              </a:spcAft>
              <a:buClrTx/>
              <a:buNone/>
            </a:pPr>
            <a:r>
              <a:rPr lang="en-US" altLang="en-US" sz="1800" dirty="0">
                <a:ea typeface="Calibri" panose="020F0502020204030204" pitchFamily="34" charset="0"/>
                <a:cs typeface="Times New Roman" panose="02020603050405020304" pitchFamily="18" charset="0"/>
              </a:rPr>
              <a:t>404-463-1898</a:t>
            </a:r>
            <a:endParaRPr lang="en-US" altLang="en-US" sz="1800" dirty="0"/>
          </a:p>
          <a:p>
            <a:pPr marL="0" indent="0" algn="ctr" defTabSz="685800" eaLnBrk="0" fontAlgn="base" hangingPunct="0">
              <a:spcBef>
                <a:spcPct val="0"/>
              </a:spcBef>
              <a:spcAft>
                <a:spcPct val="0"/>
              </a:spcAft>
              <a:buClrTx/>
              <a:buNone/>
            </a:pPr>
            <a:r>
              <a:rPr lang="en-US" altLang="en-US" sz="1800" dirty="0">
                <a:ea typeface="Calibri" panose="020F0502020204030204" pitchFamily="34" charset="0"/>
                <a:cs typeface="Times New Roman" panose="02020603050405020304" pitchFamily="18" charset="0"/>
              </a:rPr>
              <a:t>Work Cell 470-522-9620</a:t>
            </a:r>
            <a:endParaRPr lang="en-US" altLang="en-US" sz="1800" dirty="0"/>
          </a:p>
          <a:p>
            <a:pPr marL="0" indent="0" algn="ctr" defTabSz="685800" eaLnBrk="0" fontAlgn="base" hangingPunct="0">
              <a:spcBef>
                <a:spcPct val="0"/>
              </a:spcBef>
              <a:spcAft>
                <a:spcPct val="0"/>
              </a:spcAft>
              <a:buClrTx/>
              <a:buNone/>
            </a:pPr>
            <a:r>
              <a:rPr lang="en-US" altLang="en-US" sz="1800" dirty="0">
                <a:ea typeface="Calibri" panose="020F0502020204030204" pitchFamily="34" charset="0"/>
                <a:cs typeface="Times New Roman" panose="02020603050405020304" pitchFamily="18" charset="0"/>
                <a:hlinkClick r:id="rId2"/>
              </a:rPr>
              <a:t>donna.elrod@dch.ga.gov</a:t>
            </a:r>
            <a:endParaRPr lang="en-US" altLang="en-US" sz="1800" dirty="0"/>
          </a:p>
          <a:p>
            <a:pPr marL="0" indent="0" defTabSz="685800" eaLnBrk="0" fontAlgn="base" hangingPunct="0">
              <a:spcBef>
                <a:spcPct val="0"/>
              </a:spcBef>
              <a:spcAft>
                <a:spcPct val="0"/>
              </a:spcAft>
              <a:buClrTx/>
              <a:buNone/>
            </a:pPr>
            <a:r>
              <a:rPr lang="en-US" altLang="en-US" sz="1800" dirty="0">
                <a:ea typeface="Calibri" panose="020F0502020204030204" pitchFamily="34" charset="0"/>
                <a:cs typeface="Times New Roman" panose="02020603050405020304" pitchFamily="18" charset="0"/>
              </a:rPr>
              <a:t> </a:t>
            </a:r>
            <a:endParaRPr lang="en-US" altLang="en-US" sz="1800" dirty="0"/>
          </a:p>
        </p:txBody>
      </p:sp>
    </p:spTree>
    <p:extLst>
      <p:ext uri="{BB962C8B-B14F-4D97-AF65-F5344CB8AC3E}">
        <p14:creationId xmlns:p14="http://schemas.microsoft.com/office/powerpoint/2010/main" val="3087932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40" y="537030"/>
            <a:ext cx="7429500" cy="399141"/>
          </a:xfrm>
        </p:spPr>
        <p:txBody>
          <a:bodyPr>
            <a:normAutofit fontScale="90000"/>
          </a:bodyPr>
          <a:lstStyle/>
          <a:p>
            <a:r>
              <a:rPr lang="en-US" sz="2400" dirty="0"/>
              <a:t>ICWP New Biller Webinar Training with </a:t>
            </a:r>
            <a:r>
              <a:rPr lang="en-US" sz="2400" dirty="0" err="1"/>
              <a:t>Gainwell</a:t>
            </a:r>
            <a:r>
              <a:rPr lang="en-US" sz="2400" dirty="0"/>
              <a:t> Tech. </a:t>
            </a:r>
          </a:p>
        </p:txBody>
      </p:sp>
      <p:sp>
        <p:nvSpPr>
          <p:cNvPr id="6" name="Content Placeholder 5"/>
          <p:cNvSpPr>
            <a:spLocks noGrp="1"/>
          </p:cNvSpPr>
          <p:nvPr>
            <p:ph idx="1"/>
          </p:nvPr>
        </p:nvSpPr>
        <p:spPr>
          <a:xfrm>
            <a:off x="444540" y="1001486"/>
            <a:ext cx="8229600" cy="3655422"/>
          </a:xfrm>
        </p:spPr>
        <p:txBody>
          <a:bodyPr vert="horz" lIns="91440" tIns="45720" rIns="91440" bIns="45720" rtlCol="0" anchor="t">
            <a:normAutofit fontScale="92500" lnSpcReduction="20000"/>
          </a:bodyPr>
          <a:lstStyle/>
          <a:p>
            <a:pPr marL="0" indent="0" algn="ctr">
              <a:buNone/>
            </a:pPr>
            <a:endParaRPr lang="en-US" sz="1800" b="1" dirty="0"/>
          </a:p>
          <a:p>
            <a:pPr marL="0" indent="0" algn="ctr">
              <a:buNone/>
            </a:pPr>
            <a:r>
              <a:rPr lang="en-US" sz="1800" b="1" dirty="0"/>
              <a:t>Thursday</a:t>
            </a:r>
            <a:r>
              <a:rPr lang="en-US" sz="1800" b="1"/>
              <a:t>, November 10, </a:t>
            </a:r>
            <a:r>
              <a:rPr lang="en-US" sz="1800" b="1" dirty="0"/>
              <a:t>2022</a:t>
            </a:r>
          </a:p>
          <a:p>
            <a:pPr marL="0" indent="0" algn="ctr">
              <a:buNone/>
            </a:pPr>
            <a:r>
              <a:rPr lang="en-US" sz="1800" b="1" dirty="0"/>
              <a:t>2:00 p.m. </a:t>
            </a:r>
          </a:p>
          <a:p>
            <a:pPr marL="0" indent="0">
              <a:buNone/>
            </a:pPr>
            <a:endParaRPr lang="en-US" sz="1800" dirty="0"/>
          </a:p>
          <a:p>
            <a:pPr marL="0" marR="0">
              <a:spcBef>
                <a:spcPts val="0"/>
              </a:spcBef>
              <a:spcAft>
                <a:spcPts val="0"/>
              </a:spcAft>
            </a:pPr>
            <a:r>
              <a:rPr lang="en-US" sz="1800" dirty="0">
                <a:solidFill>
                  <a:srgbClr val="5F5F5F"/>
                </a:solidFill>
                <a:effectLst/>
                <a:latin typeface="Calibri" panose="020F0502020204030204" pitchFamily="34" charset="0"/>
                <a:ea typeface="Calibri" panose="020F0502020204030204" pitchFamily="34" charset="0"/>
              </a:rPr>
              <a:t>________________________________________________________________________________</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rgbClr val="252424"/>
                </a:solidFill>
                <a:effectLst/>
                <a:latin typeface="Segoe UI" panose="020B0502040204020203" pitchFamily="34" charset="0"/>
                <a:ea typeface="Calibri" panose="020F0502020204030204" pitchFamily="34" charset="0"/>
              </a:rPr>
              <a:t>Microsoft Teams meeting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252424"/>
                </a:solidFill>
                <a:effectLst/>
                <a:latin typeface="Segoe UI" panose="020B0502040204020203" pitchFamily="34" charset="0"/>
                <a:ea typeface="Calibri" panose="020F0502020204030204" pitchFamily="34" charset="0"/>
              </a:rPr>
              <a:t>Join on your computer, mobile app or room device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Semibold" panose="020B0702040204020203" pitchFamily="34" charset="0"/>
                <a:ea typeface="Calibri" panose="020F0502020204030204" pitchFamily="34" charset="0"/>
                <a:hlinkClick r:id="rId2"/>
              </a:rPr>
              <a:t>Click here to join the meeting</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52424"/>
                </a:solidFill>
                <a:effectLst/>
                <a:latin typeface="Segoe UI" panose="020B0502040204020203" pitchFamily="34" charset="0"/>
                <a:ea typeface="Calibri" panose="020F0502020204030204" pitchFamily="34" charset="0"/>
              </a:rPr>
              <a:t>Meeting ID: 225 449 896 983 </a:t>
            </a:r>
            <a:br>
              <a:rPr lang="en-US" sz="1800" dirty="0">
                <a:solidFill>
                  <a:srgbClr val="252424"/>
                </a:solidFill>
                <a:effectLst/>
                <a:latin typeface="Segoe UI" panose="020B0502040204020203" pitchFamily="34" charset="0"/>
                <a:ea typeface="Calibri" panose="020F0502020204030204" pitchFamily="34" charset="0"/>
              </a:rPr>
            </a:br>
            <a:r>
              <a:rPr lang="en-US" sz="1800" dirty="0">
                <a:solidFill>
                  <a:srgbClr val="252424"/>
                </a:solidFill>
                <a:effectLst/>
                <a:latin typeface="Segoe UI" panose="020B0502040204020203" pitchFamily="34" charset="0"/>
                <a:ea typeface="Calibri" panose="020F0502020204030204" pitchFamily="34" charset="0"/>
              </a:rPr>
              <a:t>Passcode: </a:t>
            </a:r>
            <a:r>
              <a:rPr lang="en-US" sz="1800" dirty="0" err="1">
                <a:solidFill>
                  <a:srgbClr val="252424"/>
                </a:solidFill>
                <a:effectLst/>
                <a:latin typeface="Segoe UI" panose="020B0502040204020203" pitchFamily="34" charset="0"/>
                <a:ea typeface="Calibri" panose="020F0502020204030204" pitchFamily="34" charset="0"/>
              </a:rPr>
              <a:t>VNQSqu</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panose="020B0502040204020203" pitchFamily="34" charset="0"/>
                <a:ea typeface="Calibri" panose="020F0502020204030204" pitchFamily="34" charset="0"/>
                <a:hlinkClick r:id="rId3"/>
              </a:rPr>
              <a:t>Download Teams</a:t>
            </a:r>
            <a:r>
              <a:rPr lang="en-US" sz="1800" dirty="0">
                <a:solidFill>
                  <a:srgbClr val="252424"/>
                </a:solidFill>
                <a:effectLst/>
                <a:latin typeface="Segoe UI" panose="020B0502040204020203" pitchFamily="34" charset="0"/>
                <a:ea typeface="Calibri" panose="020F0502020204030204" pitchFamily="34" charset="0"/>
              </a:rPr>
              <a:t> | </a:t>
            </a:r>
            <a:r>
              <a:rPr lang="en-US" sz="1800" u="sng" dirty="0">
                <a:solidFill>
                  <a:srgbClr val="6264A7"/>
                </a:solidFill>
                <a:effectLst/>
                <a:latin typeface="Segoe UI" panose="020B0502040204020203" pitchFamily="34" charset="0"/>
                <a:ea typeface="Calibri" panose="020F0502020204030204" pitchFamily="34" charset="0"/>
                <a:hlinkClick r:id="rId4"/>
              </a:rPr>
              <a:t>Join on the web</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252424"/>
                </a:solidFill>
                <a:effectLst/>
                <a:latin typeface="Segoe UI" panose="020B0502040204020203" pitchFamily="34" charset="0"/>
                <a:ea typeface="Calibri" panose="020F0502020204030204" pitchFamily="34" charset="0"/>
              </a:rPr>
              <a:t>Or call in (audio only)</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panose="020B0502040204020203" pitchFamily="34" charset="0"/>
                <a:ea typeface="Calibri" panose="020F0502020204030204" pitchFamily="34" charset="0"/>
                <a:hlinkClick r:id="rId5"/>
              </a:rPr>
              <a:t>+1 470-607-0628,,383158691#</a:t>
            </a:r>
            <a:r>
              <a:rPr lang="en-US" sz="1800" dirty="0">
                <a:solidFill>
                  <a:srgbClr val="252424"/>
                </a:solidFill>
                <a:effectLst/>
                <a:latin typeface="Segoe UI" panose="020B0502040204020203" pitchFamily="34" charset="0"/>
                <a:ea typeface="Calibri" panose="020F0502020204030204" pitchFamily="34" charset="0"/>
              </a:rPr>
              <a:t>   United States, Atlanta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52424"/>
                </a:solidFill>
                <a:effectLst/>
                <a:latin typeface="Segoe UI" panose="020B0502040204020203" pitchFamily="34" charset="0"/>
                <a:ea typeface="Calibri" panose="020F0502020204030204" pitchFamily="34" charset="0"/>
              </a:rPr>
              <a:t>Phone Conference ID: 383 158 691#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6264A7"/>
                </a:solidFill>
                <a:effectLst/>
                <a:latin typeface="Segoe UI" panose="020B0502040204020203" pitchFamily="34" charset="0"/>
                <a:ea typeface="Calibri" panose="020F0502020204030204" pitchFamily="34" charset="0"/>
                <a:hlinkClick r:id="rId6"/>
              </a:rPr>
              <a:t>Find a local number</a:t>
            </a:r>
            <a:r>
              <a:rPr lang="en-US" sz="1800" dirty="0">
                <a:solidFill>
                  <a:srgbClr val="252424"/>
                </a:solidFill>
                <a:effectLst/>
                <a:latin typeface="Segoe UI" panose="020B0502040204020203" pitchFamily="34" charset="0"/>
                <a:ea typeface="Calibri" panose="020F0502020204030204" pitchFamily="34" charset="0"/>
              </a:rPr>
              <a:t> | </a:t>
            </a:r>
            <a:r>
              <a:rPr lang="en-US" sz="1800" u="sng" dirty="0">
                <a:solidFill>
                  <a:srgbClr val="6264A7"/>
                </a:solidFill>
                <a:effectLst/>
                <a:latin typeface="Segoe UI" panose="020B0502040204020203" pitchFamily="34" charset="0"/>
                <a:ea typeface="Calibri" panose="020F0502020204030204" pitchFamily="34" charset="0"/>
                <a:hlinkClick r:id="rId7"/>
              </a:rPr>
              <a:t>Reset PIN</a:t>
            </a:r>
            <a:r>
              <a:rPr lang="en-US" sz="1800" dirty="0">
                <a:solidFill>
                  <a:srgbClr val="25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sz="1800" dirty="0"/>
          </a:p>
        </p:txBody>
      </p:sp>
    </p:spTree>
    <p:extLst>
      <p:ext uri="{BB962C8B-B14F-4D97-AF65-F5344CB8AC3E}">
        <p14:creationId xmlns:p14="http://schemas.microsoft.com/office/powerpoint/2010/main" val="110262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560795"/>
            <a:ext cx="7429500" cy="481013"/>
          </a:xfrm>
        </p:spPr>
        <p:txBody>
          <a:bodyPr/>
          <a:lstStyle/>
          <a:p>
            <a:r>
              <a:rPr lang="en-US" sz="2400" dirty="0"/>
              <a:t>Thank You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708" y="1153320"/>
            <a:ext cx="5473111" cy="3646589"/>
          </a:xfrm>
          <a:prstGeom prst="rect">
            <a:avLst/>
          </a:prstGeom>
        </p:spPr>
      </p:pic>
    </p:spTree>
    <p:extLst>
      <p:ext uri="{BB962C8B-B14F-4D97-AF65-F5344CB8AC3E}">
        <p14:creationId xmlns:p14="http://schemas.microsoft.com/office/powerpoint/2010/main" val="325687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835B-C583-453E-B146-5C535D40D634}"/>
              </a:ext>
            </a:extLst>
          </p:cNvPr>
          <p:cNvSpPr>
            <a:spLocks noGrp="1"/>
          </p:cNvSpPr>
          <p:nvPr>
            <p:ph type="title"/>
          </p:nvPr>
        </p:nvSpPr>
        <p:spPr/>
        <p:txBody>
          <a:bodyPr/>
          <a:lstStyle/>
          <a:p>
            <a:r>
              <a:rPr lang="en-US" dirty="0"/>
              <a:t>Stay in Compliance</a:t>
            </a:r>
          </a:p>
        </p:txBody>
      </p:sp>
      <p:sp>
        <p:nvSpPr>
          <p:cNvPr id="3" name="Content Placeholder 2">
            <a:extLst>
              <a:ext uri="{FF2B5EF4-FFF2-40B4-BE49-F238E27FC236}">
                <a16:creationId xmlns:a16="http://schemas.microsoft.com/office/drawing/2014/main" id="{CB0B0279-F7FA-42F7-B742-7116F2A94877}"/>
              </a:ext>
            </a:extLst>
          </p:cNvPr>
          <p:cNvSpPr>
            <a:spLocks noGrp="1"/>
          </p:cNvSpPr>
          <p:nvPr>
            <p:ph idx="1"/>
          </p:nvPr>
        </p:nvSpPr>
        <p:spPr/>
        <p:txBody>
          <a:bodyPr vert="horz" lIns="91440" tIns="45720" rIns="91440" bIns="45720" rtlCol="0" anchor="t">
            <a:normAutofit/>
          </a:bodyPr>
          <a:lstStyle/>
          <a:p>
            <a:pPr marL="257175" indent="-257175">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Review policy manuals quarterly </a:t>
            </a:r>
          </a:p>
          <a:p>
            <a:pPr marL="257175" indent="-257175">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Monitor GAMMIS for Provider Messages and Notices. Banner messages are displayed automatically but if you are not the staff member that is using GAMMIS regularly you may not see Banner Messages.  Manually review: GAMMIS site, do not log in, click on provider information, then messages and notices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https://www.mmis.georgia.gov/portal/Default.aspx?tabid=21&amp;sessionredirect=true</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257175" indent="-257175">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Monitor the DCH website for information and news at: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https://medicaid.georgia.gov/</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257175" indent="-257175">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Follow us on twitter at: </a:t>
            </a:r>
            <a:r>
              <a:rPr lang="en-US" sz="1200" u="sng"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4"/>
              </a:rPr>
              <a:t>https://mobile.twitter.com/gadch</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257175" indent="-257175">
              <a:lnSpc>
                <a:spcPct val="107000"/>
              </a:lnSpc>
              <a:spcBef>
                <a:spcPts val="0"/>
              </a:spcBef>
              <a:spcAft>
                <a:spcPts val="6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And Facebook at: </a:t>
            </a:r>
            <a:r>
              <a:rPr lang="en-US" sz="1200" u="sng"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5"/>
              </a:rPr>
              <a:t>https://www.facebook.com/gadept.communityhealth</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Font typeface="Symbol" panose="05050102010706020507" pitchFamily="18" charset="2"/>
              <a:buChar char=""/>
            </a:pPr>
            <a:endParaRPr lang="en-US" sz="1200" u="sng" dirty="0">
              <a:latin typeface="Calibri"/>
              <a:cs typeface="Times New Roman"/>
            </a:endParaRPr>
          </a:p>
          <a:p>
            <a:endParaRPr lang="en-US" dirty="0"/>
          </a:p>
        </p:txBody>
      </p:sp>
    </p:spTree>
    <p:extLst>
      <p:ext uri="{BB962C8B-B14F-4D97-AF65-F5344CB8AC3E}">
        <p14:creationId xmlns:p14="http://schemas.microsoft.com/office/powerpoint/2010/main" val="30615771"/>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B938-F89B-44F0-9DE4-77687FB9FC67}"/>
              </a:ext>
            </a:extLst>
          </p:cNvPr>
          <p:cNvSpPr>
            <a:spLocks noGrp="1"/>
          </p:cNvSpPr>
          <p:nvPr>
            <p:ph type="title"/>
          </p:nvPr>
        </p:nvSpPr>
        <p:spPr/>
        <p:txBody>
          <a:bodyPr/>
          <a:lstStyle/>
          <a:p>
            <a:pPr algn="ctr"/>
            <a:r>
              <a:rPr lang="en-US" sz="2000" dirty="0"/>
              <a:t>On behalf of the Department of Community Health </a:t>
            </a:r>
          </a:p>
        </p:txBody>
      </p:sp>
      <p:sp>
        <p:nvSpPr>
          <p:cNvPr id="3" name="Content Placeholder 2">
            <a:extLst>
              <a:ext uri="{FF2B5EF4-FFF2-40B4-BE49-F238E27FC236}">
                <a16:creationId xmlns:a16="http://schemas.microsoft.com/office/drawing/2014/main" id="{7A5989C5-4289-4EAF-A7CD-F928C2EFD622}"/>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Thank you for becoming an ICWP Medicaid Provider!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sz="1800" dirty="0"/>
          </a:p>
          <a:p>
            <a:pPr marL="0" indent="0" algn="ctr">
              <a:buNone/>
            </a:pPr>
            <a:r>
              <a:rPr lang="en-US" dirty="0"/>
              <a:t>Vonnie Stelly </a:t>
            </a:r>
            <a:r>
              <a:rPr lang="en-US" dirty="0">
                <a:hlinkClick r:id="rId2"/>
              </a:rPr>
              <a:t>vstelly@dch.ga.gov</a:t>
            </a:r>
            <a:r>
              <a:rPr lang="en-US" dirty="0"/>
              <a:t> </a:t>
            </a:r>
          </a:p>
          <a:p>
            <a:pPr marL="0" indent="0" algn="ctr">
              <a:buNone/>
            </a:pPr>
            <a:r>
              <a:rPr lang="en-US" dirty="0"/>
              <a:t>ICWP Program Consultant</a:t>
            </a:r>
          </a:p>
        </p:txBody>
      </p:sp>
      <p:pic>
        <p:nvPicPr>
          <p:cNvPr id="1026" name="Picture 2" descr="How To Write A Thank You Note In Five Easy Steps">
            <a:extLst>
              <a:ext uri="{FF2B5EF4-FFF2-40B4-BE49-F238E27FC236}">
                <a16:creationId xmlns:a16="http://schemas.microsoft.com/office/drawing/2014/main" id="{DA418B44-0CE2-49E2-982D-9E143E3BB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496" y="2633552"/>
            <a:ext cx="2135981"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0524"/>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66" y="561096"/>
            <a:ext cx="7429500" cy="481013"/>
          </a:xfrm>
        </p:spPr>
        <p:txBody>
          <a:bodyPr>
            <a:normAutofit/>
          </a:bodyPr>
          <a:lstStyle/>
          <a:p>
            <a:r>
              <a:rPr lang="en-US" sz="2400" dirty="0"/>
              <a:t>COVID-19 – </a:t>
            </a:r>
            <a:r>
              <a:rPr lang="en-US" sz="2400" dirty="0" err="1"/>
              <a:t>TeleHealth</a:t>
            </a:r>
            <a:r>
              <a:rPr lang="en-US" sz="2400" dirty="0"/>
              <a:t> Guidelines</a:t>
            </a:r>
          </a:p>
        </p:txBody>
      </p:sp>
      <p:sp>
        <p:nvSpPr>
          <p:cNvPr id="3" name="Content Placeholder 2"/>
          <p:cNvSpPr>
            <a:spLocks noGrp="1"/>
          </p:cNvSpPr>
          <p:nvPr>
            <p:ph idx="1"/>
          </p:nvPr>
        </p:nvSpPr>
        <p:spPr>
          <a:xfrm>
            <a:off x="345686" y="1042109"/>
            <a:ext cx="8341114" cy="3333750"/>
          </a:xfrm>
        </p:spPr>
        <p:txBody>
          <a:bodyPr>
            <a:noAutofit/>
          </a:bodyPr>
          <a:lstStyle/>
          <a:p>
            <a:r>
              <a:rPr lang="en-US" sz="1800" dirty="0"/>
              <a:t>Appendix K Implementation - In response to the COVID-19 State of Emergency, the Department of Community Health is waiving certain policies related to telehealth / telemedicine to support the use of telehealth in diagnosis and treatment.</a:t>
            </a:r>
          </a:p>
          <a:p>
            <a:r>
              <a:rPr lang="en-US" sz="1800" dirty="0"/>
              <a:t>Expansion of the use of telehealth will be supported by:</a:t>
            </a:r>
          </a:p>
          <a:p>
            <a:pPr lvl="1"/>
            <a:r>
              <a:rPr lang="en-US" sz="1400" dirty="0"/>
              <a:t>Waving the telehealth services originating site limitations. </a:t>
            </a:r>
          </a:p>
          <a:p>
            <a:pPr lvl="1"/>
            <a:r>
              <a:rPr lang="en-US" sz="1400" dirty="0"/>
              <a:t>Allowing telehealth services to be provided during the period of COVID-19 emergency response by the following modalities:</a:t>
            </a:r>
          </a:p>
          <a:p>
            <a:pPr lvl="2"/>
            <a:r>
              <a:rPr lang="en-US" sz="1400" b="1" dirty="0"/>
              <a:t>Telephone communication</a:t>
            </a:r>
          </a:p>
          <a:p>
            <a:pPr lvl="2"/>
            <a:r>
              <a:rPr lang="en-US" sz="1400" b="1" dirty="0"/>
              <a:t>Use of webcam or other audio and video technology </a:t>
            </a:r>
            <a:endParaRPr lang="en-US" sz="1400" dirty="0"/>
          </a:p>
          <a:p>
            <a:pPr lvl="2"/>
            <a:r>
              <a:rPr lang="en-US" sz="1400" b="1" dirty="0"/>
              <a:t>Video cell phone communication </a:t>
            </a:r>
            <a:endParaRPr lang="en-US" sz="1400" dirty="0"/>
          </a:p>
          <a:p>
            <a:pPr marL="0" indent="0">
              <a:buNone/>
            </a:pPr>
            <a:r>
              <a:rPr lang="en-US" sz="1800" dirty="0"/>
              <a:t>** Refer to Department of Community Web site to review manual for COVID-19 </a:t>
            </a:r>
            <a:r>
              <a:rPr lang="en-US" sz="1800" dirty="0" err="1"/>
              <a:t>TeleHealth</a:t>
            </a:r>
            <a:r>
              <a:rPr lang="en-US" sz="1800" dirty="0"/>
              <a:t> Guidelines.</a:t>
            </a:r>
          </a:p>
          <a:p>
            <a:pPr marL="0" indent="0">
              <a:buNone/>
            </a:pPr>
            <a:endParaRPr lang="en-US" sz="1800" dirty="0"/>
          </a:p>
          <a:p>
            <a:endParaRPr lang="en-US" sz="1800" dirty="0"/>
          </a:p>
        </p:txBody>
      </p:sp>
    </p:spTree>
    <p:extLst>
      <p:ext uri="{BB962C8B-B14F-4D97-AF65-F5344CB8AC3E}">
        <p14:creationId xmlns:p14="http://schemas.microsoft.com/office/powerpoint/2010/main" val="122924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COVID-19 </a:t>
            </a:r>
            <a:r>
              <a:rPr lang="en-US" sz="2400" dirty="0" err="1"/>
              <a:t>TeleHealth</a:t>
            </a:r>
            <a:r>
              <a:rPr lang="en-US" sz="2400" dirty="0"/>
              <a:t> Guideline </a:t>
            </a:r>
          </a:p>
        </p:txBody>
      </p:sp>
      <p:sp>
        <p:nvSpPr>
          <p:cNvPr id="3" name="Content Placeholder 2"/>
          <p:cNvSpPr>
            <a:spLocks noGrp="1"/>
          </p:cNvSpPr>
          <p:nvPr>
            <p:ph idx="1"/>
          </p:nvPr>
        </p:nvSpPr>
        <p:spPr/>
        <p:txBody>
          <a:bodyPr>
            <a:normAutofit/>
          </a:bodyPr>
          <a:lstStyle/>
          <a:p>
            <a:r>
              <a:rPr lang="en-US" sz="1800" dirty="0"/>
              <a:t>ICWP care plan documents (including the DMA 6) – If you are not able to meet with member in person, it is ok to write “UNABLE TO SIGN DUE TO COVID-19” on documents. However, once the Appendix K is lifted you will be required to make “in person” visits. </a:t>
            </a:r>
          </a:p>
          <a:p>
            <a:r>
              <a:rPr lang="en-US" sz="1800" dirty="0"/>
              <a:t>The DMA 6 must have a MD signature and Case Manager – no exceptions.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295" y="3096715"/>
            <a:ext cx="3101546" cy="1743989"/>
          </a:xfrm>
          <a:prstGeom prst="rect">
            <a:avLst/>
          </a:prstGeom>
          <a:ln>
            <a:solidFill>
              <a:schemeClr val="tx1"/>
            </a:solidFill>
          </a:ln>
        </p:spPr>
      </p:pic>
    </p:spTree>
    <p:extLst>
      <p:ext uri="{BB962C8B-B14F-4D97-AF65-F5344CB8AC3E}">
        <p14:creationId xmlns:p14="http://schemas.microsoft.com/office/powerpoint/2010/main" val="387736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COVID-19 – </a:t>
            </a:r>
            <a:r>
              <a:rPr lang="en-US" sz="2400" dirty="0" err="1"/>
              <a:t>TeleHealth</a:t>
            </a:r>
            <a:r>
              <a:rPr lang="en-US" sz="2400" dirty="0"/>
              <a:t> Guidelines</a:t>
            </a:r>
          </a:p>
        </p:txBody>
      </p:sp>
      <p:sp>
        <p:nvSpPr>
          <p:cNvPr id="3" name="Content Placeholder 2"/>
          <p:cNvSpPr>
            <a:spLocks noGrp="1"/>
          </p:cNvSpPr>
          <p:nvPr>
            <p:ph idx="1"/>
          </p:nvPr>
        </p:nvSpPr>
        <p:spPr/>
        <p:txBody>
          <a:bodyPr vert="horz" lIns="91440" tIns="45720" rIns="91440" bIns="45720" rtlCol="0" anchor="t">
            <a:normAutofit/>
          </a:bodyPr>
          <a:lstStyle/>
          <a:p>
            <a:r>
              <a:rPr lang="en-US" sz="1800" dirty="0"/>
              <a:t>The Appendix K temporary changes to services due to the pandemic was renewed until January 15, 2023. Everything that was in the original approval was renewed except for retainer payments. </a:t>
            </a:r>
          </a:p>
          <a:p>
            <a:r>
              <a:rPr lang="en-US" sz="1800" dirty="0"/>
              <a:t>If the Federal Public Health Emergency ends, the temporary changes may end but with a time period to transition back to regular face to face services. </a:t>
            </a:r>
          </a:p>
          <a:p>
            <a:r>
              <a:rPr lang="en-US" sz="1800" dirty="0"/>
              <a:t>Relatives with legal liability for members will no longer be able to be caregivers. Once that happens DCH will send out specific guidelines.</a:t>
            </a:r>
          </a:p>
        </p:txBody>
      </p:sp>
    </p:spTree>
    <p:extLst>
      <p:ext uri="{BB962C8B-B14F-4D97-AF65-F5344CB8AC3E}">
        <p14:creationId xmlns:p14="http://schemas.microsoft.com/office/powerpoint/2010/main" val="3225954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1" y="672307"/>
            <a:ext cx="7429500" cy="481013"/>
          </a:xfrm>
        </p:spPr>
        <p:txBody>
          <a:bodyPr>
            <a:noAutofit/>
          </a:bodyPr>
          <a:lstStyle/>
          <a:p>
            <a:r>
              <a:rPr lang="en-US" sz="2400" dirty="0"/>
              <a:t>DCH COVID -19 Response and HCBS Operations </a:t>
            </a:r>
            <a:br>
              <a:rPr lang="en-US" sz="2400" dirty="0"/>
            </a:br>
            <a:endParaRPr lang="en-US" sz="2400" dirty="0"/>
          </a:p>
        </p:txBody>
      </p:sp>
      <p:sp>
        <p:nvSpPr>
          <p:cNvPr id="3" name="Content Placeholder 2"/>
          <p:cNvSpPr>
            <a:spLocks noGrp="1"/>
          </p:cNvSpPr>
          <p:nvPr>
            <p:ph idx="1"/>
          </p:nvPr>
        </p:nvSpPr>
        <p:spPr>
          <a:xfrm>
            <a:off x="360719" y="1153319"/>
            <a:ext cx="8537953" cy="3730737"/>
          </a:xfrm>
        </p:spPr>
        <p:txBody>
          <a:bodyPr>
            <a:noAutofit/>
          </a:bodyPr>
          <a:lstStyle/>
          <a:p>
            <a:r>
              <a:rPr lang="en-US" sz="1500" dirty="0"/>
              <a:t>The health and well-being of the Department of Community Health’s (DCH) members, their families and its providers are of paramount importance. </a:t>
            </a:r>
          </a:p>
          <a:p>
            <a:r>
              <a:rPr lang="en-US" sz="1500" dirty="0"/>
              <a:t>The following is specific guidance related to the daily operations of Home and Community Based Service providers including work performed under the Money Follows the Person grant during the Coronavirus disease 2019 (COVID-19) period. Whereas, CMS guidance gives focus to management of those individuals with COVID-19 and mitigating potential risks through contact, within healthcare facilities and patients under home isolation; this guidance will discuss ongoing work performed within member’s homes, Home Delivered Meals, Adult Day Health facilities and screening/assessments within nursing facilities.  </a:t>
            </a:r>
          </a:p>
          <a:p>
            <a:r>
              <a:rPr lang="en-US" sz="1500" dirty="0"/>
              <a:t>The COVID-19 Public Health Emergency is expected to remain in place until January 15, 2023. </a:t>
            </a:r>
          </a:p>
          <a:p>
            <a:r>
              <a:rPr lang="en-US" sz="1500" b="1" i="1" dirty="0">
                <a:solidFill>
                  <a:srgbClr val="FF0000"/>
                </a:solidFill>
              </a:rPr>
              <a:t>Healthcare providers who suspect COVID-19 infection in a patient should report them immediately to DPH by calling 1-866-PUB-HLTH (1-866-782-4584) and ask for a Medical Epidemiologist.</a:t>
            </a:r>
            <a:endParaRPr lang="en-US" sz="1500" i="1" dirty="0">
              <a:solidFill>
                <a:srgbClr val="FF0000"/>
              </a:solidFill>
            </a:endParaRPr>
          </a:p>
          <a:p>
            <a:endParaRPr lang="en-US" sz="1500" dirty="0"/>
          </a:p>
        </p:txBody>
      </p:sp>
    </p:spTree>
    <p:extLst>
      <p:ext uri="{BB962C8B-B14F-4D97-AF65-F5344CB8AC3E}">
        <p14:creationId xmlns:p14="http://schemas.microsoft.com/office/powerpoint/2010/main" val="187062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DCH COVID -19 Response and HCBS Operations</a:t>
            </a:r>
          </a:p>
        </p:txBody>
      </p:sp>
      <p:sp>
        <p:nvSpPr>
          <p:cNvPr id="3" name="Content Placeholder 2"/>
          <p:cNvSpPr>
            <a:spLocks noGrp="1"/>
          </p:cNvSpPr>
          <p:nvPr>
            <p:ph idx="1"/>
          </p:nvPr>
        </p:nvSpPr>
        <p:spPr/>
        <p:txBody>
          <a:bodyPr>
            <a:normAutofit/>
          </a:bodyPr>
          <a:lstStyle/>
          <a:p>
            <a:pPr marL="0" indent="0">
              <a:spcBef>
                <a:spcPts val="0"/>
              </a:spcBef>
              <a:buNone/>
            </a:pPr>
            <a:r>
              <a:rPr lang="en-US" sz="1800" b="1" u="sng" dirty="0"/>
              <a:t>Case Management Agencies </a:t>
            </a:r>
          </a:p>
          <a:p>
            <a:pPr marL="0" indent="0">
              <a:spcBef>
                <a:spcPts val="0"/>
              </a:spcBef>
              <a:buNone/>
            </a:pPr>
            <a:r>
              <a:rPr lang="en-US" sz="1800" dirty="0"/>
              <a:t>Home Visits - Case managers may continue to use telephonic means by which to perform monthly client contact. However, they can conduct home visits utilizing appropriate PPE and following CDC guidelines during the visit. </a:t>
            </a:r>
          </a:p>
          <a:p>
            <a:pPr marL="0" indent="0">
              <a:spcBef>
                <a:spcPts val="0"/>
              </a:spcBef>
              <a:buNone/>
            </a:pPr>
            <a:endParaRPr lang="en-US" sz="1800" dirty="0"/>
          </a:p>
          <a:p>
            <a:pPr marL="0" indent="0">
              <a:spcBef>
                <a:spcPts val="0"/>
              </a:spcBef>
              <a:buNone/>
            </a:pPr>
            <a:r>
              <a:rPr lang="en-US" sz="1800" dirty="0"/>
              <a:t>Documentation must occur in formal notes, note type should equal “monthly client contact”. </a:t>
            </a:r>
          </a:p>
          <a:p>
            <a:pPr marL="0" indent="0">
              <a:spcBef>
                <a:spcPts val="0"/>
              </a:spcBef>
              <a:buNone/>
            </a:pPr>
            <a:endParaRPr lang="en-US" sz="1800" dirty="0"/>
          </a:p>
          <a:p>
            <a:pPr marL="0" indent="0">
              <a:spcBef>
                <a:spcPts val="0"/>
              </a:spcBef>
              <a:buNone/>
            </a:pPr>
            <a:r>
              <a:rPr lang="en-US" sz="1800" b="1" i="1" dirty="0">
                <a:solidFill>
                  <a:srgbClr val="FF0000"/>
                </a:solidFill>
              </a:rPr>
              <a:t>Additional guidelines for case management agencies may be provided  based on the Waiver the patient utilizes. </a:t>
            </a:r>
          </a:p>
        </p:txBody>
      </p:sp>
    </p:spTree>
    <p:extLst>
      <p:ext uri="{BB962C8B-B14F-4D97-AF65-F5344CB8AC3E}">
        <p14:creationId xmlns:p14="http://schemas.microsoft.com/office/powerpoint/2010/main" val="211920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05068"/>
            <a:ext cx="7429500" cy="481013"/>
          </a:xfrm>
        </p:spPr>
        <p:txBody>
          <a:bodyPr/>
          <a:lstStyle/>
          <a:p>
            <a:r>
              <a:rPr lang="en-US" sz="2400" dirty="0"/>
              <a:t>Presenters:</a:t>
            </a:r>
          </a:p>
        </p:txBody>
      </p:sp>
      <p:sp>
        <p:nvSpPr>
          <p:cNvPr id="3" name="Content Placeholder 2"/>
          <p:cNvSpPr>
            <a:spLocks noGrp="1"/>
          </p:cNvSpPr>
          <p:nvPr>
            <p:ph idx="1"/>
          </p:nvPr>
        </p:nvSpPr>
        <p:spPr>
          <a:xfrm>
            <a:off x="2109600" y="1904370"/>
            <a:ext cx="5450400" cy="3769230"/>
          </a:xfrm>
        </p:spPr>
        <p:txBody>
          <a:bodyPr vert="horz" lIns="91440" tIns="45720" rIns="91440" bIns="45720" rtlCol="0" anchor="t">
            <a:normAutofit/>
          </a:bodyPr>
          <a:lstStyle/>
          <a:p>
            <a:pPr marL="0" indent="0" algn="ctr">
              <a:buNone/>
            </a:pPr>
            <a:endParaRPr lang="en-US" sz="1600" dirty="0"/>
          </a:p>
          <a:p>
            <a:pPr marL="0" indent="0" algn="ctr">
              <a:buNone/>
            </a:pPr>
            <a:r>
              <a:rPr lang="en-US" sz="1600" dirty="0"/>
              <a:t>Tonja Wragg RN, BSN, CCM, </a:t>
            </a:r>
            <a:r>
              <a:rPr lang="en-US" sz="1600" dirty="0" err="1"/>
              <a:t>MHSc</a:t>
            </a:r>
            <a:r>
              <a:rPr lang="en-US" sz="1600" dirty="0"/>
              <a:t> Manager Waiver Programs</a:t>
            </a:r>
            <a:endParaRPr lang="en-US" dirty="0"/>
          </a:p>
          <a:p>
            <a:pPr marL="0" indent="0" algn="ctr">
              <a:buNone/>
            </a:pPr>
            <a:r>
              <a:rPr lang="en-US" sz="1600" dirty="0"/>
              <a:t>ICWP/Source/CCSP/NOW/COMP</a:t>
            </a:r>
          </a:p>
          <a:p>
            <a:pPr marL="0" indent="0" algn="ctr">
              <a:buNone/>
            </a:pPr>
            <a:endParaRPr lang="en-US" sz="1600" dirty="0"/>
          </a:p>
          <a:p>
            <a:pPr marL="0" indent="0" algn="ctr">
              <a:buNone/>
            </a:pPr>
            <a:r>
              <a:rPr lang="en-US" sz="1600" dirty="0" err="1"/>
              <a:t>Vonnie</a:t>
            </a:r>
            <a:r>
              <a:rPr lang="en-US" sz="1600" dirty="0"/>
              <a:t> Stelly </a:t>
            </a:r>
          </a:p>
          <a:p>
            <a:pPr marL="0" indent="0" algn="ctr">
              <a:buNone/>
            </a:pPr>
            <a:r>
              <a:rPr lang="en-US" sz="1600" dirty="0"/>
              <a:t>Department of Community Health ICWP Program Consultant </a:t>
            </a:r>
          </a:p>
        </p:txBody>
      </p:sp>
      <p:pic>
        <p:nvPicPr>
          <p:cNvPr id="5" name="Picture 5" descr="A picture containing red, statue&#10;&#10;Description automatically generated">
            <a:extLst>
              <a:ext uri="{FF2B5EF4-FFF2-40B4-BE49-F238E27FC236}">
                <a16:creationId xmlns:a16="http://schemas.microsoft.com/office/drawing/2014/main" id="{2C7A4F9C-F4F7-ECDF-BA05-B8A75D9F3AE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14700" y="520700"/>
            <a:ext cx="2743200" cy="1240087"/>
          </a:xfrm>
          <a:prstGeom prst="rect">
            <a:avLst/>
          </a:prstGeom>
        </p:spPr>
      </p:pic>
      <p:sp>
        <p:nvSpPr>
          <p:cNvPr id="6" name="TextBox 5">
            <a:extLst>
              <a:ext uri="{FF2B5EF4-FFF2-40B4-BE49-F238E27FC236}">
                <a16:creationId xmlns:a16="http://schemas.microsoft.com/office/drawing/2014/main" id="{8262F8CF-E6AD-431E-29C0-47F5F4AD00D6}"/>
              </a:ext>
            </a:extLst>
          </p:cNvPr>
          <p:cNvSpPr txBox="1"/>
          <p:nvPr/>
        </p:nvSpPr>
        <p:spPr>
          <a:xfrm>
            <a:off x="3314700" y="6807200"/>
            <a:ext cx="2743200" cy="482600"/>
          </a:xfrm>
          <a:prstGeom prst="rect">
            <a:avLst/>
          </a:prstGeom>
        </p:spPr>
        <p:txBody>
          <a:bodyPr lIns="91440" tIns="45720" rIns="91440" bIns="45720" anchor="t">
            <a:normAutofit/>
          </a:bodyPr>
          <a:lstStyle/>
          <a:p>
            <a:endParaRPr lang="en-US" dirty="0"/>
          </a:p>
        </p:txBody>
      </p:sp>
    </p:spTree>
    <p:extLst>
      <p:ext uri="{BB962C8B-B14F-4D97-AF65-F5344CB8AC3E}">
        <p14:creationId xmlns:p14="http://schemas.microsoft.com/office/powerpoint/2010/main" val="630678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DCH COVID -19 Response and HCBS Operations</a:t>
            </a:r>
          </a:p>
        </p:txBody>
      </p:sp>
      <p:sp>
        <p:nvSpPr>
          <p:cNvPr id="3" name="Content Placeholder 2"/>
          <p:cNvSpPr>
            <a:spLocks noGrp="1"/>
          </p:cNvSpPr>
          <p:nvPr>
            <p:ph idx="1"/>
          </p:nvPr>
        </p:nvSpPr>
        <p:spPr/>
        <p:txBody>
          <a:bodyPr>
            <a:normAutofit lnSpcReduction="10000"/>
          </a:bodyPr>
          <a:lstStyle/>
          <a:p>
            <a:pPr marL="0" indent="0">
              <a:buNone/>
            </a:pPr>
            <a:r>
              <a:rPr lang="en-US" sz="1800" b="1" u="sng" dirty="0"/>
              <a:t>Private Homecare </a:t>
            </a:r>
            <a:endParaRPr lang="en-US" sz="1800" dirty="0"/>
          </a:p>
          <a:p>
            <a:r>
              <a:rPr lang="en-US" sz="1800" dirty="0"/>
              <a:t>The Personal Support Service (PSS) provider is to assure that aides </a:t>
            </a:r>
            <a:r>
              <a:rPr lang="en-US" sz="1800" b="1" u="sng" dirty="0"/>
              <a:t>provide services as scheduled.</a:t>
            </a:r>
            <a:r>
              <a:rPr lang="en-US" sz="1800" dirty="0"/>
              <a:t> PSS providers are instructed to provide staff with Personal Protective Equipment (PPE) and to follow CDCs prevention steps as you work with members. </a:t>
            </a:r>
          </a:p>
          <a:p>
            <a:endParaRPr lang="en-US" sz="1800" dirty="0"/>
          </a:p>
          <a:p>
            <a:pPr marL="0" indent="0">
              <a:buNone/>
            </a:pPr>
            <a:r>
              <a:rPr lang="en-US" sz="1800" b="1" dirty="0"/>
              <a:t>During your visit, if you notice any signs or possible symptoms staff should immediately implement </a:t>
            </a:r>
            <a:r>
              <a:rPr lang="en-US" sz="1800" b="1" u="sng" dirty="0">
                <a:hlinkClick r:id="rId2"/>
              </a:rPr>
              <a:t>recommended infection prevention and control practices</a:t>
            </a:r>
            <a:r>
              <a:rPr lang="en-US" sz="1800" b="1" dirty="0"/>
              <a:t>. If a member is suspected of having COVID-19, they should also notify infection control personnel at their agency and the state or local health department if a member is classified as a PUI for COVID-19. </a:t>
            </a:r>
            <a:endParaRPr lang="en-US" sz="1800" dirty="0"/>
          </a:p>
          <a:p>
            <a:endParaRPr lang="en-US" sz="1800" dirty="0"/>
          </a:p>
        </p:txBody>
      </p:sp>
    </p:spTree>
    <p:extLst>
      <p:ext uri="{BB962C8B-B14F-4D97-AF65-F5344CB8AC3E}">
        <p14:creationId xmlns:p14="http://schemas.microsoft.com/office/powerpoint/2010/main" val="417630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DCH COVID -19 Response and HCBS Operations</a:t>
            </a:r>
          </a:p>
        </p:txBody>
      </p:sp>
      <p:sp>
        <p:nvSpPr>
          <p:cNvPr id="3" name="Content Placeholder 2"/>
          <p:cNvSpPr>
            <a:spLocks noGrp="1"/>
          </p:cNvSpPr>
          <p:nvPr>
            <p:ph idx="1"/>
          </p:nvPr>
        </p:nvSpPr>
        <p:spPr>
          <a:xfrm>
            <a:off x="347896" y="1070396"/>
            <a:ext cx="8229600" cy="3842689"/>
          </a:xfrm>
        </p:spPr>
        <p:txBody>
          <a:bodyPr>
            <a:noAutofit/>
          </a:bodyPr>
          <a:lstStyle/>
          <a:p>
            <a:pPr marL="0" indent="0">
              <a:buNone/>
            </a:pPr>
            <a:r>
              <a:rPr lang="en-US" sz="1500" b="1" u="sng" dirty="0"/>
              <a:t>Adult Day Health Facilities</a:t>
            </a:r>
            <a:endParaRPr lang="en-US" sz="1500" dirty="0"/>
          </a:p>
          <a:p>
            <a:r>
              <a:rPr lang="en-US" sz="1500" dirty="0"/>
              <a:t>The state will leave the decision to remain open and/or to utilize services to the providers, members and family members.  Please monitor members for possible symptoms and notify the DPH of any concerns. If the Governor or the President declares a State of Emergency, DCH will notify ADH providers to cease operations for the instructed period of time. </a:t>
            </a:r>
          </a:p>
          <a:p>
            <a:r>
              <a:rPr lang="en-US" sz="1500" dirty="0"/>
              <a:t>All other providers please use best professional judgement if you are required to visit a member’s home. </a:t>
            </a:r>
          </a:p>
          <a:p>
            <a:r>
              <a:rPr lang="en-US" sz="1500" b="1" i="1" dirty="0"/>
              <a:t>Providers are encouraged to use if applicable, telephonic and/or electronic visual tools to remain in contact with members</a:t>
            </a:r>
            <a:r>
              <a:rPr lang="en-US" sz="1500" i="1" dirty="0"/>
              <a:t>.</a:t>
            </a:r>
            <a:endParaRPr lang="en-US" sz="1500" dirty="0"/>
          </a:p>
          <a:p>
            <a:r>
              <a:rPr lang="en-US" sz="1500" dirty="0"/>
              <a:t>DCH will provide up to date information as it is received via Banner Messages on the GAMMIS provider portal and through the DCH website. </a:t>
            </a:r>
          </a:p>
          <a:p>
            <a:r>
              <a:rPr lang="en-US" sz="1500" dirty="0"/>
              <a:t>Please note that the Department of Public Health is the lead agency for any information for Infection control for general reference and guidance.  </a:t>
            </a:r>
            <a:r>
              <a:rPr lang="en-US" sz="1500" u="sng" dirty="0">
                <a:hlinkClick r:id="rId3"/>
              </a:rPr>
              <a:t>https://dph.georgia.gov/</a:t>
            </a:r>
            <a:endParaRPr lang="en-US" sz="1500" dirty="0"/>
          </a:p>
          <a:p>
            <a:endParaRPr lang="en-US" sz="1500" dirty="0"/>
          </a:p>
        </p:txBody>
      </p:sp>
    </p:spTree>
    <p:extLst>
      <p:ext uri="{BB962C8B-B14F-4D97-AF65-F5344CB8AC3E}">
        <p14:creationId xmlns:p14="http://schemas.microsoft.com/office/powerpoint/2010/main" val="1372649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ICWP Program Application Process</a:t>
            </a:r>
          </a:p>
        </p:txBody>
      </p:sp>
      <p:sp>
        <p:nvSpPr>
          <p:cNvPr id="3" name="Content Placeholder 2"/>
          <p:cNvSpPr>
            <a:spLocks noGrp="1"/>
          </p:cNvSpPr>
          <p:nvPr>
            <p:ph idx="1"/>
          </p:nvPr>
        </p:nvSpPr>
        <p:spPr/>
        <p:txBody>
          <a:bodyPr>
            <a:normAutofit/>
          </a:bodyPr>
          <a:lstStyle/>
          <a:p>
            <a:r>
              <a:rPr lang="en-US" sz="1600" dirty="0"/>
              <a:t>The ICWP Application can be found on the Department of Community Health website. </a:t>
            </a:r>
          </a:p>
          <a:p>
            <a:r>
              <a:rPr lang="en-US" sz="1600" dirty="0"/>
              <a:t>Applications can be emailed Tara.Smith@alliantASO.org and 678-527-3001 (fax).</a:t>
            </a:r>
          </a:p>
          <a:p>
            <a:r>
              <a:rPr lang="en-US" sz="1600" dirty="0"/>
              <a:t>Applicants must be between the ages of 21-64. If they are turning 65 within 6 months the year they apply, they will be referred to Source or CCSP. </a:t>
            </a:r>
          </a:p>
          <a:p>
            <a:r>
              <a:rPr lang="en-US" sz="1600" dirty="0"/>
              <a:t>An ICWP Review nurse will contact the applicant within 10 business days for screening and to schedule time for an assessment. </a:t>
            </a:r>
          </a:p>
        </p:txBody>
      </p:sp>
    </p:spTree>
    <p:extLst>
      <p:ext uri="{BB962C8B-B14F-4D97-AF65-F5344CB8AC3E}">
        <p14:creationId xmlns:p14="http://schemas.microsoft.com/office/powerpoint/2010/main" val="383751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Budget Overview for ICWP </a:t>
            </a:r>
          </a:p>
        </p:txBody>
      </p:sp>
      <p:sp>
        <p:nvSpPr>
          <p:cNvPr id="3" name="Content Placeholder 2"/>
          <p:cNvSpPr>
            <a:spLocks noGrp="1"/>
          </p:cNvSpPr>
          <p:nvPr>
            <p:ph idx="1"/>
          </p:nvPr>
        </p:nvSpPr>
        <p:spPr>
          <a:xfrm>
            <a:off x="444540" y="1323158"/>
            <a:ext cx="5086694" cy="3333750"/>
          </a:xfrm>
        </p:spPr>
        <p:txBody>
          <a:bodyPr>
            <a:normAutofit/>
          </a:bodyPr>
          <a:lstStyle/>
          <a:p>
            <a:r>
              <a:rPr lang="en-US" sz="1800" dirty="0"/>
              <a:t>The current budget for nursing facility level of care is $94,888</a:t>
            </a:r>
          </a:p>
          <a:p>
            <a:r>
              <a:rPr lang="en-US" sz="1800" dirty="0"/>
              <a:t>The current budget for hospital(skilled ) level of care is $220,762</a:t>
            </a:r>
          </a:p>
          <a:p>
            <a:r>
              <a:rPr lang="en-US" sz="1800" dirty="0"/>
              <a:t>Overall supply budget of $12,312 that can be incorporated within the overall budget if deemed medical necessary. </a:t>
            </a:r>
          </a:p>
          <a:p>
            <a:r>
              <a:rPr lang="en-US" sz="1800" dirty="0"/>
              <a:t>This was determined by CMS (Centers for Medicare and Medicaid) and the GA State Department of Community Health.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796" y="1828798"/>
            <a:ext cx="2601086" cy="1733035"/>
          </a:xfrm>
          <a:prstGeom prst="rect">
            <a:avLst/>
          </a:prstGeom>
          <a:ln>
            <a:solidFill>
              <a:schemeClr val="tx1"/>
            </a:solidFill>
          </a:ln>
        </p:spPr>
      </p:pic>
    </p:spTree>
    <p:extLst>
      <p:ext uri="{BB962C8B-B14F-4D97-AF65-F5344CB8AC3E}">
        <p14:creationId xmlns:p14="http://schemas.microsoft.com/office/powerpoint/2010/main" val="195504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ICWP Initial Assessment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sz="1800" dirty="0"/>
          </a:p>
          <a:p>
            <a:r>
              <a:rPr lang="en-US" sz="1800" dirty="0"/>
              <a:t>CMS has approved some aspects of telemedicine for community health. ICWP assessments can be conducted via video or “in person.” </a:t>
            </a:r>
          </a:p>
          <a:p>
            <a:r>
              <a:rPr lang="en-US" sz="1800" dirty="0"/>
              <a:t>The ICWP application is screened by the review nurse to determine if an assessment is warranted or justified based on pre-assessment criteria such as: primary diagnosis or willingness to apply for Medicaid if they do not currently have Medicaid</a:t>
            </a:r>
          </a:p>
        </p:txBody>
      </p:sp>
    </p:spTree>
    <p:extLst>
      <p:ext uri="{BB962C8B-B14F-4D97-AF65-F5344CB8AC3E}">
        <p14:creationId xmlns:p14="http://schemas.microsoft.com/office/powerpoint/2010/main" val="2988286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Level of Care Determination </a:t>
            </a:r>
          </a:p>
        </p:txBody>
      </p:sp>
      <p:sp>
        <p:nvSpPr>
          <p:cNvPr id="3" name="Content Placeholder 2"/>
          <p:cNvSpPr>
            <a:spLocks noGrp="1"/>
          </p:cNvSpPr>
          <p:nvPr>
            <p:ph idx="1"/>
          </p:nvPr>
        </p:nvSpPr>
        <p:spPr/>
        <p:txBody>
          <a:bodyPr>
            <a:noAutofit/>
          </a:bodyPr>
          <a:lstStyle/>
          <a:p>
            <a:r>
              <a:rPr lang="en-US" sz="1600" dirty="0"/>
              <a:t>The ICWP Medical Review nurse will determine the level of care at the time of the initial assessment. </a:t>
            </a:r>
          </a:p>
          <a:p>
            <a:r>
              <a:rPr lang="en-US" sz="1600" dirty="0"/>
              <a:t>If the applicant is approved, the review nurse will develop a care plan that will include but not limited too the following ICWP services: </a:t>
            </a:r>
          </a:p>
          <a:p>
            <a:pPr lvl="1"/>
            <a:r>
              <a:rPr lang="en-US" sz="1200" dirty="0"/>
              <a:t>Case Management</a:t>
            </a:r>
          </a:p>
          <a:p>
            <a:pPr lvl="1"/>
            <a:r>
              <a:rPr lang="en-US" sz="1200" dirty="0"/>
              <a:t>Personal Support and Respite </a:t>
            </a:r>
          </a:p>
          <a:p>
            <a:pPr lvl="1"/>
            <a:r>
              <a:rPr lang="en-US" sz="1200" dirty="0"/>
              <a:t>Alternative Living Services </a:t>
            </a:r>
          </a:p>
          <a:p>
            <a:pPr lvl="1"/>
            <a:r>
              <a:rPr lang="en-US" sz="1200" dirty="0"/>
              <a:t>Medical Supplies or equipment </a:t>
            </a:r>
          </a:p>
          <a:p>
            <a:pPr lvl="1"/>
            <a:r>
              <a:rPr lang="en-US" sz="1200" dirty="0"/>
              <a:t>Adult Day Care </a:t>
            </a:r>
          </a:p>
          <a:p>
            <a:pPr lvl="1"/>
            <a:r>
              <a:rPr lang="en-US" sz="1200" dirty="0"/>
              <a:t>Environmental Modification – New provider in the process of being approved. </a:t>
            </a:r>
          </a:p>
          <a:p>
            <a:pPr lvl="1"/>
            <a:r>
              <a:rPr lang="en-US" sz="1200" dirty="0"/>
              <a:t>Behavioral Counseling – Currently no active ICWP providers</a:t>
            </a:r>
          </a:p>
          <a:p>
            <a:r>
              <a:rPr lang="en-US" sz="1600" dirty="0"/>
              <a:t>The services will be implemented by the ICWP Case Manager once the member is awarded a slot. </a:t>
            </a:r>
          </a:p>
        </p:txBody>
      </p:sp>
    </p:spTree>
    <p:extLst>
      <p:ext uri="{BB962C8B-B14F-4D97-AF65-F5344CB8AC3E}">
        <p14:creationId xmlns:p14="http://schemas.microsoft.com/office/powerpoint/2010/main" val="490303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Initial Participant Assessment form</a:t>
            </a:r>
            <a:br>
              <a:rPr lang="en-US" sz="2400" dirty="0"/>
            </a:br>
            <a:br>
              <a:rPr lang="en-US" sz="2400" dirty="0"/>
            </a:br>
            <a:endParaRPr lang="en-US" sz="2400" dirty="0"/>
          </a:p>
        </p:txBody>
      </p:sp>
      <p:sp>
        <p:nvSpPr>
          <p:cNvPr id="3" name="Content Placeholder 2"/>
          <p:cNvSpPr>
            <a:spLocks noGrp="1"/>
          </p:cNvSpPr>
          <p:nvPr>
            <p:ph idx="1"/>
          </p:nvPr>
        </p:nvSpPr>
        <p:spPr/>
        <p:txBody>
          <a:bodyPr vert="horz" lIns="91440" tIns="45720" rIns="91440" bIns="45720" rtlCol="0" anchor="t">
            <a:normAutofit/>
          </a:bodyPr>
          <a:lstStyle/>
          <a:p>
            <a:r>
              <a:rPr lang="en-US" sz="1800" dirty="0"/>
              <a:t>The Initial Participant Assessment form is designed to capture pertinent information needed for initial assessments. </a:t>
            </a:r>
          </a:p>
          <a:p>
            <a:r>
              <a:rPr lang="en-US" sz="1800" dirty="0"/>
              <a:t>This form will be completed by the ICWP Medical Review nurse during the initial assessment.  </a:t>
            </a:r>
          </a:p>
          <a:p>
            <a:r>
              <a:rPr lang="en-US" sz="1800" dirty="0"/>
              <a:t>Initial assessment documentation is shared with ICWP case managers once the applicant accepts a slot and is ready to start ICWP services. </a:t>
            </a:r>
          </a:p>
          <a:p>
            <a:r>
              <a:rPr lang="en-US" sz="1800" dirty="0"/>
              <a:t>Appendix D-4 in the ICWP policy manual.  </a:t>
            </a:r>
          </a:p>
        </p:txBody>
      </p:sp>
    </p:spTree>
    <p:extLst>
      <p:ext uri="{BB962C8B-B14F-4D97-AF65-F5344CB8AC3E}">
        <p14:creationId xmlns:p14="http://schemas.microsoft.com/office/powerpoint/2010/main" val="645111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ICWP Waiting List </a:t>
            </a:r>
          </a:p>
        </p:txBody>
      </p:sp>
      <p:sp>
        <p:nvSpPr>
          <p:cNvPr id="3" name="Content Placeholder 2"/>
          <p:cNvSpPr>
            <a:spLocks noGrp="1"/>
          </p:cNvSpPr>
          <p:nvPr>
            <p:ph idx="1"/>
          </p:nvPr>
        </p:nvSpPr>
        <p:spPr>
          <a:xfrm>
            <a:off x="444540" y="1323158"/>
            <a:ext cx="4114800" cy="3333750"/>
          </a:xfrm>
        </p:spPr>
        <p:txBody>
          <a:bodyPr>
            <a:normAutofit/>
          </a:bodyPr>
          <a:lstStyle/>
          <a:p>
            <a:r>
              <a:rPr lang="en-US" sz="1800" dirty="0"/>
              <a:t>The applicant is placed on a waiting list if they are approved after the initial assessment. </a:t>
            </a:r>
          </a:p>
          <a:p>
            <a:r>
              <a:rPr lang="en-US" sz="1800" dirty="0"/>
              <a:t>They will be mailed a “waiting list” approval letter via certified mail. </a:t>
            </a:r>
          </a:p>
          <a:p>
            <a:r>
              <a:rPr lang="en-US" sz="1800" dirty="0"/>
              <a:t>Waiting list approval does not guarantee services. The person must be on Medicaid to receive services through the ICWP program.</a:t>
            </a:r>
          </a:p>
          <a:p>
            <a:pPr marL="0" indent="0">
              <a:buNone/>
            </a:pPr>
            <a:endParaRPr lang="en-US"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183" y="1692876"/>
            <a:ext cx="3625936" cy="2030524"/>
          </a:xfrm>
          <a:prstGeom prst="rect">
            <a:avLst/>
          </a:prstGeom>
          <a:ln>
            <a:solidFill>
              <a:schemeClr val="tx1"/>
            </a:solidFill>
          </a:ln>
        </p:spPr>
      </p:pic>
    </p:spTree>
    <p:extLst>
      <p:ext uri="{BB962C8B-B14F-4D97-AF65-F5344CB8AC3E}">
        <p14:creationId xmlns:p14="http://schemas.microsoft.com/office/powerpoint/2010/main" val="1024469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No Waiting List</a:t>
            </a:r>
          </a:p>
        </p:txBody>
      </p:sp>
      <p:sp>
        <p:nvSpPr>
          <p:cNvPr id="3" name="Content Placeholder 2"/>
          <p:cNvSpPr>
            <a:spLocks noGrp="1"/>
          </p:cNvSpPr>
          <p:nvPr>
            <p:ph idx="1"/>
          </p:nvPr>
        </p:nvSpPr>
        <p:spPr>
          <a:xfrm>
            <a:off x="3521675" y="1951809"/>
            <a:ext cx="5028897" cy="1605393"/>
          </a:xfrm>
        </p:spPr>
        <p:txBody>
          <a:bodyPr>
            <a:normAutofit/>
          </a:bodyPr>
          <a:lstStyle/>
          <a:p>
            <a:r>
              <a:rPr lang="en-US" sz="1800" dirty="0"/>
              <a:t>Currently ICWP has no waiting list. Once an applicant is assessed and approved, they will receive an official approval letter along with the ICWP Case Manager list.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600" t="6966" r="10600" b="10150"/>
          <a:stretch/>
        </p:blipFill>
        <p:spPr>
          <a:xfrm>
            <a:off x="444845" y="1375742"/>
            <a:ext cx="2995708" cy="3150974"/>
          </a:xfrm>
          <a:prstGeom prst="rect">
            <a:avLst/>
          </a:prstGeom>
        </p:spPr>
      </p:pic>
    </p:spTree>
    <p:extLst>
      <p:ext uri="{BB962C8B-B14F-4D97-AF65-F5344CB8AC3E}">
        <p14:creationId xmlns:p14="http://schemas.microsoft.com/office/powerpoint/2010/main" val="1308992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ICWP Admission and Slot Approval </a:t>
            </a:r>
          </a:p>
        </p:txBody>
      </p:sp>
      <p:sp>
        <p:nvSpPr>
          <p:cNvPr id="3" name="Content Placeholder 2"/>
          <p:cNvSpPr>
            <a:spLocks noGrp="1"/>
          </p:cNvSpPr>
          <p:nvPr>
            <p:ph idx="1"/>
          </p:nvPr>
        </p:nvSpPr>
        <p:spPr/>
        <p:txBody>
          <a:bodyPr>
            <a:normAutofit/>
          </a:bodyPr>
          <a:lstStyle/>
          <a:p>
            <a:r>
              <a:rPr lang="en-US" sz="1800" dirty="0"/>
              <a:t>The applicant will receive a “slot approval” letter and a case manager list to choose case manager. </a:t>
            </a:r>
          </a:p>
          <a:p>
            <a:r>
              <a:rPr lang="en-US" sz="1800" dirty="0"/>
              <a:t>There are two categories of case managers: traditional and enhanced. Review ICWP Policy Section 902.1 for enhanced case management qualifications. </a:t>
            </a:r>
          </a:p>
          <a:p>
            <a:r>
              <a:rPr lang="en-US" sz="1800" dirty="0"/>
              <a:t>The ICWP Case Manager will coordinate the admission to the program. </a:t>
            </a:r>
          </a:p>
          <a:p>
            <a:r>
              <a:rPr lang="en-US" sz="1800" dirty="0"/>
              <a:t>ICWP Case Manager will notify all ICWP providers when services can start. </a:t>
            </a:r>
          </a:p>
        </p:txBody>
      </p:sp>
    </p:spTree>
    <p:extLst>
      <p:ext uri="{BB962C8B-B14F-4D97-AF65-F5344CB8AC3E}">
        <p14:creationId xmlns:p14="http://schemas.microsoft.com/office/powerpoint/2010/main" val="138455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00" y="486229"/>
            <a:ext cx="6172200" cy="428171"/>
          </a:xfrm>
        </p:spPr>
        <p:txBody>
          <a:bodyPr/>
          <a:lstStyle/>
          <a:p>
            <a:r>
              <a:rPr lang="en-US" sz="2400" dirty="0"/>
              <a:t>New Provider Training Agenda </a:t>
            </a:r>
          </a:p>
        </p:txBody>
      </p:sp>
      <p:sp>
        <p:nvSpPr>
          <p:cNvPr id="5" name="Content Placeholder 4"/>
          <p:cNvSpPr>
            <a:spLocks noGrp="1"/>
          </p:cNvSpPr>
          <p:nvPr>
            <p:ph idx="1"/>
          </p:nvPr>
        </p:nvSpPr>
        <p:spPr>
          <a:xfrm>
            <a:off x="741600" y="914400"/>
            <a:ext cx="7427700" cy="3904200"/>
          </a:xfrm>
        </p:spPr>
        <p:txBody>
          <a:bodyPr vert="horz" lIns="91440" tIns="45720" rIns="91440" bIns="45720" rtlCol="0" anchor="t">
            <a:noAutofit/>
          </a:bodyPr>
          <a:lstStyle/>
          <a:p>
            <a:pPr marL="0" indent="0">
              <a:buNone/>
            </a:pPr>
            <a:r>
              <a:rPr lang="en-US" sz="1400" dirty="0"/>
              <a:t>I. 	</a:t>
            </a:r>
            <a:r>
              <a:rPr lang="en-US" sz="800" dirty="0"/>
              <a:t>Introductions</a:t>
            </a:r>
          </a:p>
          <a:p>
            <a:pPr marL="0" indent="0">
              <a:buNone/>
            </a:pPr>
            <a:r>
              <a:rPr lang="en-US" sz="800" dirty="0"/>
              <a:t>II. 	DCH Updates – </a:t>
            </a:r>
            <a:r>
              <a:rPr lang="en-US" sz="800" dirty="0" err="1"/>
              <a:t>Vonnie</a:t>
            </a:r>
            <a:r>
              <a:rPr lang="en-US" sz="800" dirty="0"/>
              <a:t> Stelly – ICWP Program Consultant</a:t>
            </a:r>
          </a:p>
          <a:p>
            <a:pPr marL="0" indent="0">
              <a:buNone/>
            </a:pPr>
            <a:r>
              <a:rPr lang="en-US" sz="800" dirty="0"/>
              <a:t>III.      	ICWP Program Application and Admission Process</a:t>
            </a:r>
          </a:p>
          <a:p>
            <a:pPr marL="0" indent="0">
              <a:buNone/>
            </a:pPr>
            <a:r>
              <a:rPr lang="en-US" sz="800" dirty="0"/>
              <a:t>IV. 	Initial Assessments and Admission Process </a:t>
            </a:r>
          </a:p>
          <a:p>
            <a:pPr lvl="1"/>
            <a:r>
              <a:rPr lang="en-US" sz="800" dirty="0"/>
              <a:t>Money Follows the Person </a:t>
            </a:r>
          </a:p>
          <a:p>
            <a:pPr lvl="1"/>
            <a:r>
              <a:rPr lang="en-US" sz="800" dirty="0"/>
              <a:t>Medicaid Eligibility/DMA 6 Completion </a:t>
            </a:r>
          </a:p>
          <a:p>
            <a:pPr lvl="1"/>
            <a:r>
              <a:rPr lang="en-US" sz="800" dirty="0"/>
              <a:t>Case Management Documentation and Oversight</a:t>
            </a:r>
          </a:p>
          <a:p>
            <a:pPr lvl="1"/>
            <a:r>
              <a:rPr lang="en-US" sz="800" dirty="0"/>
              <a:t>Consumer Directed Care</a:t>
            </a:r>
          </a:p>
          <a:p>
            <a:pPr lvl="1"/>
            <a:r>
              <a:rPr lang="en-US" sz="800" dirty="0"/>
              <a:t>ICWP Services: CM,PSS, Respite, Adult Daycare, Addendums, Skilled Nursing, Addendums, Home modifications, Alternative Living Services</a:t>
            </a:r>
          </a:p>
          <a:p>
            <a:pPr lvl="1"/>
            <a:r>
              <a:rPr lang="en-US" sz="800" dirty="0"/>
              <a:t>New DMA 80 Entry Requirements</a:t>
            </a:r>
          </a:p>
          <a:p>
            <a:pPr lvl="1"/>
            <a:r>
              <a:rPr lang="en-US" sz="800" dirty="0"/>
              <a:t>ICWP Addendum Submission Process</a:t>
            </a:r>
          </a:p>
          <a:p>
            <a:pPr lvl="1"/>
            <a:r>
              <a:rPr lang="en-US" sz="800" dirty="0"/>
              <a:t>ICWP Skilled Nursing Services </a:t>
            </a:r>
          </a:p>
          <a:p>
            <a:pPr lvl="1"/>
            <a:r>
              <a:rPr lang="en-US" sz="800" dirty="0"/>
              <a:t>Home Modifications </a:t>
            </a:r>
          </a:p>
          <a:p>
            <a:pPr lvl="1"/>
            <a:r>
              <a:rPr lang="en-US" sz="800" dirty="0"/>
              <a:t>ICWP ALS Services </a:t>
            </a:r>
          </a:p>
          <a:p>
            <a:pPr lvl="1"/>
            <a:r>
              <a:rPr lang="en-US" sz="800" dirty="0"/>
              <a:t>Definition of Variance</a:t>
            </a:r>
          </a:p>
          <a:p>
            <a:pPr lvl="1"/>
            <a:r>
              <a:rPr lang="en-US" sz="800" dirty="0"/>
              <a:t>Discharge Process </a:t>
            </a:r>
          </a:p>
          <a:p>
            <a:pPr lvl="1"/>
            <a:r>
              <a:rPr lang="en-US" sz="800" dirty="0"/>
              <a:t>Non-compliance </a:t>
            </a:r>
          </a:p>
          <a:p>
            <a:pPr lvl="1"/>
            <a:r>
              <a:rPr lang="en-US" sz="800" dirty="0"/>
              <a:t>Waiver Transfers</a:t>
            </a:r>
          </a:p>
          <a:p>
            <a:pPr lvl="1"/>
            <a:r>
              <a:rPr lang="en-US" sz="800" dirty="0"/>
              <a:t>Required Documentation/UCR Requirements </a:t>
            </a:r>
          </a:p>
          <a:p>
            <a:pPr lvl="1"/>
            <a:r>
              <a:rPr lang="en-US" sz="800" dirty="0"/>
              <a:t>Use of Alternative Restraints </a:t>
            </a:r>
          </a:p>
          <a:p>
            <a:pPr lvl="1"/>
            <a:r>
              <a:rPr lang="en-US" sz="800" dirty="0"/>
              <a:t>Provider Enrollment </a:t>
            </a:r>
          </a:p>
          <a:p>
            <a:pPr lvl="1"/>
            <a:r>
              <a:rPr lang="en-US" sz="800" dirty="0"/>
              <a:t>Alliant Health Solutions Contacts </a:t>
            </a:r>
          </a:p>
          <a:p>
            <a:pPr lvl="1"/>
            <a:r>
              <a:rPr lang="en-US" sz="800" dirty="0"/>
              <a:t>DCH Contacts </a:t>
            </a:r>
          </a:p>
          <a:p>
            <a:pPr lvl="1"/>
            <a:r>
              <a:rPr lang="en-US" sz="800" dirty="0"/>
              <a:t>Billing Webinar Information  </a:t>
            </a:r>
          </a:p>
          <a:p>
            <a:pPr lvl="2"/>
            <a:endParaRPr lang="en-US" sz="100" dirty="0"/>
          </a:p>
          <a:p>
            <a:pPr marL="0" indent="0">
              <a:buNone/>
            </a:pPr>
            <a:r>
              <a:rPr lang="en-US" sz="1400" dirty="0"/>
              <a:t>     </a:t>
            </a:r>
          </a:p>
          <a:p>
            <a:endParaRPr lang="en-US" sz="1400" dirty="0"/>
          </a:p>
          <a:p>
            <a:endParaRPr lang="en-US" sz="1400" dirty="0"/>
          </a:p>
          <a:p>
            <a:endParaRPr lang="en-US" sz="1400" dirty="0"/>
          </a:p>
        </p:txBody>
      </p:sp>
    </p:spTree>
    <p:extLst>
      <p:ext uri="{BB962C8B-B14F-4D97-AF65-F5344CB8AC3E}">
        <p14:creationId xmlns:p14="http://schemas.microsoft.com/office/powerpoint/2010/main" val="2959706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98765"/>
            <a:ext cx="7429500" cy="669670"/>
          </a:xfrm>
        </p:spPr>
        <p:txBody>
          <a:bodyPr/>
          <a:lstStyle/>
          <a:p>
            <a:r>
              <a:rPr lang="en-US" sz="2400" dirty="0"/>
              <a:t>New Admission Process</a:t>
            </a:r>
          </a:p>
        </p:txBody>
      </p:sp>
      <p:sp>
        <p:nvSpPr>
          <p:cNvPr id="3" name="Content Placeholder 2"/>
          <p:cNvSpPr>
            <a:spLocks noGrp="1"/>
          </p:cNvSpPr>
          <p:nvPr>
            <p:ph idx="1"/>
          </p:nvPr>
        </p:nvSpPr>
        <p:spPr>
          <a:xfrm>
            <a:off x="444540" y="1057983"/>
            <a:ext cx="8229600" cy="3598925"/>
          </a:xfrm>
        </p:spPr>
        <p:txBody>
          <a:bodyPr vert="horz" lIns="91440" tIns="45720" rIns="91440" bIns="45720" rtlCol="0" anchor="t">
            <a:normAutofit/>
          </a:bodyPr>
          <a:lstStyle/>
          <a:p>
            <a:r>
              <a:rPr lang="en-US" sz="1800" b="1" u="sng" dirty="0">
                <a:solidFill>
                  <a:srgbClr val="FF0000"/>
                </a:solidFill>
              </a:rPr>
              <a:t>Here is our current process for New admissions: </a:t>
            </a:r>
          </a:p>
          <a:p>
            <a:pPr lvl="0"/>
            <a:r>
              <a:rPr lang="en-US" sz="1800" dirty="0"/>
              <a:t>If the initial assessment was completed less than 6 to 9 months before the admission, we require a new admission narrative along with required care plan documents. </a:t>
            </a:r>
          </a:p>
          <a:p>
            <a:pPr lvl="0"/>
            <a:r>
              <a:rPr lang="en-US" sz="1800" dirty="0"/>
              <a:t>If the initial assessment was completed up to 10-15 months prior, we require a RPAF which includes a detailed narrative to make sure no major changes have occurred since the initial assessment. </a:t>
            </a:r>
          </a:p>
          <a:p>
            <a:pPr lvl="0"/>
            <a:r>
              <a:rPr lang="en-US" sz="1800" dirty="0"/>
              <a:t>Initial assessments completed more than 15 months prior will require a re-application for an assessment. </a:t>
            </a:r>
          </a:p>
          <a:p>
            <a:pPr marL="0" indent="0">
              <a:buNone/>
            </a:pPr>
            <a:r>
              <a:rPr lang="en-US" sz="1800" b="1" dirty="0">
                <a:solidFill>
                  <a:srgbClr val="FF0000"/>
                </a:solidFill>
              </a:rPr>
              <a:t>**Service Providers DO NOT start services until you receive notification from the ICWP Case Manager </a:t>
            </a:r>
          </a:p>
          <a:p>
            <a:endParaRPr lang="en-US" dirty="0"/>
          </a:p>
        </p:txBody>
      </p:sp>
    </p:spTree>
    <p:extLst>
      <p:ext uri="{BB962C8B-B14F-4D97-AF65-F5344CB8AC3E}">
        <p14:creationId xmlns:p14="http://schemas.microsoft.com/office/powerpoint/2010/main" val="1709918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85808"/>
            <a:ext cx="7429500" cy="481013"/>
          </a:xfrm>
        </p:spPr>
        <p:txBody>
          <a:bodyPr/>
          <a:lstStyle/>
          <a:p>
            <a:r>
              <a:rPr lang="en-US" sz="2400" dirty="0"/>
              <a:t>Money Follows the Person</a:t>
            </a:r>
          </a:p>
        </p:txBody>
      </p:sp>
      <p:sp>
        <p:nvSpPr>
          <p:cNvPr id="3" name="Content Placeholder 2"/>
          <p:cNvSpPr>
            <a:spLocks noGrp="1"/>
          </p:cNvSpPr>
          <p:nvPr>
            <p:ph idx="1"/>
          </p:nvPr>
        </p:nvSpPr>
        <p:spPr>
          <a:xfrm>
            <a:off x="444540" y="1136708"/>
            <a:ext cx="5029503" cy="3333750"/>
          </a:xfrm>
        </p:spPr>
        <p:txBody>
          <a:bodyPr>
            <a:normAutofit lnSpcReduction="10000"/>
          </a:bodyPr>
          <a:lstStyle/>
          <a:p>
            <a:r>
              <a:rPr lang="en-US" sz="1800" dirty="0"/>
              <a:t>Designed to assist persons who want to transition out of the nursing home.</a:t>
            </a:r>
          </a:p>
          <a:p>
            <a:r>
              <a:rPr lang="en-US" sz="1800" dirty="0"/>
              <a:t>Case managers will need to actively assist in the transition. Verify the member will qualify for community Medicaid, and work with NH to coordinate that services are in place when member goes home. </a:t>
            </a:r>
          </a:p>
          <a:p>
            <a:r>
              <a:rPr lang="en-US" sz="1800" dirty="0"/>
              <a:t>MFP only follows member for 1 year.  </a:t>
            </a:r>
          </a:p>
          <a:p>
            <a:r>
              <a:rPr lang="en-US" sz="1800" dirty="0"/>
              <a:t>All MFP services will eventually be transferred to the Elderly and Disabled adults waivers: Source, CCSP, and ICWP.  </a:t>
            </a:r>
          </a:p>
          <a:p>
            <a:endParaRPr lang="en-US" sz="1800" dirty="0"/>
          </a:p>
          <a:p>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780" y="1507523"/>
            <a:ext cx="3255292" cy="2227305"/>
          </a:xfrm>
          <a:prstGeom prst="rect">
            <a:avLst/>
          </a:prstGeom>
        </p:spPr>
      </p:pic>
    </p:spTree>
    <p:extLst>
      <p:ext uri="{BB962C8B-B14F-4D97-AF65-F5344CB8AC3E}">
        <p14:creationId xmlns:p14="http://schemas.microsoft.com/office/powerpoint/2010/main" val="3674880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00" y="758707"/>
            <a:ext cx="8038799" cy="481013"/>
          </a:xfrm>
        </p:spPr>
        <p:txBody>
          <a:bodyPr>
            <a:noAutofit/>
          </a:bodyPr>
          <a:lstStyle/>
          <a:p>
            <a:r>
              <a:rPr lang="en-US" sz="2400" dirty="0"/>
              <a:t>ICWP Admissions – Money Follows the Person - MFP</a:t>
            </a:r>
          </a:p>
        </p:txBody>
      </p:sp>
      <p:sp>
        <p:nvSpPr>
          <p:cNvPr id="3" name="Content Placeholder 2"/>
          <p:cNvSpPr>
            <a:spLocks noGrp="1"/>
          </p:cNvSpPr>
          <p:nvPr>
            <p:ph idx="1"/>
          </p:nvPr>
        </p:nvSpPr>
        <p:spPr>
          <a:xfrm>
            <a:off x="320400" y="1301558"/>
            <a:ext cx="8229600" cy="3333750"/>
          </a:xfrm>
        </p:spPr>
        <p:txBody>
          <a:bodyPr>
            <a:normAutofit/>
          </a:bodyPr>
          <a:lstStyle/>
          <a:p>
            <a:r>
              <a:rPr lang="en-US" sz="1800" dirty="0"/>
              <a:t>ICWP Case Managers should work directly with the MFP coordinator, nursing home social worker, and the member’s circle of natural support prior to transitioning from the nursing home to the community through the MFP program.  </a:t>
            </a:r>
          </a:p>
          <a:p>
            <a:r>
              <a:rPr lang="en-US" sz="1800" dirty="0"/>
              <a:t>The member must have active ICWP Medicaid before ICWP services can start. </a:t>
            </a:r>
          </a:p>
        </p:txBody>
      </p:sp>
    </p:spTree>
    <p:extLst>
      <p:ext uri="{BB962C8B-B14F-4D97-AF65-F5344CB8AC3E}">
        <p14:creationId xmlns:p14="http://schemas.microsoft.com/office/powerpoint/2010/main" val="642799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66" y="548740"/>
            <a:ext cx="7429500" cy="481013"/>
          </a:xfrm>
        </p:spPr>
        <p:txBody>
          <a:bodyPr>
            <a:normAutofit/>
          </a:bodyPr>
          <a:lstStyle/>
          <a:p>
            <a:r>
              <a:rPr lang="en-US" sz="2400" dirty="0"/>
              <a:t>Medicaid Eligibility </a:t>
            </a:r>
          </a:p>
        </p:txBody>
      </p:sp>
      <p:sp>
        <p:nvSpPr>
          <p:cNvPr id="3" name="Content Placeholder 2"/>
          <p:cNvSpPr>
            <a:spLocks noGrp="1"/>
          </p:cNvSpPr>
          <p:nvPr>
            <p:ph idx="1"/>
          </p:nvPr>
        </p:nvSpPr>
        <p:spPr>
          <a:xfrm>
            <a:off x="457201" y="1153320"/>
            <a:ext cx="8229600" cy="3333750"/>
          </a:xfrm>
        </p:spPr>
        <p:txBody>
          <a:bodyPr>
            <a:noAutofit/>
          </a:bodyPr>
          <a:lstStyle/>
          <a:p>
            <a:pPr marL="0" indent="0">
              <a:buNone/>
            </a:pPr>
            <a:r>
              <a:rPr lang="en-US" sz="1800" dirty="0"/>
              <a:t>The case manager can submit the following to assist member will applying for Medicaid: </a:t>
            </a:r>
          </a:p>
          <a:p>
            <a:pPr marL="0" indent="0">
              <a:buNone/>
            </a:pPr>
            <a:r>
              <a:rPr lang="en-US" sz="1800" dirty="0"/>
              <a:t>-- Member must apply on line. </a:t>
            </a:r>
          </a:p>
          <a:p>
            <a:pPr marL="0" indent="0">
              <a:buNone/>
            </a:pPr>
            <a:r>
              <a:rPr lang="en-US" sz="1800" dirty="0"/>
              <a:t>-- Member’s PCP much complete a DMA 6. The DMA 6 must be signed by the MD, member, and ICWP Case Manager</a:t>
            </a:r>
          </a:p>
          <a:p>
            <a:pPr marL="0" indent="0">
              <a:buNone/>
            </a:pPr>
            <a:r>
              <a:rPr lang="en-US" sz="1800" dirty="0"/>
              <a:t>-- </a:t>
            </a:r>
            <a:r>
              <a:rPr lang="en-US" sz="1800" b="1" i="1" dirty="0"/>
              <a:t>The ICWP case manager will send a completed DMA 6 to Alliant Health Solutions to receive a temporary DMA 6 in lieu letter. </a:t>
            </a:r>
            <a:endParaRPr lang="en-US" sz="1800" b="1" i="1" dirty="0">
              <a:solidFill>
                <a:srgbClr val="FF0000"/>
              </a:solidFill>
            </a:endParaRPr>
          </a:p>
          <a:p>
            <a:pPr marL="0" indent="0">
              <a:buNone/>
            </a:pPr>
            <a:r>
              <a:rPr lang="en-US" sz="1800" dirty="0"/>
              <a:t>-- The temporary “in lieu” letter, completed DMA 6 and the ICWP communicator form should be completed and submitted to DFCS by the ICWP Case Manager. The ICWP Communicator form is found in the policy manual. </a:t>
            </a:r>
          </a:p>
        </p:txBody>
      </p:sp>
    </p:spTree>
    <p:extLst>
      <p:ext uri="{BB962C8B-B14F-4D97-AF65-F5344CB8AC3E}">
        <p14:creationId xmlns:p14="http://schemas.microsoft.com/office/powerpoint/2010/main" val="1394038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40" y="506707"/>
            <a:ext cx="7429500" cy="481013"/>
          </a:xfrm>
        </p:spPr>
        <p:txBody>
          <a:bodyPr>
            <a:normAutofit/>
          </a:bodyPr>
          <a:lstStyle/>
          <a:p>
            <a:r>
              <a:rPr lang="en-US" sz="2400" dirty="0"/>
              <a:t>DMA 6 Completion</a:t>
            </a:r>
          </a:p>
        </p:txBody>
      </p:sp>
      <p:sp>
        <p:nvSpPr>
          <p:cNvPr id="3" name="Content Placeholder 2"/>
          <p:cNvSpPr>
            <a:spLocks noGrp="1"/>
          </p:cNvSpPr>
          <p:nvPr>
            <p:ph idx="1"/>
          </p:nvPr>
        </p:nvSpPr>
        <p:spPr>
          <a:xfrm>
            <a:off x="516540" y="1042357"/>
            <a:ext cx="8229600" cy="3725585"/>
          </a:xfrm>
        </p:spPr>
        <p:txBody>
          <a:bodyPr>
            <a:noAutofit/>
          </a:bodyPr>
          <a:lstStyle/>
          <a:p>
            <a:pPr marL="0" indent="0">
              <a:buNone/>
            </a:pPr>
            <a:r>
              <a:rPr lang="en-US" sz="1800" dirty="0"/>
              <a:t>DMA 6 completion requires the following signatures:</a:t>
            </a:r>
          </a:p>
          <a:p>
            <a:r>
              <a:rPr lang="en-US" sz="1800" dirty="0"/>
              <a:t>Member Signature and date</a:t>
            </a:r>
          </a:p>
          <a:p>
            <a:r>
              <a:rPr lang="en-US" sz="1800" dirty="0"/>
              <a:t>MD Signature and date</a:t>
            </a:r>
          </a:p>
          <a:p>
            <a:r>
              <a:rPr lang="en-US" sz="1800" dirty="0"/>
              <a:t>Case Manager Signature and date.</a:t>
            </a:r>
            <a:endParaRPr lang="en-US" sz="1800" b="1" dirty="0">
              <a:solidFill>
                <a:srgbClr val="FF0000"/>
              </a:solidFill>
            </a:endParaRPr>
          </a:p>
          <a:p>
            <a:pPr marL="0" indent="0">
              <a:buNone/>
            </a:pPr>
            <a:r>
              <a:rPr lang="en-US" sz="1800" b="1" u="sng" dirty="0"/>
              <a:t>DMA 6 for New Admissions</a:t>
            </a:r>
          </a:p>
          <a:p>
            <a:r>
              <a:rPr lang="en-US" sz="1800" dirty="0"/>
              <a:t>Send a copy of the completed DMA 6 to AHS to receive a temporary DMA 6 In lieu letter.  The start date indicated on the temporary “in lieu” letter will be the care plan start date for new admissions. Otherwise their care of plan start date will be the date AHS receives a complete </a:t>
            </a:r>
            <a:r>
              <a:rPr lang="en-US" sz="1800" dirty="0" err="1"/>
              <a:t>careplan</a:t>
            </a:r>
            <a:r>
              <a:rPr lang="en-US" sz="1800" dirty="0"/>
              <a:t> attached to a ICWP DMA 6 Prior Authorization in the web portal. </a:t>
            </a:r>
            <a:endParaRPr lang="en-US" sz="1800" b="1" u="sng" dirty="0"/>
          </a:p>
        </p:txBody>
      </p:sp>
    </p:spTree>
    <p:extLst>
      <p:ext uri="{BB962C8B-B14F-4D97-AF65-F5344CB8AC3E}">
        <p14:creationId xmlns:p14="http://schemas.microsoft.com/office/powerpoint/2010/main" val="2196653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40" y="506707"/>
            <a:ext cx="7429500" cy="481013"/>
          </a:xfrm>
        </p:spPr>
        <p:txBody>
          <a:bodyPr>
            <a:normAutofit/>
          </a:bodyPr>
          <a:lstStyle/>
          <a:p>
            <a:r>
              <a:rPr lang="en-US" sz="2400" dirty="0"/>
              <a:t>DMA 6 Completion</a:t>
            </a:r>
          </a:p>
        </p:txBody>
      </p:sp>
      <p:sp>
        <p:nvSpPr>
          <p:cNvPr id="3" name="Content Placeholder 2"/>
          <p:cNvSpPr>
            <a:spLocks noGrp="1"/>
          </p:cNvSpPr>
          <p:nvPr>
            <p:ph idx="1"/>
          </p:nvPr>
        </p:nvSpPr>
        <p:spPr>
          <a:xfrm>
            <a:off x="516540" y="1042358"/>
            <a:ext cx="3709471" cy="3333750"/>
          </a:xfrm>
        </p:spPr>
        <p:txBody>
          <a:bodyPr>
            <a:noAutofit/>
          </a:bodyPr>
          <a:lstStyle/>
          <a:p>
            <a:pPr marL="0" indent="0">
              <a:buNone/>
            </a:pPr>
            <a:r>
              <a:rPr lang="en-US" sz="1800" b="1" u="sng" dirty="0"/>
              <a:t>Renewal Care plans</a:t>
            </a:r>
          </a:p>
          <a:p>
            <a:pPr>
              <a:buFont typeface="Arial" panose="020B0604020202020204" pitchFamily="34" charset="0"/>
              <a:buChar char="•"/>
            </a:pPr>
            <a:r>
              <a:rPr lang="en-US" sz="1800" dirty="0"/>
              <a:t>All Signatures required. Ok for MD to sign 60 days before care plan due date. We can no longer accept care plans after the end date of the previous year. </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9817" y="2151778"/>
            <a:ext cx="2474441" cy="2474441"/>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4186" y="112102"/>
            <a:ext cx="1955102" cy="3771900"/>
          </a:xfrm>
          <a:prstGeom prst="rect">
            <a:avLst/>
          </a:prstGeom>
        </p:spPr>
      </p:pic>
    </p:spTree>
    <p:extLst>
      <p:ext uri="{BB962C8B-B14F-4D97-AF65-F5344CB8AC3E}">
        <p14:creationId xmlns:p14="http://schemas.microsoft.com/office/powerpoint/2010/main" val="3966262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63" y="585809"/>
            <a:ext cx="7429500" cy="481013"/>
          </a:xfrm>
        </p:spPr>
        <p:txBody>
          <a:bodyPr>
            <a:normAutofit/>
          </a:bodyPr>
          <a:lstStyle/>
          <a:p>
            <a:r>
              <a:rPr lang="en-US" sz="2400" dirty="0"/>
              <a:t>DMA 6 Completion</a:t>
            </a:r>
          </a:p>
        </p:txBody>
      </p:sp>
      <p:sp>
        <p:nvSpPr>
          <p:cNvPr id="3" name="Content Placeholder 2"/>
          <p:cNvSpPr>
            <a:spLocks noGrp="1"/>
          </p:cNvSpPr>
          <p:nvPr>
            <p:ph idx="1"/>
          </p:nvPr>
        </p:nvSpPr>
        <p:spPr>
          <a:xfrm>
            <a:off x="444540" y="1092521"/>
            <a:ext cx="8699460" cy="3333750"/>
          </a:xfrm>
        </p:spPr>
        <p:txBody>
          <a:bodyPr>
            <a:noAutofit/>
          </a:bodyPr>
          <a:lstStyle/>
          <a:p>
            <a:pPr marL="0" indent="0">
              <a:buNone/>
            </a:pPr>
            <a:r>
              <a:rPr lang="en-US" sz="1800" b="1" u="sng" dirty="0"/>
              <a:t>Here are the guidelines approved for DMA 6 signatures when the member is unable to sign</a:t>
            </a:r>
            <a:r>
              <a:rPr lang="en-US" sz="1800" dirty="0"/>
              <a:t>: </a:t>
            </a:r>
          </a:p>
          <a:p>
            <a:pPr marL="0" indent="0">
              <a:buNone/>
            </a:pPr>
            <a:endParaRPr lang="en-US" sz="1800" dirty="0"/>
          </a:p>
          <a:p>
            <a:pPr lvl="0"/>
            <a:r>
              <a:rPr lang="en-US" sz="1800" dirty="0"/>
              <a:t>Print the member’s name on the signature line of the DMA 6</a:t>
            </a:r>
          </a:p>
          <a:p>
            <a:pPr lvl="0"/>
            <a:r>
              <a:rPr lang="en-US" sz="1800" dirty="0"/>
              <a:t>Date and Initial followed by CM  name to reflect the case manager and member were present at the time of printed name. </a:t>
            </a:r>
          </a:p>
          <a:p>
            <a:pPr lvl="0"/>
            <a:r>
              <a:rPr lang="en-US" sz="1800" dirty="0"/>
              <a:t>On a separate sheet of paper to be attached to the DMA 6, the case manager will write the name of the member and that the member is unable to sign and a proxy is not available. The case manager will sign, date, and attach the additional sheet of paper to the member’s DMA 6. </a:t>
            </a:r>
          </a:p>
          <a:p>
            <a:pPr>
              <a:buFont typeface="Arial" panose="020B0604020202020204" pitchFamily="34" charset="0"/>
              <a:buChar char="•"/>
            </a:pPr>
            <a:r>
              <a:rPr lang="en-US" sz="1800" dirty="0"/>
              <a:t>(show example) </a:t>
            </a:r>
          </a:p>
          <a:p>
            <a:pPr marL="0" indent="0">
              <a:buNone/>
            </a:pPr>
            <a:endParaRPr lang="en-US" sz="1800" b="1" u="sng" dirty="0"/>
          </a:p>
          <a:p>
            <a:endParaRPr lang="en-US" sz="1800" dirty="0"/>
          </a:p>
        </p:txBody>
      </p:sp>
    </p:spTree>
    <p:extLst>
      <p:ext uri="{BB962C8B-B14F-4D97-AF65-F5344CB8AC3E}">
        <p14:creationId xmlns:p14="http://schemas.microsoft.com/office/powerpoint/2010/main" val="3799470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523194"/>
            <a:ext cx="7615238" cy="449263"/>
          </a:xfrm>
        </p:spPr>
        <p:txBody>
          <a:bodyPr/>
          <a:lstStyle/>
          <a:p>
            <a:r>
              <a:rPr lang="en-US" sz="2400" dirty="0"/>
              <a:t>DMA 6 Completion (Member not able to sign)  </a:t>
            </a:r>
          </a:p>
        </p:txBody>
      </p:sp>
      <p:pic>
        <p:nvPicPr>
          <p:cNvPr id="6" name="Content Placeholder 5"/>
          <p:cNvPicPr>
            <a:picLocks noGrp="1" noChangeAspect="1"/>
          </p:cNvPicPr>
          <p:nvPr>
            <p:ph idx="1"/>
          </p:nvPr>
        </p:nvPicPr>
        <p:blipFill>
          <a:blip r:embed="rId2"/>
          <a:stretch>
            <a:fillRect/>
          </a:stretch>
        </p:blipFill>
        <p:spPr>
          <a:xfrm>
            <a:off x="652568" y="1132171"/>
            <a:ext cx="2647286" cy="3333750"/>
          </a:xfrm>
          <a:prstGeom prst="rect">
            <a:avLst/>
          </a:prstGeom>
        </p:spPr>
      </p:pic>
      <p:cxnSp>
        <p:nvCxnSpPr>
          <p:cNvPr id="8" name="Straight Arrow Connector 7"/>
          <p:cNvCxnSpPr/>
          <p:nvPr/>
        </p:nvCxnSpPr>
        <p:spPr>
          <a:xfrm>
            <a:off x="457201" y="1322388"/>
            <a:ext cx="617934" cy="6152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98940" y="3110933"/>
            <a:ext cx="907256" cy="6929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1976211" y="3983038"/>
            <a:ext cx="1493044" cy="5786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stretch>
            <a:fillRect/>
          </a:stretch>
        </p:blipFill>
        <p:spPr>
          <a:xfrm>
            <a:off x="3837886" y="1037772"/>
            <a:ext cx="4187372" cy="3342481"/>
          </a:xfrm>
          <a:prstGeom prst="rect">
            <a:avLst/>
          </a:prstGeom>
        </p:spPr>
      </p:pic>
    </p:spTree>
    <p:extLst>
      <p:ext uri="{BB962C8B-B14F-4D97-AF65-F5344CB8AC3E}">
        <p14:creationId xmlns:p14="http://schemas.microsoft.com/office/powerpoint/2010/main" val="1148787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ICWP Care Plan and Implementation of Services</a:t>
            </a:r>
          </a:p>
        </p:txBody>
      </p:sp>
      <p:sp>
        <p:nvSpPr>
          <p:cNvPr id="3" name="Content Placeholder 2"/>
          <p:cNvSpPr>
            <a:spLocks noGrp="1"/>
          </p:cNvSpPr>
          <p:nvPr>
            <p:ph idx="1"/>
          </p:nvPr>
        </p:nvSpPr>
        <p:spPr/>
        <p:txBody>
          <a:bodyPr>
            <a:normAutofit/>
          </a:bodyPr>
          <a:lstStyle/>
          <a:p>
            <a:r>
              <a:rPr lang="en-US" sz="1800" dirty="0"/>
              <a:t>An ICWP admission care plan must be submitted by the ICWP Case Manager. </a:t>
            </a:r>
          </a:p>
          <a:p>
            <a:r>
              <a:rPr lang="en-US" sz="1800" dirty="0"/>
              <a:t>The Appendices section of the ICWP policy manual includes care plan documents and procedure codes for service providers. </a:t>
            </a:r>
          </a:p>
          <a:p>
            <a:r>
              <a:rPr lang="en-US" sz="1800" dirty="0"/>
              <a:t>The ICWP Policy manual has all of the required care plan documents available in word format. </a:t>
            </a:r>
          </a:p>
          <a:p>
            <a:r>
              <a:rPr lang="en-US" sz="1800" b="1" i="1" dirty="0"/>
              <a:t>NEW – ICWP Case Managers will enter (1) DMA 80 for all providers to bill. Each service will have a line with their procedure code for billing. The ICWP case manager will share the DMA 80 PA and care plan documents with each service provider for that member. </a:t>
            </a:r>
          </a:p>
        </p:txBody>
      </p:sp>
    </p:spTree>
    <p:extLst>
      <p:ext uri="{BB962C8B-B14F-4D97-AF65-F5344CB8AC3E}">
        <p14:creationId xmlns:p14="http://schemas.microsoft.com/office/powerpoint/2010/main" val="2318449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06321"/>
            <a:ext cx="7429500" cy="646999"/>
          </a:xfrm>
        </p:spPr>
        <p:txBody>
          <a:bodyPr/>
          <a:lstStyle/>
          <a:p>
            <a:r>
              <a:rPr lang="en-US" dirty="0"/>
              <a:t>Electronic Signatures </a:t>
            </a:r>
          </a:p>
        </p:txBody>
      </p:sp>
      <p:sp>
        <p:nvSpPr>
          <p:cNvPr id="3" name="Content Placeholder 2"/>
          <p:cNvSpPr>
            <a:spLocks noGrp="1"/>
          </p:cNvSpPr>
          <p:nvPr>
            <p:ph idx="1"/>
          </p:nvPr>
        </p:nvSpPr>
        <p:spPr>
          <a:xfrm>
            <a:off x="444540" y="1035312"/>
            <a:ext cx="8229600" cy="3621596"/>
          </a:xfrm>
        </p:spPr>
        <p:txBody>
          <a:bodyPr/>
          <a:lstStyle/>
          <a:p>
            <a:r>
              <a:rPr lang="en-US" sz="1600" dirty="0"/>
              <a:t>While we the PHE is in place, DCH will allow some exceptions when it comes to the member signature. The case manager can write “UNABLE TO SIGN DUE TO COVID 19” for the member’s signature if the member is not allowing visits to the home. However, there are no exceptions for the case manager signature and MD signature. </a:t>
            </a:r>
            <a:r>
              <a:rPr lang="en-US" sz="1600" b="1" dirty="0"/>
              <a:t>We do not accept “typed” signatures.  AHS will accept an electronic signature  if it has the following format</a:t>
            </a:r>
            <a:r>
              <a:rPr lang="en-US" sz="1600" dirty="0"/>
              <a:t>: </a:t>
            </a:r>
          </a:p>
          <a:p>
            <a:endParaRPr lang="en-US" dirty="0"/>
          </a:p>
        </p:txBody>
      </p:sp>
      <p:pic>
        <p:nvPicPr>
          <p:cNvPr id="4" name="Picture 3"/>
          <p:cNvPicPr/>
          <p:nvPr/>
        </p:nvPicPr>
        <p:blipFill>
          <a:blip r:embed="rId2"/>
          <a:stretch>
            <a:fillRect/>
          </a:stretch>
        </p:blipFill>
        <p:spPr>
          <a:xfrm>
            <a:off x="2327563" y="2846110"/>
            <a:ext cx="3922096" cy="1420721"/>
          </a:xfrm>
          <a:prstGeom prst="rect">
            <a:avLst/>
          </a:prstGeom>
        </p:spPr>
      </p:pic>
    </p:spTree>
    <p:extLst>
      <p:ext uri="{BB962C8B-B14F-4D97-AF65-F5344CB8AC3E}">
        <p14:creationId xmlns:p14="http://schemas.microsoft.com/office/powerpoint/2010/main" val="97311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01" y="578707"/>
            <a:ext cx="7429500" cy="481013"/>
          </a:xfrm>
        </p:spPr>
        <p:txBody>
          <a:bodyPr/>
          <a:lstStyle/>
          <a:p>
            <a:r>
              <a:rPr lang="en-US" sz="2400" dirty="0"/>
              <a:t>About Alliant Health Solutions</a:t>
            </a:r>
          </a:p>
        </p:txBody>
      </p:sp>
      <p:sp>
        <p:nvSpPr>
          <p:cNvPr id="3" name="Content Placeholder 2"/>
          <p:cNvSpPr>
            <a:spLocks noGrp="1"/>
          </p:cNvSpPr>
          <p:nvPr>
            <p:ph idx="1"/>
          </p:nvPr>
        </p:nvSpPr>
        <p:spPr>
          <a:xfrm>
            <a:off x="444540" y="1258358"/>
            <a:ext cx="8229600" cy="3333750"/>
          </a:xfrm>
        </p:spPr>
        <p:txBody>
          <a:bodyPr>
            <a:noAutofit/>
          </a:bodyPr>
          <a:lstStyle/>
          <a:p>
            <a:r>
              <a:rPr lang="en-US" sz="1600" dirty="0"/>
              <a:t>Alliant Health Solutions (AHS) is a division of Alliant Health Group, a nonprofit family of companies that provides professional services supporting the effective administration of healthcare programs and funding to support healthcare improvement initiatives. </a:t>
            </a:r>
          </a:p>
          <a:p>
            <a:r>
              <a:rPr lang="en-US" sz="1600" dirty="0"/>
              <a:t>AHS provides federal and state government entities with the services, expertise, and information systems necessary to increase the effectiveness, accessibility, and value of health care. </a:t>
            </a:r>
          </a:p>
          <a:p>
            <a:r>
              <a:rPr lang="en-US" sz="1600" dirty="0"/>
              <a:t>As a leading provider of innovative health solutions, AHS’ services include utilization management, program integrity, and quality improvement. </a:t>
            </a:r>
          </a:p>
          <a:p>
            <a:r>
              <a:rPr lang="en-US" sz="1600" dirty="0"/>
              <a:t>For more information about AHS and our efforts to improve healthcare quality, visit allianthealth.org. </a:t>
            </a:r>
          </a:p>
          <a:p>
            <a:endParaRPr lang="en-US" sz="1600" dirty="0"/>
          </a:p>
        </p:txBody>
      </p:sp>
    </p:spTree>
    <p:extLst>
      <p:ext uri="{BB962C8B-B14F-4D97-AF65-F5344CB8AC3E}">
        <p14:creationId xmlns:p14="http://schemas.microsoft.com/office/powerpoint/2010/main" val="2841913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Case Management</a:t>
            </a:r>
          </a:p>
        </p:txBody>
      </p:sp>
      <p:sp>
        <p:nvSpPr>
          <p:cNvPr id="5" name="Content Placeholder 4"/>
          <p:cNvSpPr>
            <a:spLocks noGrp="1"/>
          </p:cNvSpPr>
          <p:nvPr>
            <p:ph idx="1"/>
          </p:nvPr>
        </p:nvSpPr>
        <p:spPr>
          <a:xfrm>
            <a:off x="457201" y="1361372"/>
            <a:ext cx="6413156" cy="3333750"/>
          </a:xfrm>
        </p:spPr>
        <p:txBody>
          <a:bodyPr>
            <a:normAutofit fontScale="85000" lnSpcReduction="10000"/>
          </a:bodyPr>
          <a:lstStyle/>
          <a:p>
            <a:r>
              <a:rPr lang="en-US" sz="1800" dirty="0"/>
              <a:t>Must conduct a face –to-face monthly assessment of each member</a:t>
            </a:r>
          </a:p>
          <a:p>
            <a:r>
              <a:rPr lang="en-US" sz="1800" dirty="0"/>
              <a:t>Develop a Plan of Care for each member</a:t>
            </a:r>
          </a:p>
          <a:p>
            <a:r>
              <a:rPr lang="en-US" sz="1800" dirty="0"/>
              <a:t>Maintain progress notes for each member</a:t>
            </a:r>
          </a:p>
          <a:p>
            <a:r>
              <a:rPr lang="en-US" sz="1800" dirty="0"/>
              <a:t>Coordinate care with the physician when needed</a:t>
            </a:r>
          </a:p>
          <a:p>
            <a:r>
              <a:rPr lang="en-US" sz="1800" dirty="0"/>
              <a:t>Required to go over the Memorandum of Understanding </a:t>
            </a:r>
          </a:p>
          <a:p>
            <a:r>
              <a:rPr lang="en-US" sz="1800" dirty="0"/>
              <a:t>Report any abuse or neglect</a:t>
            </a:r>
          </a:p>
          <a:p>
            <a:r>
              <a:rPr lang="en-US" sz="1800" dirty="0"/>
              <a:t>Submit </a:t>
            </a:r>
            <a:r>
              <a:rPr lang="en-US" sz="1800" i="1" u="sng" dirty="0"/>
              <a:t>all</a:t>
            </a:r>
            <a:r>
              <a:rPr lang="en-US" sz="1800" dirty="0"/>
              <a:t> documentation to AHS timely</a:t>
            </a:r>
          </a:p>
          <a:p>
            <a:r>
              <a:rPr lang="en-US" sz="1800" dirty="0"/>
              <a:t>Coordinate care with all service providers; and ensure those providers have the required information to use the electronic system. </a:t>
            </a:r>
          </a:p>
          <a:p>
            <a:pPr marL="0" indent="0" algn="ctr">
              <a:buNone/>
            </a:pPr>
            <a:r>
              <a:rPr lang="en-US" sz="1800" b="1" i="1" dirty="0"/>
              <a:t>Try not to admit members until you have an understanding of ICWP</a:t>
            </a:r>
          </a:p>
          <a:p>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752" y="1680399"/>
            <a:ext cx="2372538" cy="1582626"/>
          </a:xfrm>
          <a:prstGeom prst="rect">
            <a:avLst/>
          </a:prstGeom>
          <a:ln>
            <a:solidFill>
              <a:schemeClr val="tx1"/>
            </a:solidFill>
          </a:ln>
        </p:spPr>
      </p:pic>
    </p:spTree>
    <p:extLst>
      <p:ext uri="{BB962C8B-B14F-4D97-AF65-F5344CB8AC3E}">
        <p14:creationId xmlns:p14="http://schemas.microsoft.com/office/powerpoint/2010/main" val="3637234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72307"/>
            <a:ext cx="8501448" cy="517864"/>
          </a:xfrm>
        </p:spPr>
        <p:txBody>
          <a:bodyPr/>
          <a:lstStyle/>
          <a:p>
            <a:r>
              <a:rPr lang="en-US" sz="2400" dirty="0"/>
              <a:t>Traditional Case Management Billing</a:t>
            </a:r>
          </a:p>
        </p:txBody>
      </p:sp>
      <p:sp>
        <p:nvSpPr>
          <p:cNvPr id="3" name="Content Placeholder 2"/>
          <p:cNvSpPr>
            <a:spLocks noGrp="1"/>
          </p:cNvSpPr>
          <p:nvPr>
            <p:ph idx="1"/>
          </p:nvPr>
        </p:nvSpPr>
        <p:spPr/>
        <p:txBody>
          <a:bodyPr>
            <a:normAutofit/>
          </a:bodyPr>
          <a:lstStyle/>
          <a:p>
            <a:r>
              <a:rPr lang="en-US" sz="1800" dirty="0"/>
              <a:t>Max of 10 hours per month </a:t>
            </a:r>
          </a:p>
          <a:p>
            <a:r>
              <a:rPr lang="en-US" sz="1800" dirty="0"/>
              <a:t>Each 15 minutes equals 1 unit</a:t>
            </a:r>
          </a:p>
          <a:p>
            <a:r>
              <a:rPr lang="en-US" sz="1800" dirty="0"/>
              <a:t>480 units max for the care plan year.</a:t>
            </a:r>
          </a:p>
          <a:p>
            <a:r>
              <a:rPr lang="en-US" sz="1800" dirty="0"/>
              <a:t>10h x 4u= 40 units each month</a:t>
            </a:r>
          </a:p>
          <a:p>
            <a:r>
              <a:rPr lang="en-US" sz="1800" dirty="0"/>
              <a:t>40 x 12 months= 480 units</a:t>
            </a:r>
          </a:p>
          <a:p>
            <a:r>
              <a:rPr lang="en-US" sz="1800" dirty="0"/>
              <a:t>480 units x $6.88 each = $3302/</a:t>
            </a:r>
            <a:r>
              <a:rPr lang="en-US" sz="1800" dirty="0" err="1"/>
              <a:t>yr</a:t>
            </a:r>
            <a:endParaRPr lang="en-US" sz="1800" dirty="0"/>
          </a:p>
          <a:p>
            <a:pPr marL="0" indent="0">
              <a:buNone/>
            </a:pP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391" y="1482811"/>
            <a:ext cx="3454206" cy="2301446"/>
          </a:xfrm>
          <a:prstGeom prst="rect">
            <a:avLst/>
          </a:prstGeom>
          <a:ln>
            <a:solidFill>
              <a:schemeClr val="tx1"/>
            </a:solidFill>
          </a:ln>
        </p:spPr>
      </p:pic>
    </p:spTree>
    <p:extLst>
      <p:ext uri="{BB962C8B-B14F-4D97-AF65-F5344CB8AC3E}">
        <p14:creationId xmlns:p14="http://schemas.microsoft.com/office/powerpoint/2010/main" val="3818140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72307"/>
            <a:ext cx="8501448" cy="810504"/>
          </a:xfrm>
        </p:spPr>
        <p:txBody>
          <a:bodyPr/>
          <a:lstStyle/>
          <a:p>
            <a:r>
              <a:rPr lang="en-US" sz="2400" dirty="0"/>
              <a:t>Enhanced Case Management Billing</a:t>
            </a:r>
          </a:p>
        </p:txBody>
      </p:sp>
      <p:sp>
        <p:nvSpPr>
          <p:cNvPr id="3" name="Content Placeholder 2"/>
          <p:cNvSpPr>
            <a:spLocks noGrp="1"/>
          </p:cNvSpPr>
          <p:nvPr>
            <p:ph idx="1"/>
          </p:nvPr>
        </p:nvSpPr>
        <p:spPr/>
        <p:txBody>
          <a:bodyPr>
            <a:normAutofit/>
          </a:bodyPr>
          <a:lstStyle/>
          <a:p>
            <a:r>
              <a:rPr lang="en-US" sz="1800" dirty="0"/>
              <a:t>Max of (1) hour/unit per month </a:t>
            </a:r>
          </a:p>
          <a:p>
            <a:r>
              <a:rPr lang="en-US" sz="1800" dirty="0"/>
              <a:t>12 units max for the care plan year.</a:t>
            </a:r>
          </a:p>
          <a:p>
            <a:r>
              <a:rPr lang="en-US" sz="1800" dirty="0"/>
              <a:t>(1) unit per month x 12 months= $507.10</a:t>
            </a:r>
          </a:p>
          <a:p>
            <a:pPr marL="0" indent="0">
              <a:buNone/>
            </a:pP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189" y="1482811"/>
            <a:ext cx="3454206" cy="2301446"/>
          </a:xfrm>
          <a:prstGeom prst="rect">
            <a:avLst/>
          </a:prstGeom>
          <a:ln>
            <a:solidFill>
              <a:schemeClr val="tx1"/>
            </a:solidFill>
          </a:ln>
        </p:spPr>
      </p:pic>
    </p:spTree>
    <p:extLst>
      <p:ext uri="{BB962C8B-B14F-4D97-AF65-F5344CB8AC3E}">
        <p14:creationId xmlns:p14="http://schemas.microsoft.com/office/powerpoint/2010/main" val="1788630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Case manager: CDC Certification </a:t>
            </a:r>
          </a:p>
        </p:txBody>
      </p:sp>
      <p:sp>
        <p:nvSpPr>
          <p:cNvPr id="3" name="Content Placeholder 2"/>
          <p:cNvSpPr>
            <a:spLocks noGrp="1"/>
          </p:cNvSpPr>
          <p:nvPr>
            <p:ph idx="1"/>
          </p:nvPr>
        </p:nvSpPr>
        <p:spPr>
          <a:xfrm>
            <a:off x="3966518" y="1074057"/>
            <a:ext cx="4707621" cy="3582851"/>
          </a:xfrm>
        </p:spPr>
        <p:txBody>
          <a:bodyPr/>
          <a:lstStyle/>
          <a:p>
            <a:r>
              <a:rPr lang="en-US" sz="1800" dirty="0"/>
              <a:t>CDC - The member agrees to be the employer.</a:t>
            </a:r>
          </a:p>
          <a:p>
            <a:r>
              <a:rPr lang="en-US" sz="1800" dirty="0"/>
              <a:t>CM’s will need to contact Tonja Wragg  to provide the CDC material you will need for testing purposes. </a:t>
            </a:r>
            <a:endParaRPr lang="en-US" sz="1350" dirty="0"/>
          </a:p>
          <a:p>
            <a:r>
              <a:rPr lang="en-US" sz="1800" dirty="0">
                <a:hlinkClick r:id="rId2"/>
              </a:rPr>
              <a:t>Email Tonja.Wragg@AlliantHealth.org</a:t>
            </a:r>
            <a:r>
              <a:rPr lang="en-US" sz="1800" dirty="0"/>
              <a:t> to schedule a CDC certification test to manage clients on CDC. </a:t>
            </a:r>
          </a:p>
          <a:p>
            <a:r>
              <a:rPr lang="en-US" sz="1800" dirty="0"/>
              <a:t>Highly recommended that CM’s become familiar with enrollment process with the Fiscal Intermediary Agent.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0" y="1532237"/>
            <a:ext cx="3165045" cy="2523868"/>
          </a:xfrm>
          <a:prstGeom prst="rect">
            <a:avLst/>
          </a:prstGeom>
        </p:spPr>
      </p:pic>
    </p:spTree>
    <p:extLst>
      <p:ext uri="{BB962C8B-B14F-4D97-AF65-F5344CB8AC3E}">
        <p14:creationId xmlns:p14="http://schemas.microsoft.com/office/powerpoint/2010/main" val="211962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Renewal Participant Assessment (RPAF) Form </a:t>
            </a:r>
          </a:p>
        </p:txBody>
      </p:sp>
      <p:sp>
        <p:nvSpPr>
          <p:cNvPr id="3" name="Content Placeholder 2"/>
          <p:cNvSpPr>
            <a:spLocks noGrp="1"/>
          </p:cNvSpPr>
          <p:nvPr>
            <p:ph idx="1"/>
          </p:nvPr>
        </p:nvSpPr>
        <p:spPr>
          <a:xfrm>
            <a:off x="444540" y="1248229"/>
            <a:ext cx="8229600" cy="3408679"/>
          </a:xfrm>
        </p:spPr>
        <p:txBody>
          <a:bodyPr/>
          <a:lstStyle/>
          <a:p>
            <a:r>
              <a:rPr lang="en-US" sz="1800" dirty="0"/>
              <a:t>A Renewal Participant Assessment form (RPAF) has been designed for case managers ONLY to be completed when the care plan is renewed.  </a:t>
            </a:r>
          </a:p>
          <a:p>
            <a:r>
              <a:rPr lang="en-US" sz="1800" dirty="0"/>
              <a:t>All ICWP case managers must use this form and should have an editable copy. The editable version can be found in the ICWP manual. </a:t>
            </a:r>
          </a:p>
          <a:p>
            <a:r>
              <a:rPr lang="en-US" sz="1800" dirty="0"/>
              <a:t>The RPAF should be completed at each renewal and new admissions that are between 9 to 15 months after the initial assessment. </a:t>
            </a:r>
          </a:p>
          <a:p>
            <a:pPr marL="0" indent="0">
              <a:buNone/>
            </a:pPr>
            <a:endParaRPr lang="en-US" dirty="0"/>
          </a:p>
        </p:txBody>
      </p:sp>
    </p:spTree>
    <p:extLst>
      <p:ext uri="{BB962C8B-B14F-4D97-AF65-F5344CB8AC3E}">
        <p14:creationId xmlns:p14="http://schemas.microsoft.com/office/powerpoint/2010/main" val="504407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ICWP Community Care Path Completion  </a:t>
            </a:r>
          </a:p>
        </p:txBody>
      </p:sp>
      <p:sp>
        <p:nvSpPr>
          <p:cNvPr id="3" name="Content Placeholder 2"/>
          <p:cNvSpPr>
            <a:spLocks noGrp="1"/>
          </p:cNvSpPr>
          <p:nvPr>
            <p:ph idx="1"/>
          </p:nvPr>
        </p:nvSpPr>
        <p:spPr/>
        <p:txBody>
          <a:bodyPr/>
          <a:lstStyle/>
          <a:p>
            <a:r>
              <a:rPr lang="en-US" sz="1800" dirty="0"/>
              <a:t>ICWP annuals, quarterlies, and variances are being entered electronically into Alliant’s long term care database.</a:t>
            </a:r>
          </a:p>
          <a:p>
            <a:r>
              <a:rPr lang="en-US" sz="1800" dirty="0"/>
              <a:t>The first page of the community care path can be used as the signature page for the quarterlies you have completed during the course of the year. </a:t>
            </a:r>
          </a:p>
          <a:p>
            <a:r>
              <a:rPr lang="en-US" sz="1800" dirty="0"/>
              <a:t>Take this page with you during each quarterly visit to obtain the member signature. </a:t>
            </a:r>
          </a:p>
          <a:p>
            <a:r>
              <a:rPr lang="en-US" sz="1800" dirty="0"/>
              <a:t>When you submit your renewal care plan for AHS approval, the first page of the community care path should be this document. </a:t>
            </a:r>
          </a:p>
        </p:txBody>
      </p:sp>
    </p:spTree>
    <p:extLst>
      <p:ext uri="{BB962C8B-B14F-4D97-AF65-F5344CB8AC3E}">
        <p14:creationId xmlns:p14="http://schemas.microsoft.com/office/powerpoint/2010/main" val="942370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Personal Support Services</a:t>
            </a:r>
          </a:p>
        </p:txBody>
      </p:sp>
      <p:sp>
        <p:nvSpPr>
          <p:cNvPr id="5" name="Content Placeholder 4"/>
          <p:cNvSpPr>
            <a:spLocks noGrp="1"/>
          </p:cNvSpPr>
          <p:nvPr>
            <p:ph idx="1"/>
          </p:nvPr>
        </p:nvSpPr>
        <p:spPr>
          <a:xfrm>
            <a:off x="444540" y="1323158"/>
            <a:ext cx="7562638" cy="3333750"/>
          </a:xfrm>
        </p:spPr>
        <p:txBody>
          <a:bodyPr>
            <a:normAutofit/>
          </a:bodyPr>
          <a:lstStyle/>
          <a:p>
            <a:r>
              <a:rPr lang="en-US" sz="1800" u="sng" dirty="0"/>
              <a:t>Level 1</a:t>
            </a:r>
            <a:r>
              <a:rPr lang="en-US" sz="1800" dirty="0"/>
              <a:t>: services are provided to members requiring moderate to total assistance with ADL’s. </a:t>
            </a:r>
            <a:r>
              <a:rPr lang="en-US" sz="1800" b="1" dirty="0"/>
              <a:t>Rate: $19.76</a:t>
            </a:r>
          </a:p>
          <a:p>
            <a:pPr marL="0" indent="0">
              <a:buNone/>
            </a:pPr>
            <a:endParaRPr lang="en-US" sz="1800" b="1" dirty="0"/>
          </a:p>
          <a:p>
            <a:r>
              <a:rPr lang="en-US" sz="1800" u="sng" dirty="0"/>
              <a:t>Level 2</a:t>
            </a:r>
            <a:r>
              <a:rPr lang="en-US" sz="1800" dirty="0"/>
              <a:t>: services are provided to members requiring total assistance with all ADL’s and are receiving some form of technology dependent care such as (ventilator, trach, g-tube). </a:t>
            </a:r>
            <a:r>
              <a:rPr lang="en-US" sz="1800" b="1" dirty="0"/>
              <a:t>Rate: $22.22</a:t>
            </a:r>
          </a:p>
          <a:p>
            <a:pPr marL="0" indent="0">
              <a:buNone/>
            </a:pPr>
            <a:endParaRPr lang="en-US" sz="1800" b="1" dirty="0"/>
          </a:p>
          <a:p>
            <a:pPr marL="0" indent="0">
              <a:buNone/>
            </a:pPr>
            <a:r>
              <a:rPr lang="en-US" sz="1800" dirty="0"/>
              <a:t>*** Companion services can be included as in-person support at no extra cost to the member. </a:t>
            </a:r>
          </a:p>
        </p:txBody>
      </p:sp>
    </p:spTree>
    <p:extLst>
      <p:ext uri="{BB962C8B-B14F-4D97-AF65-F5344CB8AC3E}">
        <p14:creationId xmlns:p14="http://schemas.microsoft.com/office/powerpoint/2010/main" val="2687909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Personal Support Pay Rate</a:t>
            </a:r>
          </a:p>
        </p:txBody>
      </p:sp>
      <p:sp>
        <p:nvSpPr>
          <p:cNvPr id="3" name="Content Placeholder 2"/>
          <p:cNvSpPr>
            <a:spLocks noGrp="1"/>
          </p:cNvSpPr>
          <p:nvPr>
            <p:ph idx="1"/>
          </p:nvPr>
        </p:nvSpPr>
        <p:spPr>
          <a:xfrm>
            <a:off x="457201" y="1081314"/>
            <a:ext cx="8229600" cy="3578751"/>
          </a:xfrm>
        </p:spPr>
        <p:txBody>
          <a:bodyPr>
            <a:noAutofit/>
          </a:bodyPr>
          <a:lstStyle/>
          <a:p>
            <a:r>
              <a:rPr lang="en-US" sz="1800" dirty="0"/>
              <a:t>Effective July 1, 2021,  the Department of Community Health approved a pay rate increase for all levels of personal support: </a:t>
            </a:r>
          </a:p>
          <a:p>
            <a:pPr lvl="1"/>
            <a:r>
              <a:rPr lang="en-US" sz="1400" dirty="0"/>
              <a:t>PSS Level I -- $19.76</a:t>
            </a:r>
          </a:p>
          <a:p>
            <a:pPr lvl="1"/>
            <a:r>
              <a:rPr lang="en-US" sz="1400" dirty="0"/>
              <a:t>PSS Level II -- $22.22</a:t>
            </a:r>
          </a:p>
          <a:p>
            <a:r>
              <a:rPr lang="en-US" sz="1800" dirty="0"/>
              <a:t>Hours are based on need and budget level </a:t>
            </a:r>
          </a:p>
          <a:p>
            <a:r>
              <a:rPr lang="en-US" sz="1800" dirty="0"/>
              <a:t>Levels may be split according to members needs and budget levels</a:t>
            </a:r>
          </a:p>
          <a:p>
            <a:pPr marL="0" indent="0" algn="ctr">
              <a:buNone/>
            </a:pPr>
            <a:r>
              <a:rPr lang="en-US" sz="1600" b="1" dirty="0">
                <a:solidFill>
                  <a:srgbClr val="FF0000"/>
                </a:solidFill>
              </a:rPr>
              <a:t>When entering procedure codes ensure use of correct modifiers – Appendix O section of policy manual has the Procedure codes with modifiers </a:t>
            </a:r>
          </a:p>
          <a:p>
            <a:pPr marL="0" indent="0" algn="ctr">
              <a:buNone/>
            </a:pPr>
            <a:r>
              <a:rPr lang="en-US" sz="1800" b="1" dirty="0">
                <a:solidFill>
                  <a:srgbClr val="FF0000"/>
                </a:solidFill>
              </a:rPr>
              <a:t>NOTE: 1 hour of service equals 1 unit. </a:t>
            </a:r>
          </a:p>
          <a:p>
            <a:pPr marL="0" indent="0" algn="ctr">
              <a:buNone/>
            </a:pPr>
            <a:r>
              <a:rPr lang="en-US" sz="1800" dirty="0"/>
              <a:t>8 hours x 365 days= 2920 units</a:t>
            </a:r>
          </a:p>
          <a:p>
            <a:pPr marL="0" indent="0" algn="ctr">
              <a:buNone/>
            </a:pPr>
            <a:r>
              <a:rPr lang="en-US" sz="1800" dirty="0"/>
              <a:t>2920u X $19.76(level I)= $57,699.20/</a:t>
            </a:r>
            <a:r>
              <a:rPr lang="en-US" sz="1800" dirty="0" err="1"/>
              <a:t>yr</a:t>
            </a:r>
            <a:endParaRPr lang="en-US" sz="1800" dirty="0"/>
          </a:p>
          <a:p>
            <a:pPr marL="0" indent="0" algn="ctr">
              <a:buNone/>
            </a:pPr>
            <a:r>
              <a:rPr lang="en-US" sz="1800" dirty="0"/>
              <a:t>2920u x 22.22 (level II) = $64,882.40/</a:t>
            </a:r>
            <a:r>
              <a:rPr lang="en-US" sz="1800" dirty="0" err="1"/>
              <a:t>yr</a:t>
            </a:r>
            <a:endParaRPr lang="en-US" sz="1800" dirty="0"/>
          </a:p>
          <a:p>
            <a:endParaRPr lang="en-US" sz="1800" dirty="0"/>
          </a:p>
          <a:p>
            <a:pPr marL="0" indent="0">
              <a:buNone/>
            </a:pPr>
            <a:endParaRPr lang="en-US" sz="1800" dirty="0"/>
          </a:p>
        </p:txBody>
      </p:sp>
    </p:spTree>
    <p:extLst>
      <p:ext uri="{BB962C8B-B14F-4D97-AF65-F5344CB8AC3E}">
        <p14:creationId xmlns:p14="http://schemas.microsoft.com/office/powerpoint/2010/main" val="3061428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521435"/>
            <a:ext cx="7429500" cy="631885"/>
          </a:xfrm>
        </p:spPr>
        <p:txBody>
          <a:bodyPr/>
          <a:lstStyle/>
          <a:p>
            <a:r>
              <a:rPr lang="en-US" sz="2400" dirty="0"/>
              <a:t>Respite Care</a:t>
            </a:r>
          </a:p>
        </p:txBody>
      </p:sp>
      <p:sp>
        <p:nvSpPr>
          <p:cNvPr id="5" name="Content Placeholder 4"/>
          <p:cNvSpPr>
            <a:spLocks noGrp="1"/>
          </p:cNvSpPr>
          <p:nvPr>
            <p:ph idx="1"/>
          </p:nvPr>
        </p:nvSpPr>
        <p:spPr>
          <a:xfrm>
            <a:off x="444540" y="1088212"/>
            <a:ext cx="8229600" cy="3498697"/>
          </a:xfrm>
        </p:spPr>
        <p:txBody>
          <a:bodyPr>
            <a:normAutofit fontScale="92500" lnSpcReduction="10000"/>
          </a:bodyPr>
          <a:lstStyle/>
          <a:p>
            <a:r>
              <a:rPr lang="en-US" sz="1800" dirty="0"/>
              <a:t>The purpose is to provide temporary relief for the individual(s) normally providing care</a:t>
            </a:r>
          </a:p>
          <a:p>
            <a:r>
              <a:rPr lang="en-US" sz="1800" dirty="0"/>
              <a:t>This service will pay for up to 240 units per month (60 hours). It is limited to 1440 units per year (360 hours per year). </a:t>
            </a:r>
          </a:p>
          <a:p>
            <a:r>
              <a:rPr lang="en-US" sz="1800" b="1" dirty="0"/>
              <a:t>NOTE: </a:t>
            </a:r>
            <a:r>
              <a:rPr lang="en-US" sz="1800" dirty="0"/>
              <a:t>Unit of service in 15 minutes.</a:t>
            </a:r>
          </a:p>
          <a:p>
            <a:r>
              <a:rPr lang="en-US" sz="1800" dirty="0"/>
              <a:t>Entry is done on a separate PA from PSS. </a:t>
            </a:r>
          </a:p>
          <a:p>
            <a:pPr marL="0" indent="0">
              <a:buNone/>
            </a:pPr>
            <a:endParaRPr lang="en-US" sz="1800" dirty="0"/>
          </a:p>
          <a:p>
            <a:pPr marL="0" indent="0">
              <a:buNone/>
            </a:pPr>
            <a:r>
              <a:rPr lang="en-US" sz="1800" dirty="0"/>
              <a:t>EX: Respite Level I S5150 (2) hours x 4= 8 units x $2.86 ( new rate) each = $22.88</a:t>
            </a:r>
          </a:p>
          <a:p>
            <a:pPr marL="0" indent="0">
              <a:buNone/>
            </a:pPr>
            <a:endParaRPr lang="en-US" sz="1800" dirty="0"/>
          </a:p>
          <a:p>
            <a:pPr marL="0" indent="0" algn="ctr">
              <a:buNone/>
            </a:pPr>
            <a:r>
              <a:rPr lang="en-US" sz="1800" b="1" i="1" dirty="0"/>
              <a:t>Members on CDC option cannot receive respite hours. Approved PSS hours must be altered to provide extra care as needed. </a:t>
            </a:r>
          </a:p>
        </p:txBody>
      </p:sp>
    </p:spTree>
    <p:extLst>
      <p:ext uri="{BB962C8B-B14F-4D97-AF65-F5344CB8AC3E}">
        <p14:creationId xmlns:p14="http://schemas.microsoft.com/office/powerpoint/2010/main" val="1356167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15257"/>
            <a:ext cx="7429500" cy="464457"/>
          </a:xfrm>
        </p:spPr>
        <p:txBody>
          <a:bodyPr/>
          <a:lstStyle/>
          <a:p>
            <a:r>
              <a:rPr lang="en-US" dirty="0"/>
              <a:t>Example of Respite Request </a:t>
            </a:r>
          </a:p>
        </p:txBody>
      </p:sp>
      <p:sp>
        <p:nvSpPr>
          <p:cNvPr id="3" name="Content Placeholder 2"/>
          <p:cNvSpPr>
            <a:spLocks noGrp="1"/>
          </p:cNvSpPr>
          <p:nvPr>
            <p:ph idx="1"/>
          </p:nvPr>
        </p:nvSpPr>
        <p:spPr>
          <a:xfrm>
            <a:off x="444540" y="1095829"/>
            <a:ext cx="8229600" cy="3561079"/>
          </a:xfrm>
        </p:spPr>
        <p:txBody>
          <a:bodyPr>
            <a:normAutofit fontScale="55000" lnSpcReduction="20000"/>
          </a:bodyPr>
          <a:lstStyle/>
          <a:p>
            <a:pPr marL="0" indent="0">
              <a:buNone/>
            </a:pPr>
            <a:r>
              <a:rPr lang="en-US" b="1" u="sng" dirty="0"/>
              <a:t>ICWP Member has an appointment outside of the home</a:t>
            </a:r>
            <a:r>
              <a:rPr lang="en-US" dirty="0"/>
              <a:t>: </a:t>
            </a:r>
          </a:p>
          <a:p>
            <a:pPr marL="0" indent="0">
              <a:buNone/>
            </a:pPr>
            <a:endParaRPr lang="en-US" dirty="0"/>
          </a:p>
          <a:p>
            <a:r>
              <a:rPr lang="en-US" dirty="0"/>
              <a:t>Respite hours can be used to assist the primary caregiver with the member once the member returns home. The bulk of the personal hours would have been used when the aide accompanied them to their appointment. The aide will be need to stay longer to assist with getting them ready for the night. </a:t>
            </a:r>
          </a:p>
          <a:p>
            <a:pPr marL="0" indent="0">
              <a:buNone/>
            </a:pPr>
            <a:endParaRPr lang="en-US" dirty="0"/>
          </a:p>
          <a:p>
            <a:r>
              <a:rPr lang="en-US" dirty="0"/>
              <a:t>In order to document a respite request according to how “in home” respite should be used here is an example of how it can be written: </a:t>
            </a:r>
          </a:p>
          <a:p>
            <a:pPr marL="0" indent="0">
              <a:buNone/>
            </a:pPr>
            <a:r>
              <a:rPr lang="en-US" dirty="0"/>
              <a:t> </a:t>
            </a:r>
          </a:p>
          <a:p>
            <a:pPr marL="0" indent="0">
              <a:buNone/>
            </a:pPr>
            <a:r>
              <a:rPr lang="en-US" b="1" i="1" dirty="0"/>
              <a:t>	“Member has an appointment on (date),  he/she will need extended hours of 	assistance once he/she returns from their appointment. The member is requesting, 	___ hours of respite to cover the time the </a:t>
            </a:r>
            <a:r>
              <a:rPr lang="en-US" b="1" i="1" dirty="0" err="1"/>
              <a:t>pss</a:t>
            </a:r>
            <a:r>
              <a:rPr lang="en-US" b="1" i="1" dirty="0"/>
              <a:t> aide will be needed to assist at home 	after the appointment because the primary caregiver will not be available. (or 	you can write “the primary caregiver has limited availability”)</a:t>
            </a:r>
            <a:endParaRPr lang="en-US" dirty="0"/>
          </a:p>
          <a:p>
            <a:r>
              <a:rPr lang="en-US" dirty="0"/>
              <a:t> </a:t>
            </a:r>
          </a:p>
          <a:p>
            <a:endParaRPr lang="en-US" dirty="0"/>
          </a:p>
        </p:txBody>
      </p:sp>
    </p:spTree>
    <p:extLst>
      <p:ext uri="{BB962C8B-B14F-4D97-AF65-F5344CB8AC3E}">
        <p14:creationId xmlns:p14="http://schemas.microsoft.com/office/powerpoint/2010/main" val="250053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00" y="542251"/>
            <a:ext cx="6172200" cy="571500"/>
          </a:xfrm>
        </p:spPr>
        <p:txBody>
          <a:bodyPr/>
          <a:lstStyle/>
          <a:p>
            <a:r>
              <a:rPr lang="en-US" sz="2400" dirty="0"/>
              <a:t>Purpose and Goals of the Waiver</a:t>
            </a:r>
          </a:p>
        </p:txBody>
      </p:sp>
      <p:sp>
        <p:nvSpPr>
          <p:cNvPr id="4" name="Content Placeholder 3"/>
          <p:cNvSpPr>
            <a:spLocks noGrp="1"/>
          </p:cNvSpPr>
          <p:nvPr>
            <p:ph idx="1"/>
          </p:nvPr>
        </p:nvSpPr>
        <p:spPr>
          <a:xfrm>
            <a:off x="640800" y="1113751"/>
            <a:ext cx="7675200" cy="3429000"/>
          </a:xfrm>
        </p:spPr>
        <p:txBody>
          <a:bodyPr>
            <a:normAutofit/>
          </a:bodyPr>
          <a:lstStyle/>
          <a:p>
            <a:r>
              <a:rPr lang="en-US" sz="1800" dirty="0"/>
              <a:t>The purpose of ICWP is to decrease or avoid institutionalization and offer an appropriate service to consumers that are physically disabled or has a traumatic brain injury (TBI). </a:t>
            </a:r>
          </a:p>
          <a:p>
            <a:r>
              <a:rPr lang="en-US" sz="1800" dirty="0"/>
              <a:t>To provide quality services</a:t>
            </a:r>
          </a:p>
          <a:p>
            <a:r>
              <a:rPr lang="en-US" sz="1800" dirty="0"/>
              <a:t>To provide cost effective service</a:t>
            </a:r>
          </a:p>
          <a:p>
            <a:r>
              <a:rPr lang="en-US" sz="1800" dirty="0"/>
              <a:t>To involve member and member’s representative</a:t>
            </a:r>
          </a:p>
          <a:p>
            <a:r>
              <a:rPr lang="en-US" sz="1800" dirty="0"/>
              <a:t>To demonstrate compassion for those served</a:t>
            </a:r>
          </a:p>
          <a:p>
            <a:endParaRPr lang="en-US" sz="1800" dirty="0"/>
          </a:p>
          <a:p>
            <a:endParaRPr lang="en-US" sz="1800" dirty="0"/>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1443" y="3300761"/>
            <a:ext cx="3233914" cy="1294748"/>
          </a:xfrm>
          <a:prstGeom prst="rect">
            <a:avLst/>
          </a:prstGeom>
        </p:spPr>
      </p:pic>
    </p:spTree>
    <p:extLst>
      <p:ext uri="{BB962C8B-B14F-4D97-AF65-F5344CB8AC3E}">
        <p14:creationId xmlns:p14="http://schemas.microsoft.com/office/powerpoint/2010/main" val="4195248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Adult Day Care </a:t>
            </a:r>
          </a:p>
        </p:txBody>
      </p:sp>
      <p:sp>
        <p:nvSpPr>
          <p:cNvPr id="3" name="Content Placeholder 2"/>
          <p:cNvSpPr>
            <a:spLocks noGrp="1"/>
          </p:cNvSpPr>
          <p:nvPr>
            <p:ph idx="1"/>
          </p:nvPr>
        </p:nvSpPr>
        <p:spPr>
          <a:xfrm>
            <a:off x="4275438" y="1323158"/>
            <a:ext cx="4398702" cy="3333750"/>
          </a:xfrm>
        </p:spPr>
        <p:txBody>
          <a:bodyPr>
            <a:normAutofit/>
          </a:bodyPr>
          <a:lstStyle/>
          <a:p>
            <a:r>
              <a:rPr lang="en-US" sz="1800" dirty="0"/>
              <a:t>A member can receive adult day care and personal support if services remain under the current nursing home level of care or hospital level of care budget. </a:t>
            </a:r>
          </a:p>
          <a:p>
            <a:r>
              <a:rPr lang="en-US" sz="1800" dirty="0"/>
              <a:t>There are currently 11 adult day care providers throughout the 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323158"/>
            <a:ext cx="3325862" cy="2215934"/>
          </a:xfrm>
          <a:prstGeom prst="rect">
            <a:avLst/>
          </a:prstGeom>
          <a:ln>
            <a:solidFill>
              <a:schemeClr val="tx1"/>
            </a:solidFill>
          </a:ln>
        </p:spPr>
      </p:pic>
    </p:spTree>
    <p:extLst>
      <p:ext uri="{BB962C8B-B14F-4D97-AF65-F5344CB8AC3E}">
        <p14:creationId xmlns:p14="http://schemas.microsoft.com/office/powerpoint/2010/main" val="2046098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 80 Approvals </a:t>
            </a:r>
          </a:p>
        </p:txBody>
      </p:sp>
      <p:sp>
        <p:nvSpPr>
          <p:cNvPr id="3" name="Content Placeholder 2"/>
          <p:cNvSpPr>
            <a:spLocks noGrp="1"/>
          </p:cNvSpPr>
          <p:nvPr>
            <p:ph idx="1"/>
          </p:nvPr>
        </p:nvSpPr>
        <p:spPr/>
        <p:txBody>
          <a:bodyPr>
            <a:normAutofit/>
          </a:bodyPr>
          <a:lstStyle/>
          <a:p>
            <a:r>
              <a:rPr lang="en-US" sz="3600" i="1" dirty="0"/>
              <a:t>We are no longer required to enter ($) amount for an approved DMA 80. Claims will pay based on the new unit rates. </a:t>
            </a:r>
          </a:p>
        </p:txBody>
      </p:sp>
    </p:spTree>
    <p:extLst>
      <p:ext uri="{BB962C8B-B14F-4D97-AF65-F5344CB8AC3E}">
        <p14:creationId xmlns:p14="http://schemas.microsoft.com/office/powerpoint/2010/main" val="6075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ICWP Case Manager DMA 80 (service) PA entry </a:t>
            </a:r>
          </a:p>
        </p:txBody>
      </p:sp>
      <p:sp>
        <p:nvSpPr>
          <p:cNvPr id="3" name="Content Placeholder 2"/>
          <p:cNvSpPr>
            <a:spLocks noGrp="1"/>
          </p:cNvSpPr>
          <p:nvPr>
            <p:ph idx="1"/>
          </p:nvPr>
        </p:nvSpPr>
        <p:spPr/>
        <p:txBody>
          <a:bodyPr vert="horz" lIns="91440" tIns="45720" rIns="91440" bIns="45720" rtlCol="0" anchor="t">
            <a:normAutofit/>
          </a:bodyPr>
          <a:lstStyle/>
          <a:p>
            <a:pPr marL="355600" marR="118745">
              <a:buClr>
                <a:srgbClr val="00529B"/>
              </a:buClr>
              <a:buSzPct val="69642"/>
              <a:tabLst>
                <a:tab pos="354965" algn="l"/>
                <a:tab pos="355600" algn="l"/>
              </a:tabLst>
            </a:pPr>
            <a:r>
              <a:rPr lang="en-US" sz="2000" spc="-10" dirty="0">
                <a:latin typeface="Century Gothic" panose="020B0502020202020204" pitchFamily="34" charset="0"/>
                <a:cs typeface="Franklin Gothic Book"/>
              </a:rPr>
              <a:t>ICWP Case Managers </a:t>
            </a:r>
            <a:r>
              <a:rPr lang="en-US" sz="2000" spc="-5" dirty="0">
                <a:latin typeface="Century Gothic" panose="020B0502020202020204" pitchFamily="34" charset="0"/>
                <a:cs typeface="Franklin Gothic Book"/>
              </a:rPr>
              <a:t>must </a:t>
            </a:r>
            <a:r>
              <a:rPr lang="en-US" sz="2000" spc="-35" dirty="0">
                <a:latin typeface="Century Gothic" panose="020B0502020202020204" pitchFamily="34" charset="0"/>
                <a:cs typeface="Franklin Gothic Book"/>
              </a:rPr>
              <a:t>have </a:t>
            </a:r>
            <a:r>
              <a:rPr lang="en-US" sz="2000" spc="-5" dirty="0">
                <a:latin typeface="Century Gothic" panose="020B0502020202020204" pitchFamily="34" charset="0"/>
                <a:cs typeface="Franklin Gothic Book"/>
              </a:rPr>
              <a:t>a 660 </a:t>
            </a:r>
            <a:r>
              <a:rPr lang="en-US" sz="2000" dirty="0">
                <a:latin typeface="Century Gothic" panose="020B0502020202020204" pitchFamily="34" charset="0"/>
                <a:cs typeface="Franklin Gothic Book"/>
              </a:rPr>
              <a:t>category </a:t>
            </a:r>
            <a:r>
              <a:rPr lang="en-US" sz="2000" spc="-5" dirty="0">
                <a:latin typeface="Century Gothic" panose="020B0502020202020204" pitchFamily="34" charset="0"/>
                <a:cs typeface="Franklin Gothic Book"/>
              </a:rPr>
              <a:t>of  </a:t>
            </a:r>
            <a:r>
              <a:rPr lang="en-US" sz="2000" spc="5" dirty="0">
                <a:latin typeface="Century Gothic" panose="020B0502020202020204" pitchFamily="34" charset="0"/>
                <a:cs typeface="Franklin Gothic Book"/>
              </a:rPr>
              <a:t>service </a:t>
            </a:r>
            <a:r>
              <a:rPr lang="en-US" sz="2000" spc="-5" dirty="0">
                <a:latin typeface="Century Gothic" panose="020B0502020202020204" pitchFamily="34" charset="0"/>
                <a:cs typeface="Franklin Gothic Book"/>
              </a:rPr>
              <a:t>and a 030 </a:t>
            </a:r>
            <a:r>
              <a:rPr lang="en-US" sz="2000" spc="-10" dirty="0">
                <a:latin typeface="Century Gothic" panose="020B0502020202020204" pitchFamily="34" charset="0"/>
                <a:cs typeface="Franklin Gothic Book"/>
              </a:rPr>
              <a:t>Case Management </a:t>
            </a:r>
            <a:r>
              <a:rPr lang="en-US" sz="2000" spc="-5" dirty="0">
                <a:latin typeface="Century Gothic" panose="020B0502020202020204" pitchFamily="34" charset="0"/>
                <a:cs typeface="Franklin Gothic Book"/>
              </a:rPr>
              <a:t>specialty  in </a:t>
            </a:r>
            <a:r>
              <a:rPr lang="en-US" sz="2000" spc="-15" dirty="0">
                <a:latin typeface="Century Gothic" panose="020B0502020202020204" pitchFamily="34" charset="0"/>
                <a:cs typeface="Franklin Gothic Book"/>
              </a:rPr>
              <a:t>order </a:t>
            </a:r>
            <a:r>
              <a:rPr lang="en-US" sz="2000" spc="-25" dirty="0">
                <a:latin typeface="Century Gothic" panose="020B0502020202020204" pitchFamily="34" charset="0"/>
                <a:cs typeface="Franklin Gothic Book"/>
              </a:rPr>
              <a:t>to </a:t>
            </a:r>
            <a:r>
              <a:rPr lang="en-US" sz="2000" spc="-15" dirty="0">
                <a:latin typeface="Century Gothic" panose="020B0502020202020204" pitchFamily="34" charset="0"/>
                <a:cs typeface="Franklin Gothic Book"/>
              </a:rPr>
              <a:t>enter </a:t>
            </a:r>
            <a:r>
              <a:rPr lang="en-US" sz="2000" dirty="0">
                <a:latin typeface="Century Gothic" panose="020B0502020202020204" pitchFamily="34" charset="0"/>
                <a:cs typeface="Franklin Gothic Book"/>
              </a:rPr>
              <a:t>services</a:t>
            </a:r>
            <a:r>
              <a:rPr lang="en-US" sz="2000" spc="65" dirty="0">
                <a:latin typeface="Century Gothic" panose="020B0502020202020204" pitchFamily="34" charset="0"/>
                <a:cs typeface="Franklin Gothic Book"/>
              </a:rPr>
              <a:t> </a:t>
            </a:r>
            <a:r>
              <a:rPr lang="en-US" sz="2000" spc="-5" dirty="0">
                <a:latin typeface="Century Gothic" panose="020B0502020202020204" pitchFamily="34" charset="0"/>
                <a:cs typeface="Franklin Gothic Book"/>
              </a:rPr>
              <a:t>requests.</a:t>
            </a:r>
            <a:endParaRPr lang="en-US" sz="2000" dirty="0">
              <a:latin typeface="Century Gothic" panose="020B0502020202020204" pitchFamily="34" charset="0"/>
              <a:cs typeface="Franklin Gothic Book"/>
            </a:endParaRPr>
          </a:p>
          <a:p>
            <a:pPr marL="355600" marR="118745">
              <a:buClr>
                <a:srgbClr val="00529B"/>
              </a:buClr>
              <a:buSzPct val="69642"/>
              <a:tabLst>
                <a:tab pos="354965" algn="l"/>
                <a:tab pos="355600" algn="l"/>
              </a:tabLst>
            </a:pPr>
            <a:r>
              <a:rPr lang="en-US" sz="2000" spc="-10" dirty="0">
                <a:latin typeface="Century Gothic"/>
                <a:cs typeface="Franklin Gothic Book"/>
              </a:rPr>
              <a:t>ICWP Case Managers can now </a:t>
            </a:r>
            <a:r>
              <a:rPr lang="en-US" sz="2000" spc="-5" dirty="0">
                <a:latin typeface="Century Gothic"/>
                <a:cs typeface="Franklin Gothic Book"/>
              </a:rPr>
              <a:t>submit a single </a:t>
            </a:r>
            <a:r>
              <a:rPr lang="en-US" sz="2000" spc="-60" dirty="0">
                <a:latin typeface="Century Gothic"/>
                <a:cs typeface="Franklin Gothic Book"/>
              </a:rPr>
              <a:t>PA </a:t>
            </a:r>
            <a:r>
              <a:rPr lang="en-US" sz="2000" spc="-25" dirty="0">
                <a:latin typeface="Century Gothic"/>
                <a:cs typeface="Franklin Gothic Book"/>
              </a:rPr>
              <a:t>for </a:t>
            </a:r>
            <a:r>
              <a:rPr lang="en-US" sz="2000" spc="-5" dirty="0">
                <a:latin typeface="Century Gothic"/>
                <a:cs typeface="Franklin Gothic Book"/>
              </a:rPr>
              <a:t>up </a:t>
            </a:r>
            <a:r>
              <a:rPr lang="en-US" sz="2000" spc="-25" dirty="0">
                <a:latin typeface="Century Gothic"/>
                <a:cs typeface="Franklin Gothic Book"/>
              </a:rPr>
              <a:t>to </a:t>
            </a:r>
            <a:r>
              <a:rPr lang="en-US" sz="2000" spc="-5" dirty="0">
                <a:latin typeface="Century Gothic"/>
                <a:cs typeface="Franklin Gothic Book"/>
              </a:rPr>
              <a:t>one  </a:t>
            </a:r>
            <a:r>
              <a:rPr lang="en-US" sz="2000" spc="-15" dirty="0">
                <a:latin typeface="Century Gothic"/>
                <a:cs typeface="Franklin Gothic Book"/>
              </a:rPr>
              <a:t>year </a:t>
            </a:r>
            <a:r>
              <a:rPr lang="en-US" sz="2000" spc="-20" dirty="0">
                <a:latin typeface="Century Gothic"/>
                <a:cs typeface="Franklin Gothic Book"/>
              </a:rPr>
              <a:t>date </a:t>
            </a:r>
            <a:r>
              <a:rPr lang="en-US" sz="2000" spc="-5" dirty="0">
                <a:latin typeface="Century Gothic"/>
                <a:cs typeface="Franklin Gothic Book"/>
              </a:rPr>
              <a:t>span </a:t>
            </a:r>
            <a:r>
              <a:rPr lang="en-US" sz="2000" spc="-25" dirty="0">
                <a:latin typeface="Century Gothic"/>
                <a:cs typeface="Franklin Gothic Book"/>
              </a:rPr>
              <a:t>to </a:t>
            </a:r>
            <a:r>
              <a:rPr lang="en-US" sz="2000" spc="-10" dirty="0">
                <a:latin typeface="Century Gothic"/>
                <a:cs typeface="Franklin Gothic Book"/>
              </a:rPr>
              <a:t>request all ICWP </a:t>
            </a:r>
            <a:r>
              <a:rPr lang="en-US" sz="2000" dirty="0">
                <a:latin typeface="Century Gothic"/>
                <a:cs typeface="Franklin Gothic Book"/>
              </a:rPr>
              <a:t>services  </a:t>
            </a:r>
            <a:r>
              <a:rPr lang="en-US" sz="2000" spc="-5" dirty="0">
                <a:latin typeface="Century Gothic"/>
                <a:cs typeface="Franklin Gothic Book"/>
              </a:rPr>
              <a:t>rendered </a:t>
            </a:r>
            <a:r>
              <a:rPr lang="en-US" sz="2000" spc="-30" dirty="0">
                <a:latin typeface="Century Gothic"/>
                <a:cs typeface="Franklin Gothic Book"/>
              </a:rPr>
              <a:t>by </a:t>
            </a:r>
            <a:r>
              <a:rPr lang="en-US" sz="2000" spc="-5" dirty="0">
                <a:latin typeface="Century Gothic"/>
                <a:cs typeface="Franklin Gothic Book"/>
              </a:rPr>
              <a:t>one or more ICWP </a:t>
            </a:r>
            <a:r>
              <a:rPr lang="en-US" sz="2000" spc="-15" dirty="0">
                <a:latin typeface="Century Gothic"/>
                <a:cs typeface="Franklin Gothic Book"/>
              </a:rPr>
              <a:t>providers for a particular member</a:t>
            </a:r>
          </a:p>
          <a:p>
            <a:pPr marL="355600" marR="118745">
              <a:buClr>
                <a:srgbClr val="00529B"/>
              </a:buClr>
              <a:buSzPct val="69642"/>
              <a:tabLst>
                <a:tab pos="354965" algn="l"/>
                <a:tab pos="355600" algn="l"/>
              </a:tabLst>
            </a:pPr>
            <a:r>
              <a:rPr lang="en-US" sz="2000" dirty="0"/>
              <a:t>ICWP Case Managers will be provided a provider list and provider IDs for all ICWP Service Providers. </a:t>
            </a:r>
          </a:p>
          <a:p>
            <a:pPr marL="355600" marR="118745">
              <a:buClr>
                <a:srgbClr val="00529B"/>
              </a:buClr>
              <a:buSzPct val="69642"/>
              <a:tabLst>
                <a:tab pos="354965" algn="l"/>
                <a:tab pos="355600" algn="l"/>
              </a:tabLst>
            </a:pPr>
            <a:endParaRPr lang="en-US" sz="2000" spc="-15" dirty="0">
              <a:latin typeface="Century Gothic" panose="020B0502020202020204" pitchFamily="34" charset="0"/>
              <a:cs typeface="Franklin Gothic Book"/>
            </a:endParaRPr>
          </a:p>
          <a:p>
            <a:endParaRPr lang="en-US" dirty="0"/>
          </a:p>
        </p:txBody>
      </p:sp>
    </p:spTree>
    <p:extLst>
      <p:ext uri="{BB962C8B-B14F-4D97-AF65-F5344CB8AC3E}">
        <p14:creationId xmlns:p14="http://schemas.microsoft.com/office/powerpoint/2010/main" val="3041392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32" y="635606"/>
            <a:ext cx="7274651" cy="445049"/>
          </a:xfrm>
        </p:spPr>
        <p:txBody>
          <a:bodyPr/>
          <a:lstStyle/>
          <a:p>
            <a:r>
              <a:rPr lang="en-US" sz="2000" b="1" dirty="0"/>
              <a:t>Service Request Web Entry </a:t>
            </a:r>
            <a:endParaRPr lang="en-US" sz="2000" b="1" i="1" dirty="0"/>
          </a:p>
        </p:txBody>
      </p:sp>
      <p:sp>
        <p:nvSpPr>
          <p:cNvPr id="3" name="Content Placeholder 2"/>
          <p:cNvSpPr>
            <a:spLocks noGrp="1"/>
          </p:cNvSpPr>
          <p:nvPr>
            <p:ph idx="1"/>
          </p:nvPr>
        </p:nvSpPr>
        <p:spPr>
          <a:xfrm>
            <a:off x="444540" y="1170709"/>
            <a:ext cx="8229600" cy="3486199"/>
          </a:xfrm>
        </p:spPr>
        <p:txBody>
          <a:bodyPr>
            <a:normAutofit/>
          </a:bodyPr>
          <a:lstStyle/>
          <a:p>
            <a:r>
              <a:rPr lang="en-US" sz="1800" dirty="0"/>
              <a:t>Log into Medical Review Portal  </a:t>
            </a:r>
          </a:p>
          <a:p>
            <a:r>
              <a:rPr lang="en-US" sz="1800" dirty="0"/>
              <a:t>On the Secure Home page, click Enter a New Authorization, then Submit/View </a:t>
            </a:r>
          </a:p>
          <a:p>
            <a:endParaRPr lang="en-US" sz="1800" dirty="0"/>
          </a:p>
          <a:p>
            <a:endParaRPr lang="en-US" sz="1800" dirty="0"/>
          </a:p>
        </p:txBody>
      </p:sp>
      <p:pic>
        <p:nvPicPr>
          <p:cNvPr id="5" name="Picture 4"/>
          <p:cNvPicPr>
            <a:picLocks noChangeAspect="1"/>
          </p:cNvPicPr>
          <p:nvPr/>
        </p:nvPicPr>
        <p:blipFill>
          <a:blip r:embed="rId2"/>
          <a:stretch>
            <a:fillRect/>
          </a:stretch>
        </p:blipFill>
        <p:spPr>
          <a:xfrm>
            <a:off x="1028700" y="2450403"/>
            <a:ext cx="6169456" cy="2206505"/>
          </a:xfrm>
          <a:prstGeom prst="rect">
            <a:avLst/>
          </a:prstGeom>
        </p:spPr>
      </p:pic>
    </p:spTree>
    <p:extLst>
      <p:ext uri="{BB962C8B-B14F-4D97-AF65-F5344CB8AC3E}">
        <p14:creationId xmlns:p14="http://schemas.microsoft.com/office/powerpoint/2010/main" val="1438679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ICWP DMA 80 (service) PA Web Entry </a:t>
            </a:r>
          </a:p>
        </p:txBody>
      </p:sp>
      <p:sp>
        <p:nvSpPr>
          <p:cNvPr id="3" name="Content Placeholder 2"/>
          <p:cNvSpPr>
            <a:spLocks noGrp="1"/>
          </p:cNvSpPr>
          <p:nvPr>
            <p:ph idx="1"/>
          </p:nvPr>
        </p:nvSpPr>
        <p:spPr/>
        <p:txBody>
          <a:bodyPr/>
          <a:lstStyle/>
          <a:p>
            <a:r>
              <a:rPr lang="en-US" sz="1800" spc="-5">
                <a:latin typeface="Century Gothic" panose="020B0502020202020204" pitchFamily="34" charset="0"/>
                <a:cs typeface="Franklin Gothic Book"/>
              </a:rPr>
              <a:t>OR - </a:t>
            </a:r>
            <a:r>
              <a:rPr lang="en-US" sz="1800" spc="-10">
                <a:latin typeface="Century Gothic" panose="020B0502020202020204" pitchFamily="34" charset="0"/>
                <a:cs typeface="Franklin Gothic Book"/>
              </a:rPr>
              <a:t>Select </a:t>
            </a:r>
            <a:r>
              <a:rPr lang="en-US" sz="1800" spc="-20">
                <a:latin typeface="Century Gothic" panose="020B0502020202020204" pitchFamily="34" charset="0"/>
                <a:cs typeface="Franklin Gothic Book"/>
              </a:rPr>
              <a:t>Provider </a:t>
            </a:r>
            <a:r>
              <a:rPr lang="en-US" sz="1800" spc="-15">
                <a:latin typeface="Century Gothic" panose="020B0502020202020204" pitchFamily="34" charset="0"/>
                <a:cs typeface="Franklin Gothic Book"/>
              </a:rPr>
              <a:t>Workspace </a:t>
            </a:r>
            <a:r>
              <a:rPr lang="en-US" sz="1800" spc="-5">
                <a:latin typeface="Century Gothic" panose="020B0502020202020204" pitchFamily="34" charset="0"/>
                <a:cs typeface="Franklin Gothic Book"/>
              </a:rPr>
              <a:t>and then </a:t>
            </a:r>
            <a:r>
              <a:rPr lang="en-US" sz="1800" spc="-15">
                <a:latin typeface="Century Gothic" panose="020B0502020202020204" pitchFamily="34" charset="0"/>
                <a:cs typeface="Franklin Gothic Book"/>
              </a:rPr>
              <a:t>Enter  </a:t>
            </a:r>
            <a:r>
              <a:rPr lang="en-US" sz="1800" spc="-5">
                <a:latin typeface="Century Gothic" panose="020B0502020202020204" pitchFamily="34" charset="0"/>
                <a:cs typeface="Franklin Gothic Book"/>
              </a:rPr>
              <a:t>a </a:t>
            </a:r>
            <a:r>
              <a:rPr lang="en-US" sz="1800" spc="-25">
                <a:latin typeface="Century Gothic" panose="020B0502020202020204" pitchFamily="34" charset="0"/>
                <a:cs typeface="Franklin Gothic Book"/>
              </a:rPr>
              <a:t>New </a:t>
            </a:r>
            <a:r>
              <a:rPr lang="en-US" sz="1800" spc="-10">
                <a:latin typeface="Century Gothic" panose="020B0502020202020204" pitchFamily="34" charset="0"/>
                <a:cs typeface="Franklin Gothic Book"/>
              </a:rPr>
              <a:t>Authorization </a:t>
            </a:r>
            <a:r>
              <a:rPr lang="en-US" sz="1800" spc="-15">
                <a:latin typeface="Century Gothic" panose="020B0502020202020204" pitchFamily="34" charset="0"/>
                <a:cs typeface="Franklin Gothic Book"/>
              </a:rPr>
              <a:t>Request.</a:t>
            </a:r>
            <a:endParaRPr lang="en-US" sz="1800">
              <a:latin typeface="Century Gothic" panose="020B0502020202020204" pitchFamily="34" charset="0"/>
              <a:cs typeface="Franklin Gothic Book"/>
            </a:endParaRPr>
          </a:p>
          <a:p>
            <a:r>
              <a:rPr lang="en-US" sz="1800" spc="-5">
                <a:latin typeface="Century Gothic" panose="020B0502020202020204" pitchFamily="34" charset="0"/>
                <a:cs typeface="Franklin Gothic Book"/>
              </a:rPr>
              <a:t>On the </a:t>
            </a:r>
            <a:r>
              <a:rPr lang="en-US" sz="1800" spc="-15">
                <a:latin typeface="Century Gothic" panose="020B0502020202020204" pitchFamily="34" charset="0"/>
                <a:cs typeface="Franklin Gothic Book"/>
              </a:rPr>
              <a:t>next </a:t>
            </a:r>
            <a:r>
              <a:rPr lang="en-US" sz="1800" spc="-30">
                <a:latin typeface="Century Gothic" panose="020B0502020202020204" pitchFamily="34" charset="0"/>
                <a:cs typeface="Franklin Gothic Book"/>
              </a:rPr>
              <a:t>window, </a:t>
            </a:r>
            <a:r>
              <a:rPr lang="en-US" sz="1800" spc="-5">
                <a:latin typeface="Century Gothic" panose="020B0502020202020204" pitchFamily="34" charset="0"/>
                <a:cs typeface="Franklin Gothic Book"/>
              </a:rPr>
              <a:t>click </a:t>
            </a:r>
            <a:r>
              <a:rPr lang="en-US" sz="1800" spc="-10">
                <a:latin typeface="Century Gothic" panose="020B0502020202020204" pitchFamily="34" charset="0"/>
                <a:cs typeface="Franklin Gothic Book"/>
              </a:rPr>
              <a:t>request</a:t>
            </a:r>
            <a:r>
              <a:rPr lang="en-US" sz="1800" spc="60">
                <a:latin typeface="Century Gothic" panose="020B0502020202020204" pitchFamily="34" charset="0"/>
                <a:cs typeface="Franklin Gothic Book"/>
              </a:rPr>
              <a:t> </a:t>
            </a:r>
            <a:r>
              <a:rPr lang="en-US" sz="1800">
                <a:latin typeface="Century Gothic" panose="020B0502020202020204" pitchFamily="34" charset="0"/>
                <a:cs typeface="Franklin Gothic Book"/>
              </a:rPr>
              <a:t>type–</a:t>
            </a:r>
          </a:p>
          <a:p>
            <a:pPr marL="354965"/>
            <a:r>
              <a:rPr lang="en-US" sz="1800" spc="-25">
                <a:latin typeface="Century Gothic" panose="020B0502020202020204" pitchFamily="34" charset="0"/>
                <a:cs typeface="Franklin Gothic Book"/>
              </a:rPr>
              <a:t>ICWP DMA 80 </a:t>
            </a:r>
            <a:r>
              <a:rPr lang="en-US" sz="1800">
                <a:latin typeface="Century Gothic" panose="020B0502020202020204" pitchFamily="34" charset="0"/>
                <a:cs typeface="Franklin Gothic Book"/>
              </a:rPr>
              <a:t>Services.</a:t>
            </a:r>
          </a:p>
          <a:p>
            <a:endParaRPr lang="en-US"/>
          </a:p>
        </p:txBody>
      </p:sp>
      <p:pic>
        <p:nvPicPr>
          <p:cNvPr id="5" name="Picture 4"/>
          <p:cNvPicPr>
            <a:picLocks noChangeAspect="1"/>
          </p:cNvPicPr>
          <p:nvPr/>
        </p:nvPicPr>
        <p:blipFill>
          <a:blip r:embed="rId2"/>
          <a:stretch>
            <a:fillRect/>
          </a:stretch>
        </p:blipFill>
        <p:spPr>
          <a:xfrm>
            <a:off x="785814" y="2714625"/>
            <a:ext cx="6672261" cy="1892276"/>
          </a:xfrm>
          <a:prstGeom prst="rect">
            <a:avLst/>
          </a:prstGeom>
        </p:spPr>
      </p:pic>
    </p:spTree>
    <p:extLst>
      <p:ext uri="{BB962C8B-B14F-4D97-AF65-F5344CB8AC3E}">
        <p14:creationId xmlns:p14="http://schemas.microsoft.com/office/powerpoint/2010/main" val="3859207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72967"/>
            <a:ext cx="7429500" cy="680354"/>
          </a:xfrm>
        </p:spPr>
        <p:txBody>
          <a:bodyPr/>
          <a:lstStyle/>
          <a:p>
            <a:r>
              <a:rPr lang="en-US" sz="2800" b="1" dirty="0"/>
              <a:t>ICWP DMA 80 (service) PA Web Entry </a:t>
            </a:r>
          </a:p>
        </p:txBody>
      </p:sp>
      <p:sp>
        <p:nvSpPr>
          <p:cNvPr id="3" name="Content Placeholder 2"/>
          <p:cNvSpPr>
            <a:spLocks noGrp="1"/>
          </p:cNvSpPr>
          <p:nvPr>
            <p:ph idx="1"/>
          </p:nvPr>
        </p:nvSpPr>
        <p:spPr>
          <a:xfrm>
            <a:off x="444540" y="1153320"/>
            <a:ext cx="8229600" cy="3503588"/>
          </a:xfrm>
        </p:spPr>
        <p:txBody>
          <a:bodyPr/>
          <a:lstStyle/>
          <a:p>
            <a:pPr marL="469900" indent="-457200">
              <a:lnSpc>
                <a:spcPct val="100000"/>
              </a:lnSpc>
              <a:buClr>
                <a:srgbClr val="00529B"/>
              </a:buClr>
              <a:buSzPct val="70000"/>
              <a:buFont typeface="Arial" panose="020B0604020202020204" pitchFamily="34" charset="0"/>
              <a:buChar char="•"/>
              <a:tabLst>
                <a:tab pos="354965" algn="l"/>
                <a:tab pos="355600" algn="l"/>
              </a:tabLst>
            </a:pPr>
            <a:r>
              <a:rPr lang="en-US" sz="1800" spc="-5">
                <a:latin typeface="Century Gothic" panose="020B0502020202020204" pitchFamily="34" charset="0"/>
                <a:cs typeface="Franklin Gothic Book"/>
              </a:rPr>
              <a:t>On the </a:t>
            </a:r>
            <a:r>
              <a:rPr lang="en-US" sz="1800" spc="-15">
                <a:latin typeface="Century Gothic" panose="020B0502020202020204" pitchFamily="34" charset="0"/>
                <a:cs typeface="Franklin Gothic Book"/>
              </a:rPr>
              <a:t>next </a:t>
            </a:r>
            <a:r>
              <a:rPr lang="en-US" sz="1800" spc="-25">
                <a:latin typeface="Century Gothic" panose="020B0502020202020204" pitchFamily="34" charset="0"/>
                <a:cs typeface="Franklin Gothic Book"/>
              </a:rPr>
              <a:t>window, </a:t>
            </a:r>
            <a:r>
              <a:rPr lang="en-US" sz="1800">
                <a:latin typeface="Century Gothic" panose="020B0502020202020204" pitchFamily="34" charset="0"/>
                <a:cs typeface="Franklin Gothic Book"/>
              </a:rPr>
              <a:t>the </a:t>
            </a:r>
            <a:r>
              <a:rPr lang="en-US" sz="1800" spc="-5">
                <a:latin typeface="Century Gothic" panose="020B0502020202020204" pitchFamily="34" charset="0"/>
                <a:cs typeface="Franklin Gothic Book"/>
              </a:rPr>
              <a:t>ICWP </a:t>
            </a:r>
            <a:r>
              <a:rPr lang="en-US" sz="1800" spc="-15">
                <a:latin typeface="Century Gothic" panose="020B0502020202020204" pitchFamily="34" charset="0"/>
                <a:cs typeface="Franklin Gothic Book"/>
              </a:rPr>
              <a:t>provider’s </a:t>
            </a:r>
            <a:r>
              <a:rPr lang="en-US" sz="1800" spc="-5">
                <a:latin typeface="Century Gothic" panose="020B0502020202020204" pitchFamily="34" charset="0"/>
                <a:cs typeface="Franklin Gothic Book"/>
              </a:rPr>
              <a:t>ID</a:t>
            </a:r>
            <a:r>
              <a:rPr lang="en-US" sz="1800" spc="140">
                <a:latin typeface="Century Gothic" panose="020B0502020202020204" pitchFamily="34" charset="0"/>
                <a:cs typeface="Franklin Gothic Book"/>
              </a:rPr>
              <a:t> </a:t>
            </a:r>
            <a:r>
              <a:rPr lang="en-US" sz="1800" spc="-5">
                <a:latin typeface="Century Gothic" panose="020B0502020202020204" pitchFamily="34" charset="0"/>
                <a:cs typeface="Franklin Gothic Book"/>
              </a:rPr>
              <a:t>is</a:t>
            </a:r>
            <a:r>
              <a:rPr lang="en-US" sz="1800">
                <a:latin typeface="Century Gothic" panose="020B0502020202020204" pitchFamily="34" charset="0"/>
                <a:cs typeface="Franklin Gothic Book"/>
              </a:rPr>
              <a:t> </a:t>
            </a:r>
            <a:r>
              <a:rPr lang="en-US" sz="1800" spc="-10">
                <a:latin typeface="Century Gothic" panose="020B0502020202020204" pitchFamily="34" charset="0"/>
                <a:cs typeface="Franklin Gothic Book"/>
              </a:rPr>
              <a:t>prepopulated based </a:t>
            </a:r>
            <a:r>
              <a:rPr lang="en-US" sz="1800" spc="-5">
                <a:latin typeface="Century Gothic" panose="020B0502020202020204" pitchFamily="34" charset="0"/>
                <a:cs typeface="Franklin Gothic Book"/>
              </a:rPr>
              <a:t>on </a:t>
            </a:r>
            <a:r>
              <a:rPr lang="en-US" sz="1800" spc="10">
                <a:latin typeface="Century Gothic" panose="020B0502020202020204" pitchFamily="34" charset="0"/>
                <a:cs typeface="Franklin Gothic Book"/>
              </a:rPr>
              <a:t>portal </a:t>
            </a:r>
            <a:r>
              <a:rPr lang="en-US" sz="1800" spc="-5">
                <a:latin typeface="Century Gothic" panose="020B0502020202020204" pitchFamily="34" charset="0"/>
                <a:cs typeface="Franklin Gothic Book"/>
              </a:rPr>
              <a:t>login</a:t>
            </a:r>
            <a:r>
              <a:rPr lang="en-US" sz="1800" spc="55">
                <a:latin typeface="Century Gothic" panose="020B0502020202020204" pitchFamily="34" charset="0"/>
                <a:cs typeface="Franklin Gothic Book"/>
              </a:rPr>
              <a:t> </a:t>
            </a:r>
            <a:r>
              <a:rPr lang="en-US" sz="1800" spc="-5">
                <a:latin typeface="Century Gothic" panose="020B0502020202020204" pitchFamily="34" charset="0"/>
                <a:cs typeface="Franklin Gothic Book"/>
              </a:rPr>
              <a:t>credentials.</a:t>
            </a:r>
          </a:p>
          <a:p>
            <a:pPr marL="469900" indent="-457200">
              <a:lnSpc>
                <a:spcPct val="100000"/>
              </a:lnSpc>
              <a:buClr>
                <a:srgbClr val="00529B"/>
              </a:buClr>
              <a:buSzPct val="70000"/>
              <a:buFont typeface="Arial" panose="020B0604020202020204" pitchFamily="34" charset="0"/>
              <a:buChar char="•"/>
              <a:tabLst>
                <a:tab pos="354965" algn="l"/>
                <a:tab pos="355600" algn="l"/>
              </a:tabLst>
            </a:pPr>
            <a:r>
              <a:rPr lang="en-US" sz="1800" spc="-5">
                <a:latin typeface="Century Gothic" panose="020B0502020202020204" pitchFamily="34" charset="0"/>
                <a:cs typeface="Franklin Gothic Book"/>
              </a:rPr>
              <a:t>Enter the member’s Medicaid </a:t>
            </a:r>
          </a:p>
          <a:p>
            <a:pPr marL="469900" indent="-457200">
              <a:lnSpc>
                <a:spcPct val="100000"/>
              </a:lnSpc>
              <a:buClr>
                <a:srgbClr val="00529B"/>
              </a:buClr>
              <a:buSzPct val="70000"/>
              <a:buFont typeface="Arial" panose="020B0604020202020204" pitchFamily="34" charset="0"/>
              <a:buChar char="•"/>
              <a:tabLst>
                <a:tab pos="354965" algn="l"/>
                <a:tab pos="355600" algn="l"/>
              </a:tabLst>
            </a:pPr>
            <a:r>
              <a:rPr lang="en-US" sz="1800" spc="-5">
                <a:latin typeface="Century Gothic" panose="020B0502020202020204" pitchFamily="34" charset="0"/>
                <a:cs typeface="Franklin Gothic Book"/>
              </a:rPr>
              <a:t>ID  then click Submit </a:t>
            </a:r>
          </a:p>
          <a:p>
            <a:pPr marL="469900" indent="-457200">
              <a:lnSpc>
                <a:spcPct val="100000"/>
              </a:lnSpc>
              <a:buClr>
                <a:srgbClr val="00529B"/>
              </a:buClr>
              <a:buSzPct val="70000"/>
              <a:buFont typeface="Arial" panose="020B0604020202020204" pitchFamily="34" charset="0"/>
              <a:buChar char="•"/>
              <a:tabLst>
                <a:tab pos="354965" algn="l"/>
                <a:tab pos="355600" algn="l"/>
              </a:tabLst>
            </a:pPr>
            <a:endParaRPr lang="en-US">
              <a:latin typeface="Franklin Gothic Book"/>
              <a:cs typeface="Franklin Gothic Book"/>
            </a:endParaRPr>
          </a:p>
          <a:p>
            <a:endParaRPr lang="en-US"/>
          </a:p>
        </p:txBody>
      </p:sp>
      <p:pic>
        <p:nvPicPr>
          <p:cNvPr id="5" name="Picture 4"/>
          <p:cNvPicPr>
            <a:picLocks noChangeAspect="1"/>
          </p:cNvPicPr>
          <p:nvPr/>
        </p:nvPicPr>
        <p:blipFill>
          <a:blip r:embed="rId2"/>
          <a:stretch>
            <a:fillRect/>
          </a:stretch>
        </p:blipFill>
        <p:spPr>
          <a:xfrm>
            <a:off x="760781" y="2538374"/>
            <a:ext cx="5515660" cy="1766201"/>
          </a:xfrm>
          <a:prstGeom prst="rect">
            <a:avLst/>
          </a:prstGeom>
        </p:spPr>
      </p:pic>
    </p:spTree>
    <p:extLst>
      <p:ext uri="{BB962C8B-B14F-4D97-AF65-F5344CB8AC3E}">
        <p14:creationId xmlns:p14="http://schemas.microsoft.com/office/powerpoint/2010/main" val="3027352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ICWP DMA 80(service)PA Entry </a:t>
            </a:r>
          </a:p>
        </p:txBody>
      </p:sp>
      <p:sp>
        <p:nvSpPr>
          <p:cNvPr id="3" name="Content Placeholder 2"/>
          <p:cNvSpPr>
            <a:spLocks noGrp="1"/>
          </p:cNvSpPr>
          <p:nvPr>
            <p:ph idx="1"/>
          </p:nvPr>
        </p:nvSpPr>
        <p:spPr>
          <a:xfrm>
            <a:off x="444540" y="1207294"/>
            <a:ext cx="8229600" cy="3449614"/>
          </a:xfrm>
        </p:spPr>
        <p:txBody>
          <a:bodyPr/>
          <a:lstStyle/>
          <a:p>
            <a:pPr marL="298450" indent="-285750">
              <a:buClr>
                <a:srgbClr val="00529B"/>
              </a:buClr>
              <a:buSzPct val="69642"/>
              <a:tabLst>
                <a:tab pos="354965" algn="l"/>
                <a:tab pos="355600" algn="l"/>
              </a:tabLst>
            </a:pPr>
            <a:r>
              <a:rPr lang="en-US" sz="1800" spc="-5">
                <a:latin typeface="Century Gothic" panose="020B0502020202020204" pitchFamily="34" charset="0"/>
                <a:cs typeface="Franklin Gothic Book"/>
              </a:rPr>
              <a:t>On the </a:t>
            </a:r>
            <a:r>
              <a:rPr lang="en-US" sz="1800" spc="-15">
                <a:latin typeface="Century Gothic" panose="020B0502020202020204" pitchFamily="34" charset="0"/>
                <a:cs typeface="Franklin Gothic Book"/>
              </a:rPr>
              <a:t>next </a:t>
            </a:r>
            <a:r>
              <a:rPr lang="en-US" sz="1800" spc="-5">
                <a:latin typeface="Century Gothic" panose="020B0502020202020204" pitchFamily="34" charset="0"/>
                <a:cs typeface="Franklin Gothic Book"/>
              </a:rPr>
              <a:t>screen, </a:t>
            </a:r>
            <a:r>
              <a:rPr lang="en-US" sz="1800" spc="-15">
                <a:latin typeface="Century Gothic" panose="020B0502020202020204" pitchFamily="34" charset="0"/>
                <a:cs typeface="Franklin Gothic Book"/>
              </a:rPr>
              <a:t>enter </a:t>
            </a:r>
            <a:r>
              <a:rPr lang="en-US" sz="1800" spc="-5">
                <a:latin typeface="Century Gothic" panose="020B0502020202020204" pitchFamily="34" charset="0"/>
                <a:cs typeface="Franklin Gothic Book"/>
              </a:rPr>
              <a:t>the </a:t>
            </a:r>
            <a:r>
              <a:rPr lang="en-US" sz="1800" spc="-25">
                <a:latin typeface="Century Gothic" panose="020B0502020202020204" pitchFamily="34" charset="0"/>
                <a:cs typeface="Franklin Gothic Book"/>
              </a:rPr>
              <a:t>approved</a:t>
            </a:r>
            <a:r>
              <a:rPr lang="en-US" sz="1800" spc="105">
                <a:latin typeface="Century Gothic" panose="020B0502020202020204" pitchFamily="34" charset="0"/>
                <a:cs typeface="Franklin Gothic Book"/>
              </a:rPr>
              <a:t> ICWP</a:t>
            </a:r>
            <a:r>
              <a:rPr lang="en-US" sz="1800" spc="-15">
                <a:latin typeface="Century Gothic" panose="020B0502020202020204" pitchFamily="34" charset="0"/>
                <a:cs typeface="Franklin Gothic Book"/>
              </a:rPr>
              <a:t> </a:t>
            </a:r>
            <a:r>
              <a:rPr lang="en-US" sz="1800" spc="-25">
                <a:latin typeface="Century Gothic" panose="020B0502020202020204" pitchFamily="34" charset="0"/>
                <a:cs typeface="Franklin Gothic Book"/>
              </a:rPr>
              <a:t>Level </a:t>
            </a:r>
            <a:r>
              <a:rPr lang="en-US" sz="1800" spc="-5">
                <a:latin typeface="Century Gothic" panose="020B0502020202020204" pitchFamily="34" charset="0"/>
                <a:cs typeface="Franklin Gothic Book"/>
              </a:rPr>
              <a:t>of </a:t>
            </a:r>
            <a:r>
              <a:rPr lang="en-US" sz="1800" spc="-10">
                <a:latin typeface="Century Gothic" panose="020B0502020202020204" pitchFamily="34" charset="0"/>
                <a:cs typeface="Franklin Gothic Book"/>
              </a:rPr>
              <a:t>Care </a:t>
            </a:r>
            <a:r>
              <a:rPr lang="en-US" sz="1800" spc="-5">
                <a:latin typeface="Century Gothic" panose="020B0502020202020204" pitchFamily="34" charset="0"/>
                <a:cs typeface="Franklin Gothic Book"/>
              </a:rPr>
              <a:t>and </a:t>
            </a:r>
            <a:r>
              <a:rPr lang="en-US" sz="1800" spc="-10">
                <a:latin typeface="Century Gothic" panose="020B0502020202020204" pitchFamily="34" charset="0"/>
                <a:cs typeface="Franklin Gothic Book"/>
              </a:rPr>
              <a:t>Placement </a:t>
            </a:r>
            <a:r>
              <a:rPr lang="en-US" sz="1800" spc="-55">
                <a:latin typeface="Century Gothic" panose="020B0502020202020204" pitchFamily="34" charset="0"/>
                <a:cs typeface="Franklin Gothic Book"/>
              </a:rPr>
              <a:t>PA</a:t>
            </a:r>
            <a:r>
              <a:rPr lang="en-US" sz="1800" spc="70">
                <a:latin typeface="Century Gothic" panose="020B0502020202020204" pitchFamily="34" charset="0"/>
                <a:cs typeface="Franklin Gothic Book"/>
              </a:rPr>
              <a:t> </a:t>
            </a:r>
            <a:r>
              <a:rPr lang="en-US" sz="1800" spc="-5">
                <a:latin typeface="Century Gothic" panose="020B0502020202020204" pitchFamily="34" charset="0"/>
                <a:cs typeface="Franklin Gothic Book"/>
              </a:rPr>
              <a:t>ID.</a:t>
            </a:r>
          </a:p>
          <a:p>
            <a:pPr marL="298450" indent="-285750">
              <a:buClr>
                <a:srgbClr val="00529B"/>
              </a:buClr>
              <a:buSzPct val="69642"/>
              <a:tabLst>
                <a:tab pos="354965" algn="l"/>
                <a:tab pos="355600" algn="l"/>
              </a:tabLst>
            </a:pPr>
            <a:r>
              <a:rPr lang="en-US" sz="1800" spc="-5">
                <a:latin typeface="Century Gothic" panose="020B0502020202020204" pitchFamily="34" charset="0"/>
                <a:cs typeface="Franklin Gothic Book"/>
              </a:rPr>
              <a:t>Click Submit. The system validates that the LOC is approved and is associated with the Medicaid ID. </a:t>
            </a:r>
          </a:p>
          <a:p>
            <a:pPr marL="298450" indent="-285750">
              <a:buClr>
                <a:srgbClr val="00529B"/>
              </a:buClr>
              <a:buSzPct val="69642"/>
              <a:tabLst>
                <a:tab pos="354965" algn="l"/>
                <a:tab pos="355600" algn="l"/>
              </a:tabLst>
            </a:pPr>
            <a:endParaRPr lang="en-US" sz="1800">
              <a:latin typeface="Franklin Gothic Book"/>
              <a:cs typeface="Franklin Gothic Book"/>
            </a:endParaRPr>
          </a:p>
          <a:p>
            <a:endParaRPr lang="en-US"/>
          </a:p>
        </p:txBody>
      </p:sp>
      <p:pic>
        <p:nvPicPr>
          <p:cNvPr id="4" name="Picture 3" descr="Graphical user interface, application&#10;&#10;Description automatically generated">
            <a:extLst>
              <a:ext uri="{FF2B5EF4-FFF2-40B4-BE49-F238E27FC236}">
                <a16:creationId xmlns:a16="http://schemas.microsoft.com/office/drawing/2014/main" id="{FE52A4FA-8B8E-0965-3534-E2FA662F899D}"/>
              </a:ext>
            </a:extLst>
          </p:cNvPr>
          <p:cNvPicPr>
            <a:picLocks noChangeAspect="1"/>
          </p:cNvPicPr>
          <p:nvPr/>
        </p:nvPicPr>
        <p:blipFill>
          <a:blip r:embed="rId2"/>
          <a:stretch>
            <a:fillRect/>
          </a:stretch>
        </p:blipFill>
        <p:spPr>
          <a:xfrm>
            <a:off x="1302538" y="2571750"/>
            <a:ext cx="6223614" cy="1594430"/>
          </a:xfrm>
          <a:prstGeom prst="rect">
            <a:avLst/>
          </a:prstGeom>
        </p:spPr>
      </p:pic>
    </p:spTree>
    <p:extLst>
      <p:ext uri="{BB962C8B-B14F-4D97-AF65-F5344CB8AC3E}">
        <p14:creationId xmlns:p14="http://schemas.microsoft.com/office/powerpoint/2010/main" val="2034179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ICWP DMA 80 (service) Pa entry – adding diagnosis code </a:t>
            </a:r>
          </a:p>
        </p:txBody>
      </p:sp>
      <p:sp>
        <p:nvSpPr>
          <p:cNvPr id="3" name="Content Placeholder 2"/>
          <p:cNvSpPr>
            <a:spLocks noGrp="1"/>
          </p:cNvSpPr>
          <p:nvPr>
            <p:ph idx="1"/>
          </p:nvPr>
        </p:nvSpPr>
        <p:spPr>
          <a:xfrm>
            <a:off x="444540" y="1221581"/>
            <a:ext cx="8229600" cy="3435327"/>
          </a:xfrm>
        </p:spPr>
        <p:txBody>
          <a:bodyPr>
            <a:normAutofit/>
          </a:bodyPr>
          <a:lstStyle/>
          <a:p>
            <a:pPr marL="355600" marR="5080">
              <a:buClr>
                <a:srgbClr val="00529B"/>
              </a:buClr>
              <a:buSzPct val="69642"/>
              <a:buFont typeface="Arial" panose="020B0604020202020204" pitchFamily="34" charset="0"/>
              <a:buChar char="•"/>
              <a:tabLst>
                <a:tab pos="354965" algn="l"/>
                <a:tab pos="355600" algn="l"/>
              </a:tabLst>
            </a:pPr>
            <a:r>
              <a:rPr lang="en-US" sz="2400" spc="-10">
                <a:latin typeface="Century Gothic" panose="020B0502020202020204" pitchFamily="34" charset="0"/>
                <a:cs typeface="Franklin Gothic Book"/>
              </a:rPr>
              <a:t>Enter </a:t>
            </a:r>
            <a:r>
              <a:rPr lang="en-US" sz="2400">
                <a:latin typeface="Century Gothic" panose="020B0502020202020204" pitchFamily="34" charset="0"/>
                <a:cs typeface="Franklin Gothic Book"/>
              </a:rPr>
              <a:t>the </a:t>
            </a:r>
            <a:r>
              <a:rPr lang="en-US" sz="2400" spc="-5">
                <a:latin typeface="Century Gothic" panose="020B0502020202020204" pitchFamily="34" charset="0"/>
                <a:cs typeface="Franklin Gothic Book"/>
              </a:rPr>
              <a:t>diagnosis code </a:t>
            </a:r>
            <a:r>
              <a:rPr lang="en-US" sz="2400" spc="-25">
                <a:latin typeface="Century Gothic" panose="020B0502020202020204" pitchFamily="34" charset="0"/>
                <a:cs typeface="Franklin Gothic Book"/>
              </a:rPr>
              <a:t>for </a:t>
            </a:r>
            <a:r>
              <a:rPr lang="en-US" sz="2400" spc="-5">
                <a:latin typeface="Century Gothic" panose="020B0502020202020204" pitchFamily="34" charset="0"/>
                <a:cs typeface="Franklin Gothic Book"/>
              </a:rPr>
              <a:t>the member’s  </a:t>
            </a:r>
            <a:r>
              <a:rPr lang="en-US" sz="2400" spc="5">
                <a:latin typeface="Century Gothic" panose="020B0502020202020204" pitchFamily="34" charset="0"/>
                <a:cs typeface="Franklin Gothic Book"/>
              </a:rPr>
              <a:t>primary </a:t>
            </a:r>
            <a:r>
              <a:rPr lang="en-US" sz="2400" spc="-10">
                <a:latin typeface="Century Gothic" panose="020B0502020202020204" pitchFamily="34" charset="0"/>
                <a:cs typeface="Franklin Gothic Book"/>
              </a:rPr>
              <a:t>diagnosis related </a:t>
            </a:r>
            <a:r>
              <a:rPr lang="en-US" sz="2400" spc="-25">
                <a:latin typeface="Century Gothic" panose="020B0502020202020204" pitchFamily="34" charset="0"/>
                <a:cs typeface="Franklin Gothic Book"/>
              </a:rPr>
              <a:t>to ICWP</a:t>
            </a:r>
            <a:r>
              <a:rPr lang="en-US" sz="2400" spc="95">
                <a:latin typeface="Century Gothic" panose="020B0502020202020204" pitchFamily="34" charset="0"/>
                <a:cs typeface="Franklin Gothic Book"/>
              </a:rPr>
              <a:t> </a:t>
            </a:r>
            <a:r>
              <a:rPr lang="en-US" sz="2400">
                <a:latin typeface="Century Gothic" panose="020B0502020202020204" pitchFamily="34" charset="0"/>
                <a:cs typeface="Franklin Gothic Book"/>
              </a:rPr>
              <a:t>services.</a:t>
            </a:r>
          </a:p>
          <a:p>
            <a:pPr marL="355600" marR="5080">
              <a:buClr>
                <a:srgbClr val="00529B"/>
              </a:buClr>
              <a:buSzPct val="69642"/>
              <a:buFont typeface="Arial" panose="020B0604020202020204" pitchFamily="34" charset="0"/>
              <a:buChar char="•"/>
              <a:tabLst>
                <a:tab pos="354965" algn="l"/>
                <a:tab pos="355600" algn="l"/>
              </a:tabLst>
            </a:pPr>
            <a:r>
              <a:rPr lang="en-US" sz="2400" spc="-10">
                <a:latin typeface="Century Gothic" panose="020B0502020202020204" pitchFamily="34" charset="0"/>
                <a:cs typeface="Franklin Gothic Book"/>
              </a:rPr>
              <a:t>The system </a:t>
            </a:r>
            <a:r>
              <a:rPr lang="en-US" sz="2400" spc="-15">
                <a:latin typeface="Century Gothic" panose="020B0502020202020204" pitchFamily="34" charset="0"/>
                <a:cs typeface="Franklin Gothic Book"/>
              </a:rPr>
              <a:t>populates </a:t>
            </a:r>
            <a:r>
              <a:rPr lang="en-US" sz="2400" spc="-5">
                <a:latin typeface="Century Gothic" panose="020B0502020202020204" pitchFamily="34" charset="0"/>
                <a:cs typeface="Franklin Gothic Book"/>
              </a:rPr>
              <a:t>the diagnosis description.</a:t>
            </a:r>
            <a:endParaRPr lang="en-US" sz="2400">
              <a:latin typeface="Century Gothic" panose="020B0502020202020204" pitchFamily="34" charset="0"/>
              <a:cs typeface="Franklin Gothic Book"/>
            </a:endParaRPr>
          </a:p>
          <a:p>
            <a:pPr marL="355600" marR="5080">
              <a:buClr>
                <a:srgbClr val="00529B"/>
              </a:buClr>
              <a:buSzPct val="69642"/>
              <a:buFont typeface="Arial" panose="020B0604020202020204" pitchFamily="34" charset="0"/>
              <a:buChar char="•"/>
              <a:tabLst>
                <a:tab pos="354965" algn="l"/>
                <a:tab pos="355600" algn="l"/>
              </a:tabLst>
            </a:pPr>
            <a:r>
              <a:rPr lang="en-US" sz="2400" spc="-15">
                <a:latin typeface="Century Gothic" panose="020B0502020202020204" pitchFamily="34" charset="0"/>
                <a:cs typeface="Franklin Gothic Book"/>
              </a:rPr>
              <a:t>Enter </a:t>
            </a:r>
            <a:r>
              <a:rPr lang="en-US" sz="2400" spc="-5">
                <a:latin typeface="Century Gothic" panose="020B0502020202020204" pitchFamily="34" charset="0"/>
                <a:cs typeface="Franklin Gothic Book"/>
              </a:rPr>
              <a:t>the </a:t>
            </a:r>
            <a:r>
              <a:rPr lang="en-US" sz="2400" spc="-15">
                <a:latin typeface="Century Gothic" panose="020B0502020202020204" pitchFamily="34" charset="0"/>
                <a:cs typeface="Franklin Gothic Book"/>
              </a:rPr>
              <a:t>date </a:t>
            </a:r>
            <a:r>
              <a:rPr lang="en-US" sz="2400" spc="-5">
                <a:latin typeface="Century Gothic" panose="020B0502020202020204" pitchFamily="34" charset="0"/>
                <a:cs typeface="Franklin Gothic Book"/>
              </a:rPr>
              <a:t>that the </a:t>
            </a:r>
            <a:r>
              <a:rPr lang="en-US" sz="2400" spc="-10">
                <a:latin typeface="Century Gothic" panose="020B0502020202020204" pitchFamily="34" charset="0"/>
                <a:cs typeface="Franklin Gothic Book"/>
              </a:rPr>
              <a:t>diagnosis </a:t>
            </a:r>
            <a:r>
              <a:rPr lang="en-US" sz="2400" spc="-15">
                <a:latin typeface="Century Gothic" panose="020B0502020202020204" pitchFamily="34" charset="0"/>
                <a:cs typeface="Franklin Gothic Book"/>
              </a:rPr>
              <a:t>was  </a:t>
            </a:r>
            <a:r>
              <a:rPr lang="en-US" sz="2400" spc="-5">
                <a:latin typeface="Century Gothic" panose="020B0502020202020204" pitchFamily="34" charset="0"/>
                <a:cs typeface="Franklin Gothic Book"/>
              </a:rPr>
              <a:t>established; if </a:t>
            </a:r>
            <a:r>
              <a:rPr lang="en-US" sz="2400" spc="-15">
                <a:latin typeface="Century Gothic" panose="020B0502020202020204" pitchFamily="34" charset="0"/>
                <a:cs typeface="Franklin Gothic Book"/>
              </a:rPr>
              <a:t>not </a:t>
            </a:r>
            <a:r>
              <a:rPr lang="en-US" sz="2400" spc="-10">
                <a:latin typeface="Century Gothic" panose="020B0502020202020204" pitchFamily="34" charset="0"/>
                <a:cs typeface="Franklin Gothic Book"/>
              </a:rPr>
              <a:t>known, </a:t>
            </a:r>
            <a:r>
              <a:rPr lang="en-US" sz="2400" spc="-15">
                <a:latin typeface="Century Gothic" panose="020B0502020202020204" pitchFamily="34" charset="0"/>
                <a:cs typeface="Franklin Gothic Book"/>
              </a:rPr>
              <a:t>enter </a:t>
            </a:r>
            <a:r>
              <a:rPr lang="en-US" sz="2400" spc="-5">
                <a:latin typeface="Century Gothic" panose="020B0502020202020204" pitchFamily="34" charset="0"/>
                <a:cs typeface="Franklin Gothic Book"/>
              </a:rPr>
              <a:t>the </a:t>
            </a:r>
            <a:r>
              <a:rPr lang="en-US" sz="2400" spc="-15">
                <a:latin typeface="Century Gothic" panose="020B0502020202020204" pitchFamily="34" charset="0"/>
                <a:cs typeface="Franklin Gothic Book"/>
              </a:rPr>
              <a:t>date </a:t>
            </a:r>
            <a:r>
              <a:rPr lang="en-US" sz="2400" spc="-5">
                <a:latin typeface="Century Gothic" panose="020B0502020202020204" pitchFamily="34" charset="0"/>
                <a:cs typeface="Franklin Gothic Book"/>
              </a:rPr>
              <a:t>that  the member </a:t>
            </a:r>
            <a:r>
              <a:rPr lang="en-US" sz="2400" spc="5">
                <a:latin typeface="Century Gothic" panose="020B0502020202020204" pitchFamily="34" charset="0"/>
                <a:cs typeface="Franklin Gothic Book"/>
              </a:rPr>
              <a:t>started </a:t>
            </a:r>
            <a:r>
              <a:rPr lang="en-US" sz="2400" spc="-5">
                <a:latin typeface="Century Gothic" panose="020B0502020202020204" pitchFamily="34" charset="0"/>
                <a:cs typeface="Franklin Gothic Book"/>
              </a:rPr>
              <a:t>in</a:t>
            </a:r>
            <a:r>
              <a:rPr lang="en-US" sz="2400" spc="-35">
                <a:latin typeface="Century Gothic" panose="020B0502020202020204" pitchFamily="34" charset="0"/>
                <a:cs typeface="Franklin Gothic Book"/>
              </a:rPr>
              <a:t> ICWP</a:t>
            </a:r>
            <a:r>
              <a:rPr lang="en-US" sz="2400" spc="-15">
                <a:latin typeface="Century Gothic" panose="020B0502020202020204" pitchFamily="34" charset="0"/>
                <a:cs typeface="Franklin Gothic Book"/>
              </a:rPr>
              <a:t>.</a:t>
            </a:r>
            <a:endParaRPr lang="en-US" sz="2400">
              <a:latin typeface="Century Gothic" panose="020B0502020202020204" pitchFamily="34" charset="0"/>
              <a:cs typeface="Franklin Gothic Book"/>
            </a:endParaRPr>
          </a:p>
          <a:p>
            <a:pPr marL="355600" marR="5080">
              <a:buClr>
                <a:srgbClr val="00529B"/>
              </a:buClr>
              <a:buSzPct val="69642"/>
              <a:buFont typeface="Arial" panose="020B0604020202020204" pitchFamily="34" charset="0"/>
              <a:buChar char="•"/>
              <a:tabLst>
                <a:tab pos="354965" algn="l"/>
                <a:tab pos="355600" algn="l"/>
              </a:tabLst>
            </a:pPr>
            <a:r>
              <a:rPr lang="en-US" sz="2400" spc="-5">
                <a:latin typeface="Century Gothic" panose="020B0502020202020204" pitchFamily="34" charset="0"/>
                <a:cs typeface="Franklin Gothic Book"/>
              </a:rPr>
              <a:t>Click </a:t>
            </a:r>
            <a:r>
              <a:rPr lang="en-US" sz="2400">
                <a:latin typeface="Century Gothic" panose="020B0502020202020204" pitchFamily="34" charset="0"/>
                <a:cs typeface="Franklin Gothic Book"/>
              </a:rPr>
              <a:t>the </a:t>
            </a:r>
            <a:r>
              <a:rPr lang="en-US" sz="2400" spc="5">
                <a:latin typeface="Century Gothic" panose="020B0502020202020204" pitchFamily="34" charset="0"/>
                <a:cs typeface="Franklin Gothic Book"/>
              </a:rPr>
              <a:t>‘Primary’ </a:t>
            </a:r>
            <a:r>
              <a:rPr lang="en-US" sz="2400" spc="-10">
                <a:latin typeface="Century Gothic" panose="020B0502020202020204" pitchFamily="34" charset="0"/>
                <a:cs typeface="Franklin Gothic Book"/>
              </a:rPr>
              <a:t>button </a:t>
            </a:r>
            <a:r>
              <a:rPr lang="en-US" sz="2400" spc="-5">
                <a:latin typeface="Century Gothic" panose="020B0502020202020204" pitchFamily="34" charset="0"/>
                <a:cs typeface="Franklin Gothic Book"/>
              </a:rPr>
              <a:t>and then </a:t>
            </a:r>
            <a:r>
              <a:rPr lang="en-US" sz="2400">
                <a:latin typeface="Century Gothic" panose="020B0502020202020204" pitchFamily="34" charset="0"/>
                <a:cs typeface="Franklin Gothic Book"/>
              </a:rPr>
              <a:t>click</a:t>
            </a:r>
            <a:r>
              <a:rPr lang="en-US" sz="2400" spc="-10">
                <a:latin typeface="Century Gothic" panose="020B0502020202020204" pitchFamily="34" charset="0"/>
                <a:cs typeface="Franklin Gothic Book"/>
              </a:rPr>
              <a:t> </a:t>
            </a:r>
            <a:r>
              <a:rPr lang="en-US" sz="2400" spc="-15">
                <a:solidFill>
                  <a:srgbClr val="00529B"/>
                </a:solidFill>
                <a:latin typeface="Century Gothic" panose="020B0502020202020204" pitchFamily="34" charset="0"/>
                <a:cs typeface="Franklin Gothic Book"/>
              </a:rPr>
              <a:t>Add</a:t>
            </a:r>
            <a:r>
              <a:rPr lang="en-US" sz="2400" spc="-15">
                <a:latin typeface="Century Gothic" panose="020B0502020202020204" pitchFamily="34" charset="0"/>
                <a:cs typeface="Franklin Gothic Book"/>
              </a:rPr>
              <a:t>.</a:t>
            </a:r>
            <a:endParaRPr lang="en-US" sz="2400">
              <a:latin typeface="Century Gothic" panose="020B0502020202020204" pitchFamily="34" charset="0"/>
              <a:cs typeface="Franklin Gothic Book"/>
            </a:endParaRPr>
          </a:p>
          <a:p>
            <a:endParaRPr lang="en-US"/>
          </a:p>
        </p:txBody>
      </p:sp>
    </p:spTree>
    <p:extLst>
      <p:ext uri="{BB962C8B-B14F-4D97-AF65-F5344CB8AC3E}">
        <p14:creationId xmlns:p14="http://schemas.microsoft.com/office/powerpoint/2010/main" val="2147297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40" y="672307"/>
            <a:ext cx="7429500" cy="481013"/>
          </a:xfrm>
        </p:spPr>
        <p:txBody>
          <a:bodyPr/>
          <a:lstStyle/>
          <a:p>
            <a:r>
              <a:rPr lang="en-US" sz="2800" b="1" dirty="0"/>
              <a:t>ICWP DMA 80 (service) PA entry </a:t>
            </a:r>
          </a:p>
        </p:txBody>
      </p:sp>
      <p:sp>
        <p:nvSpPr>
          <p:cNvPr id="3" name="Content Placeholder 2"/>
          <p:cNvSpPr>
            <a:spLocks noGrp="1"/>
          </p:cNvSpPr>
          <p:nvPr>
            <p:ph idx="1"/>
          </p:nvPr>
        </p:nvSpPr>
        <p:spPr/>
        <p:txBody>
          <a:bodyPr>
            <a:normAutofit/>
          </a:bodyPr>
          <a:lstStyle/>
          <a:p>
            <a:r>
              <a:rPr lang="en-US" sz="1800" spc="-10">
                <a:latin typeface="Century Gothic" panose="020B0502020202020204" pitchFamily="34" charset="0"/>
                <a:cs typeface="Franklin Gothic Book"/>
              </a:rPr>
              <a:t>When </a:t>
            </a:r>
            <a:r>
              <a:rPr lang="en-US" sz="1800" spc="-15">
                <a:solidFill>
                  <a:srgbClr val="00529B"/>
                </a:solidFill>
                <a:latin typeface="Century Gothic" panose="020B0502020202020204" pitchFamily="34" charset="0"/>
                <a:cs typeface="Franklin Gothic Book"/>
              </a:rPr>
              <a:t>Add </a:t>
            </a:r>
            <a:r>
              <a:rPr lang="en-US" sz="1800" spc="-5">
                <a:latin typeface="Century Gothic" panose="020B0502020202020204" pitchFamily="34" charset="0"/>
                <a:cs typeface="Franklin Gothic Book"/>
              </a:rPr>
              <a:t>is </a:t>
            </a:r>
            <a:r>
              <a:rPr lang="en-US" sz="1800" spc="-10">
                <a:latin typeface="Century Gothic" panose="020B0502020202020204" pitchFamily="34" charset="0"/>
                <a:cs typeface="Franklin Gothic Book"/>
              </a:rPr>
              <a:t>clicked, </a:t>
            </a:r>
            <a:r>
              <a:rPr lang="en-US" sz="1800" spc="-5">
                <a:latin typeface="Century Gothic" panose="020B0502020202020204" pitchFamily="34" charset="0"/>
                <a:cs typeface="Franklin Gothic Book"/>
              </a:rPr>
              <a:t>the </a:t>
            </a:r>
            <a:r>
              <a:rPr lang="en-US" sz="1800" spc="-10">
                <a:latin typeface="Century Gothic" panose="020B0502020202020204" pitchFamily="34" charset="0"/>
                <a:cs typeface="Franklin Gothic Book"/>
              </a:rPr>
              <a:t>diagnosis </a:t>
            </a:r>
            <a:r>
              <a:rPr lang="en-US" sz="1800" spc="-5">
                <a:latin typeface="Century Gothic" panose="020B0502020202020204" pitchFamily="34" charset="0"/>
                <a:cs typeface="Franklin Gothic Book"/>
              </a:rPr>
              <a:t>is </a:t>
            </a:r>
            <a:r>
              <a:rPr lang="en-US" sz="1800" spc="-10">
                <a:latin typeface="Century Gothic" panose="020B0502020202020204" pitchFamily="34" charset="0"/>
                <a:cs typeface="Franklin Gothic Book"/>
              </a:rPr>
              <a:t>added </a:t>
            </a:r>
            <a:r>
              <a:rPr lang="en-US" sz="1800" spc="-25">
                <a:latin typeface="Century Gothic" panose="020B0502020202020204" pitchFamily="34" charset="0"/>
                <a:cs typeface="Franklin Gothic Book"/>
              </a:rPr>
              <a:t>to  </a:t>
            </a:r>
            <a:r>
              <a:rPr lang="en-US" sz="1800" spc="-5">
                <a:latin typeface="Century Gothic" panose="020B0502020202020204" pitchFamily="34" charset="0"/>
                <a:cs typeface="Franklin Gothic Book"/>
              </a:rPr>
              <a:t>the </a:t>
            </a:r>
            <a:r>
              <a:rPr lang="en-US" sz="1800" spc="-10">
                <a:latin typeface="Century Gothic" panose="020B0502020202020204" pitchFamily="34" charset="0"/>
                <a:cs typeface="Franklin Gothic Book"/>
              </a:rPr>
              <a:t>request </a:t>
            </a:r>
            <a:r>
              <a:rPr lang="en-US" sz="1800" spc="-5">
                <a:latin typeface="Century Gothic" panose="020B0502020202020204" pitchFamily="34" charset="0"/>
                <a:cs typeface="Franklin Gothic Book"/>
              </a:rPr>
              <a:t>and a </a:t>
            </a:r>
            <a:r>
              <a:rPr lang="en-US" sz="1800" spc="-25">
                <a:latin typeface="Century Gothic" panose="020B0502020202020204" pitchFamily="34" charset="0"/>
                <a:cs typeface="Franklin Gothic Book"/>
              </a:rPr>
              <a:t>new </a:t>
            </a:r>
            <a:r>
              <a:rPr lang="en-US" sz="1800" spc="-10">
                <a:latin typeface="Century Gothic" panose="020B0502020202020204" pitchFamily="34" charset="0"/>
                <a:cs typeface="Franklin Gothic Book"/>
              </a:rPr>
              <a:t>blank diagnosis </a:t>
            </a:r>
            <a:r>
              <a:rPr lang="en-US" sz="1800" spc="-5">
                <a:latin typeface="Century Gothic" panose="020B0502020202020204" pitchFamily="34" charset="0"/>
                <a:cs typeface="Franklin Gothic Book"/>
              </a:rPr>
              <a:t>line  </a:t>
            </a:r>
            <a:r>
              <a:rPr lang="en-US" sz="1800" spc="-10">
                <a:latin typeface="Century Gothic" panose="020B0502020202020204" pitchFamily="34" charset="0"/>
                <a:cs typeface="Franklin Gothic Book"/>
              </a:rPr>
              <a:t>becomes </a:t>
            </a:r>
            <a:r>
              <a:rPr lang="en-US" sz="1800" spc="-15">
                <a:latin typeface="Century Gothic" panose="020B0502020202020204" pitchFamily="34" charset="0"/>
                <a:cs typeface="Franklin Gothic Book"/>
              </a:rPr>
              <a:t>available </a:t>
            </a:r>
            <a:r>
              <a:rPr lang="en-US" sz="1800" spc="-5">
                <a:latin typeface="Century Gothic" panose="020B0502020202020204" pitchFamily="34" charset="0"/>
                <a:cs typeface="Franklin Gothic Book"/>
              </a:rPr>
              <a:t>if </a:t>
            </a:r>
            <a:r>
              <a:rPr lang="en-US" sz="1800" spc="-10">
                <a:latin typeface="Century Gothic" panose="020B0502020202020204" pitchFamily="34" charset="0"/>
                <a:cs typeface="Franklin Gothic Book"/>
              </a:rPr>
              <a:t>other diagnoses need </a:t>
            </a:r>
            <a:r>
              <a:rPr lang="en-US" sz="1800" spc="-25">
                <a:latin typeface="Century Gothic" panose="020B0502020202020204" pitchFamily="34" charset="0"/>
                <a:cs typeface="Franklin Gothic Book"/>
              </a:rPr>
              <a:t>to </a:t>
            </a:r>
            <a:r>
              <a:rPr lang="en-US" sz="1800" spc="-10">
                <a:latin typeface="Century Gothic" panose="020B0502020202020204" pitchFamily="34" charset="0"/>
                <a:cs typeface="Franklin Gothic Book"/>
              </a:rPr>
              <a:t>be  added</a:t>
            </a:r>
          </a:p>
          <a:p>
            <a:endParaRPr lang="en-US" sz="1800" spc="-10">
              <a:latin typeface="Franklin Gothic Book"/>
            </a:endParaRPr>
          </a:p>
          <a:p>
            <a:endParaRPr lang="en-US" sz="1800"/>
          </a:p>
        </p:txBody>
      </p:sp>
      <p:pic>
        <p:nvPicPr>
          <p:cNvPr id="4" name="Picture 3" descr="Table&#10;&#10;Description automatically generated">
            <a:extLst>
              <a:ext uri="{FF2B5EF4-FFF2-40B4-BE49-F238E27FC236}">
                <a16:creationId xmlns:a16="http://schemas.microsoft.com/office/drawing/2014/main" id="{0DB644BA-06A5-2E39-7675-989715D24BA6}"/>
              </a:ext>
            </a:extLst>
          </p:cNvPr>
          <p:cNvPicPr>
            <a:picLocks noChangeAspect="1"/>
          </p:cNvPicPr>
          <p:nvPr/>
        </p:nvPicPr>
        <p:blipFill>
          <a:blip r:embed="rId2"/>
          <a:stretch>
            <a:fillRect/>
          </a:stretch>
        </p:blipFill>
        <p:spPr>
          <a:xfrm>
            <a:off x="1567524" y="2249419"/>
            <a:ext cx="5693642" cy="1716719"/>
          </a:xfrm>
          <a:prstGeom prst="rect">
            <a:avLst/>
          </a:prstGeom>
        </p:spPr>
      </p:pic>
    </p:spTree>
    <p:extLst>
      <p:ext uri="{BB962C8B-B14F-4D97-AF65-F5344CB8AC3E}">
        <p14:creationId xmlns:p14="http://schemas.microsoft.com/office/powerpoint/2010/main" val="3778815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ICWP DMA 80 (service) PA entry </a:t>
            </a:r>
          </a:p>
        </p:txBody>
      </p:sp>
      <p:sp>
        <p:nvSpPr>
          <p:cNvPr id="3" name="Content Placeholder 2"/>
          <p:cNvSpPr>
            <a:spLocks noGrp="1"/>
          </p:cNvSpPr>
          <p:nvPr>
            <p:ph idx="1"/>
          </p:nvPr>
        </p:nvSpPr>
        <p:spPr>
          <a:xfrm>
            <a:off x="444540" y="1271588"/>
            <a:ext cx="8229600" cy="3385320"/>
          </a:xfrm>
        </p:spPr>
        <p:txBody>
          <a:bodyPr>
            <a:normAutofit/>
          </a:bodyPr>
          <a:lstStyle/>
          <a:p>
            <a:pPr marL="652780" marR="316230">
              <a:spcBef>
                <a:spcPts val="2015"/>
              </a:spcBef>
              <a:buClr>
                <a:srgbClr val="00529B"/>
              </a:buClr>
              <a:buSzPct val="68750"/>
              <a:tabLst>
                <a:tab pos="652780" algn="l"/>
                <a:tab pos="653415" algn="l"/>
                <a:tab pos="2289175" algn="l"/>
                <a:tab pos="4692650" algn="l"/>
              </a:tabLst>
            </a:pPr>
            <a:r>
              <a:rPr lang="en-US" sz="2000" spc="-10"/>
              <a:t>Enter </a:t>
            </a:r>
            <a:r>
              <a:rPr lang="en-US" sz="2000"/>
              <a:t>the </a:t>
            </a:r>
            <a:r>
              <a:rPr lang="en-US" sz="2000" spc="-15"/>
              <a:t>provider </a:t>
            </a:r>
            <a:r>
              <a:rPr lang="en-US" sz="2000"/>
              <a:t>ID of the </a:t>
            </a:r>
            <a:r>
              <a:rPr lang="en-US" sz="2000" spc="-15"/>
              <a:t>provider </a:t>
            </a:r>
            <a:r>
              <a:rPr lang="en-US" sz="2000" spc="-5"/>
              <a:t>who is </a:t>
            </a:r>
            <a:r>
              <a:rPr lang="en-US" sz="2000"/>
              <a:t>rendering  the</a:t>
            </a:r>
            <a:r>
              <a:rPr lang="en-US" sz="2000" spc="-5"/>
              <a:t> </a:t>
            </a:r>
            <a:r>
              <a:rPr lang="en-US" sz="2000" spc="5"/>
              <a:t>service. </a:t>
            </a:r>
            <a:r>
              <a:rPr lang="en-US" sz="2000" spc="-50"/>
              <a:t>You</a:t>
            </a:r>
            <a:r>
              <a:rPr lang="en-US" sz="2000" spc="5"/>
              <a:t> </a:t>
            </a:r>
            <a:r>
              <a:rPr lang="en-US" sz="2000"/>
              <a:t>can</a:t>
            </a:r>
            <a:r>
              <a:rPr lang="en-US" sz="2000" spc="5"/>
              <a:t> </a:t>
            </a:r>
            <a:r>
              <a:rPr lang="en-US" sz="2000" spc="-10"/>
              <a:t>search </a:t>
            </a:r>
            <a:r>
              <a:rPr lang="en-US" sz="2000" spc="-25"/>
              <a:t>for </a:t>
            </a:r>
            <a:r>
              <a:rPr lang="en-US" sz="2000"/>
              <a:t>the </a:t>
            </a:r>
            <a:r>
              <a:rPr lang="en-US" sz="2000" spc="-15"/>
              <a:t>provider</a:t>
            </a:r>
            <a:r>
              <a:rPr lang="en-US" sz="2000" spc="-50"/>
              <a:t> </a:t>
            </a:r>
            <a:r>
              <a:rPr lang="en-US" sz="2000"/>
              <a:t>ID</a:t>
            </a:r>
            <a:r>
              <a:rPr lang="en-US" sz="2000" spc="-20"/>
              <a:t> </a:t>
            </a:r>
            <a:r>
              <a:rPr lang="en-US" sz="2000"/>
              <a:t>or  </a:t>
            </a:r>
            <a:r>
              <a:rPr lang="en-US" sz="2000" spc="-10"/>
              <a:t>enter </a:t>
            </a:r>
            <a:r>
              <a:rPr lang="en-US" sz="2000"/>
              <a:t>the ID</a:t>
            </a:r>
            <a:r>
              <a:rPr lang="en-US" sz="2000" spc="-70"/>
              <a:t> </a:t>
            </a:r>
            <a:r>
              <a:rPr lang="en-US" sz="2000" spc="-15"/>
              <a:t>manually.</a:t>
            </a:r>
            <a:endParaRPr lang="en-US" sz="2000"/>
          </a:p>
          <a:p>
            <a:pPr marL="652780" marR="316230">
              <a:spcBef>
                <a:spcPts val="2014"/>
              </a:spcBef>
              <a:tabLst>
                <a:tab pos="652780" algn="l"/>
                <a:tab pos="653415" algn="l"/>
                <a:tab pos="2289175" algn="l"/>
                <a:tab pos="4692650" algn="l"/>
              </a:tabLst>
            </a:pPr>
            <a:r>
              <a:rPr lang="en-US" sz="2000"/>
              <a:t>If applicable </a:t>
            </a:r>
            <a:r>
              <a:rPr lang="en-US" sz="2000" spc="-15"/>
              <a:t>to </a:t>
            </a:r>
            <a:r>
              <a:rPr lang="en-US" sz="2000"/>
              <a:t>the </a:t>
            </a:r>
            <a:r>
              <a:rPr lang="en-US" sz="2000" spc="-10"/>
              <a:t>procedure </a:t>
            </a:r>
            <a:r>
              <a:rPr lang="en-US" sz="2000"/>
              <a:t>code, </a:t>
            </a:r>
            <a:r>
              <a:rPr lang="en-US" sz="2000" spc="-10"/>
              <a:t>enter </a:t>
            </a:r>
            <a:r>
              <a:rPr lang="en-US" sz="2000"/>
              <a:t>the first  </a:t>
            </a:r>
            <a:r>
              <a:rPr lang="en-US" sz="2000" spc="-10"/>
              <a:t>procedure </a:t>
            </a:r>
            <a:r>
              <a:rPr lang="en-US" sz="2000"/>
              <a:t>modifier </a:t>
            </a:r>
            <a:r>
              <a:rPr lang="en-US" sz="2000" spc="-5"/>
              <a:t>in </a:t>
            </a:r>
            <a:r>
              <a:rPr lang="en-US" sz="2000"/>
              <a:t>the ‘Mod</a:t>
            </a:r>
            <a:r>
              <a:rPr lang="en-US" sz="2000" spc="60"/>
              <a:t> </a:t>
            </a:r>
            <a:r>
              <a:rPr lang="en-US" sz="2000" spc="-5"/>
              <a:t>1’</a:t>
            </a:r>
            <a:r>
              <a:rPr lang="en-US" sz="2000" spc="15"/>
              <a:t> </a:t>
            </a:r>
            <a:r>
              <a:rPr lang="en-US" sz="2000" spc="-15"/>
              <a:t>box. </a:t>
            </a:r>
            <a:r>
              <a:rPr lang="en-US" sz="2000"/>
              <a:t>If there</a:t>
            </a:r>
            <a:r>
              <a:rPr lang="en-US" sz="2000" spc="-60"/>
              <a:t> </a:t>
            </a:r>
            <a:r>
              <a:rPr lang="en-US" sz="2000" spc="-5"/>
              <a:t>is</a:t>
            </a:r>
            <a:r>
              <a:rPr lang="en-US" sz="2000" spc="-30"/>
              <a:t> </a:t>
            </a:r>
            <a:r>
              <a:rPr lang="en-US" sz="2000"/>
              <a:t>a  </a:t>
            </a:r>
            <a:r>
              <a:rPr lang="en-US" sz="2000" spc="-5"/>
              <a:t>second </a:t>
            </a:r>
            <a:r>
              <a:rPr lang="en-US" sz="2000" spc="-15"/>
              <a:t>modifier, </a:t>
            </a:r>
            <a:r>
              <a:rPr lang="en-US" sz="2000" spc="-10"/>
              <a:t>enter </a:t>
            </a:r>
            <a:r>
              <a:rPr lang="en-US" sz="2000"/>
              <a:t>in the </a:t>
            </a:r>
            <a:r>
              <a:rPr lang="en-US" sz="2000" spc="-5"/>
              <a:t>‘Mod </a:t>
            </a:r>
            <a:r>
              <a:rPr lang="en-US" sz="2000"/>
              <a:t>2’</a:t>
            </a:r>
            <a:r>
              <a:rPr lang="en-US" sz="2000" spc="-15"/>
              <a:t> </a:t>
            </a:r>
            <a:r>
              <a:rPr lang="en-US" sz="2000" spc="-10"/>
              <a:t>box</a:t>
            </a:r>
            <a:endParaRPr lang="en-US" sz="2000"/>
          </a:p>
        </p:txBody>
      </p:sp>
    </p:spTree>
    <p:extLst>
      <p:ext uri="{BB962C8B-B14F-4D97-AF65-F5344CB8AC3E}">
        <p14:creationId xmlns:p14="http://schemas.microsoft.com/office/powerpoint/2010/main" val="257059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9E2E-E2BC-46F2-A3FC-680FD599985C}"/>
              </a:ext>
            </a:extLst>
          </p:cNvPr>
          <p:cNvSpPr>
            <a:spLocks noGrp="1"/>
          </p:cNvSpPr>
          <p:nvPr>
            <p:ph type="title"/>
          </p:nvPr>
        </p:nvSpPr>
        <p:spPr/>
        <p:txBody>
          <a:bodyPr/>
          <a:lstStyle/>
          <a:p>
            <a:r>
              <a:rPr lang="en-US" dirty="0"/>
              <a:t>DCH ICWP Medicaid Providers</a:t>
            </a:r>
          </a:p>
        </p:txBody>
      </p:sp>
      <p:sp>
        <p:nvSpPr>
          <p:cNvPr id="3" name="Content Placeholder 2">
            <a:extLst>
              <a:ext uri="{FF2B5EF4-FFF2-40B4-BE49-F238E27FC236}">
                <a16:creationId xmlns:a16="http://schemas.microsoft.com/office/drawing/2014/main" id="{AF5ECBD1-7CD6-4805-A2B2-4C04AB2C5AB9}"/>
              </a:ext>
            </a:extLst>
          </p:cNvPr>
          <p:cNvSpPr>
            <a:spLocks noGrp="1"/>
          </p:cNvSpPr>
          <p:nvPr>
            <p:ph idx="1"/>
          </p:nvPr>
        </p:nvSpPr>
        <p:spPr/>
        <p:txBody>
          <a:bodyPr>
            <a:normAutofit fontScale="92500"/>
          </a:bodyPr>
          <a:lstStyle/>
          <a:p>
            <a:r>
              <a:rPr lang="en-US" dirty="0"/>
              <a:t>Review and Remain Current on Medicaid Policy</a:t>
            </a:r>
          </a:p>
          <a:p>
            <a:pPr marL="385763" indent="-385763">
              <a:buFont typeface="+mj-lt"/>
              <a:buAutoNum type="arabicPeriod"/>
            </a:pPr>
            <a:r>
              <a:rPr lang="en-US" sz="1350" i="1" dirty="0">
                <a:latin typeface="Calibri" panose="020F0502020204030204" pitchFamily="34" charset="0"/>
                <a:ea typeface="Calibri" panose="020F0502020204030204" pitchFamily="34" charset="0"/>
                <a:cs typeface="Times New Roman" panose="02020603050405020304" pitchFamily="18" charset="0"/>
              </a:rPr>
              <a:t>Part I Medicaid and </a:t>
            </a:r>
            <a:r>
              <a:rPr lang="en-US" sz="1350" i="1" dirty="0" err="1">
                <a:latin typeface="Calibri" panose="020F0502020204030204" pitchFamily="34" charset="0"/>
                <a:ea typeface="Calibri" panose="020F0502020204030204" pitchFamily="34" charset="0"/>
                <a:cs typeface="Times New Roman" panose="02020603050405020304" pitchFamily="18" charset="0"/>
              </a:rPr>
              <a:t>Peachcare</a:t>
            </a:r>
            <a:r>
              <a:rPr lang="en-US" sz="1350" i="1" dirty="0">
                <a:latin typeface="Calibri" panose="020F0502020204030204" pitchFamily="34" charset="0"/>
                <a:ea typeface="Calibri" panose="020F0502020204030204" pitchFamily="34" charset="0"/>
                <a:cs typeface="Times New Roman" panose="02020603050405020304" pitchFamily="18" charset="0"/>
              </a:rPr>
              <a:t> for Kids Manual </a:t>
            </a:r>
          </a:p>
          <a:p>
            <a:pPr marL="385763" indent="-385763">
              <a:buFont typeface="+mj-lt"/>
              <a:buAutoNum type="arabicPeriod"/>
            </a:pPr>
            <a:r>
              <a:rPr lang="en-US" sz="1350" i="1" dirty="0">
                <a:latin typeface="Calibri" panose="020F0502020204030204" pitchFamily="34" charset="0"/>
                <a:ea typeface="Calibri" panose="020F0502020204030204" pitchFamily="34" charset="0"/>
                <a:cs typeface="Times New Roman" panose="02020603050405020304" pitchFamily="18" charset="0"/>
              </a:rPr>
              <a:t>Part II Policies and Procedures for Independent Care Waiver Services</a:t>
            </a:r>
          </a:p>
          <a:p>
            <a:pPr marL="385763" indent="-385763">
              <a:buFont typeface="+mj-lt"/>
              <a:buAutoNum type="arabicPeriod"/>
            </a:pPr>
            <a:r>
              <a:rPr lang="en-US" sz="1350" i="1" dirty="0">
                <a:latin typeface="Calibri" panose="020F0502020204030204" pitchFamily="34" charset="0"/>
                <a:cs typeface="Times New Roman" panose="02020603050405020304" pitchFamily="18" charset="0"/>
              </a:rPr>
              <a:t>Part II Policies and Procedures for Alternative Living Services for Independent Care Waiver Services  </a:t>
            </a:r>
          </a:p>
          <a:p>
            <a:endParaRPr lang="en-US" sz="1350" i="1" dirty="0">
              <a:latin typeface="Calibri" panose="020F0502020204030204" pitchFamily="34" charset="0"/>
              <a:cs typeface="Times New Roman" panose="02020603050405020304" pitchFamily="18" charset="0"/>
            </a:endParaRPr>
          </a:p>
          <a:p>
            <a:r>
              <a:rPr lang="en-US" dirty="0">
                <a:latin typeface="Arial Narrow" panose="020B0606020202030204" pitchFamily="34" charset="0"/>
                <a:cs typeface="Times New Roman" panose="02020603050405020304" pitchFamily="18" charset="0"/>
              </a:rPr>
              <a:t>Manuals are updated quarterly: January, April, July, October</a:t>
            </a:r>
          </a:p>
          <a:p>
            <a:r>
              <a:rPr lang="en-US" dirty="0">
                <a:latin typeface="Arial Narrow" panose="020B0606020202030204" pitchFamily="34" charset="0"/>
                <a:cs typeface="Times New Roman" panose="02020603050405020304" pitchFamily="18" charset="0"/>
              </a:rPr>
              <a:t>Providers are required to remain in compliance with Medicaid policies and procedures </a:t>
            </a:r>
          </a:p>
        </p:txBody>
      </p:sp>
    </p:spTree>
    <p:extLst>
      <p:ext uri="{BB962C8B-B14F-4D97-AF65-F5344CB8AC3E}">
        <p14:creationId xmlns:p14="http://schemas.microsoft.com/office/powerpoint/2010/main" val="2340892290"/>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68037"/>
            <a:ext cx="7429500" cy="585284"/>
          </a:xfrm>
        </p:spPr>
        <p:txBody>
          <a:bodyPr/>
          <a:lstStyle/>
          <a:p>
            <a:r>
              <a:rPr lang="en-US" sz="2000" b="1" dirty="0">
                <a:ea typeface="+mj-lt"/>
                <a:cs typeface="+mj-lt"/>
              </a:rPr>
              <a:t>ICWP DMA 80 New Feature: “Rendering Provider ID"</a:t>
            </a:r>
            <a:endParaRPr lang="en-US" b="1" dirty="0"/>
          </a:p>
        </p:txBody>
      </p:sp>
      <p:pic>
        <p:nvPicPr>
          <p:cNvPr id="5" name="Picture 4">
            <a:extLst>
              <a:ext uri="{FF2B5EF4-FFF2-40B4-BE49-F238E27FC236}">
                <a16:creationId xmlns:a16="http://schemas.microsoft.com/office/drawing/2014/main" id="{A7F8BBAA-D6E4-45C7-ADF2-15450B16AB7D}"/>
              </a:ext>
            </a:extLst>
          </p:cNvPr>
          <p:cNvPicPr>
            <a:picLocks noChangeAspect="1"/>
          </p:cNvPicPr>
          <p:nvPr/>
        </p:nvPicPr>
        <p:blipFill>
          <a:blip r:embed="rId2"/>
          <a:stretch>
            <a:fillRect/>
          </a:stretch>
        </p:blipFill>
        <p:spPr>
          <a:xfrm>
            <a:off x="457201" y="856735"/>
            <a:ext cx="7886701" cy="3863546"/>
          </a:xfrm>
          <a:prstGeom prst="rect">
            <a:avLst/>
          </a:prstGeom>
        </p:spPr>
      </p:pic>
    </p:spTree>
    <p:extLst>
      <p:ext uri="{BB962C8B-B14F-4D97-AF65-F5344CB8AC3E}">
        <p14:creationId xmlns:p14="http://schemas.microsoft.com/office/powerpoint/2010/main" val="35146687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ICWP Supply DMA 80s </a:t>
            </a:r>
          </a:p>
        </p:txBody>
      </p:sp>
      <p:sp>
        <p:nvSpPr>
          <p:cNvPr id="3" name="Content Placeholder 2"/>
          <p:cNvSpPr>
            <a:spLocks noGrp="1"/>
          </p:cNvSpPr>
          <p:nvPr>
            <p:ph idx="1"/>
          </p:nvPr>
        </p:nvSpPr>
        <p:spPr/>
        <p:txBody>
          <a:bodyPr/>
          <a:lstStyle/>
          <a:p>
            <a:r>
              <a:rPr lang="en-US" dirty="0"/>
              <a:t>The ICWP Supply DMA 80s will still be entered by the supply provider. </a:t>
            </a:r>
          </a:p>
          <a:p>
            <a:r>
              <a:rPr lang="en-US" dirty="0"/>
              <a:t>Case Managers will not be required to enter supply DMA 80s. </a:t>
            </a:r>
          </a:p>
        </p:txBody>
      </p:sp>
    </p:spTree>
    <p:extLst>
      <p:ext uri="{BB962C8B-B14F-4D97-AF65-F5344CB8AC3E}">
        <p14:creationId xmlns:p14="http://schemas.microsoft.com/office/powerpoint/2010/main" val="1708135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1800" dirty="0"/>
              <a:t>Submitted by the Case Manager</a:t>
            </a:r>
          </a:p>
          <a:p>
            <a:r>
              <a:rPr lang="en-US" sz="1800" dirty="0"/>
              <a:t>Requests for additional supplies, personal support, skilled nursing hours, respite hours, and home modifications</a:t>
            </a:r>
          </a:p>
          <a:p>
            <a:r>
              <a:rPr lang="en-US" sz="1800" dirty="0"/>
              <a:t>Include DMA 80 for the service provider </a:t>
            </a:r>
          </a:p>
          <a:p>
            <a:r>
              <a:rPr lang="en-US" sz="1800" dirty="0"/>
              <a:t>CM’s complete addendum form (</a:t>
            </a:r>
            <a:r>
              <a:rPr lang="en-US" sz="1800" b="1" dirty="0"/>
              <a:t>Appendix U - change of condition/addendum form</a:t>
            </a:r>
            <a:r>
              <a:rPr lang="en-US" sz="1800" dirty="0"/>
              <a:t>) when requesting additional PSS hours or extra services. ( see attachment) </a:t>
            </a:r>
          </a:p>
          <a:p>
            <a:r>
              <a:rPr lang="en-US" sz="1800" dirty="0"/>
              <a:t>Indicate in a narrative what has changed in the client’s life to justify the request.</a:t>
            </a:r>
          </a:p>
        </p:txBody>
      </p:sp>
      <p:sp>
        <p:nvSpPr>
          <p:cNvPr id="6" name="Title 1"/>
          <p:cNvSpPr txBox="1">
            <a:spLocks/>
          </p:cNvSpPr>
          <p:nvPr/>
        </p:nvSpPr>
        <p:spPr>
          <a:xfrm>
            <a:off x="185048" y="672307"/>
            <a:ext cx="7429500" cy="481013"/>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rgbClr val="C00000"/>
                </a:solidFill>
                <a:latin typeface="+mj-lt"/>
                <a:ea typeface="+mj-ea"/>
                <a:cs typeface="+mj-cs"/>
              </a:defRPr>
            </a:lvl1pPr>
          </a:lstStyle>
          <a:p>
            <a:r>
              <a:rPr lang="en-US" sz="2400" dirty="0"/>
              <a:t>Addendums</a:t>
            </a:r>
          </a:p>
        </p:txBody>
      </p:sp>
    </p:spTree>
    <p:extLst>
      <p:ext uri="{BB962C8B-B14F-4D97-AF65-F5344CB8AC3E}">
        <p14:creationId xmlns:p14="http://schemas.microsoft.com/office/powerpoint/2010/main" val="951237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AC9D-D094-3F30-1B59-25BEDCFAE0FD}"/>
              </a:ext>
            </a:extLst>
          </p:cNvPr>
          <p:cNvSpPr>
            <a:spLocks noGrp="1"/>
          </p:cNvSpPr>
          <p:nvPr>
            <p:ph type="title"/>
          </p:nvPr>
        </p:nvSpPr>
        <p:spPr/>
        <p:txBody>
          <a:bodyPr/>
          <a:lstStyle/>
          <a:p>
            <a:r>
              <a:rPr lang="en-US" sz="2800" b="1" dirty="0"/>
              <a:t>Addendums (Change Request Feature)</a:t>
            </a:r>
          </a:p>
        </p:txBody>
      </p:sp>
      <p:sp>
        <p:nvSpPr>
          <p:cNvPr id="3" name="Content Placeholder 2">
            <a:extLst>
              <a:ext uri="{FF2B5EF4-FFF2-40B4-BE49-F238E27FC236}">
                <a16:creationId xmlns:a16="http://schemas.microsoft.com/office/drawing/2014/main" id="{B1D1441D-A9FB-C2A0-BD65-B7850A599C23}"/>
              </a:ext>
            </a:extLst>
          </p:cNvPr>
          <p:cNvSpPr>
            <a:spLocks noGrp="1"/>
          </p:cNvSpPr>
          <p:nvPr>
            <p:ph idx="1"/>
          </p:nvPr>
        </p:nvSpPr>
        <p:spPr>
          <a:xfrm>
            <a:off x="456446" y="1221955"/>
            <a:ext cx="8217694" cy="3434953"/>
          </a:xfrm>
        </p:spPr>
        <p:txBody>
          <a:bodyPr vert="horz" lIns="91440" tIns="45720" rIns="91440" bIns="45720" rtlCol="0" anchor="t">
            <a:normAutofit/>
          </a:bodyPr>
          <a:lstStyle/>
          <a:p>
            <a:r>
              <a:rPr lang="en-US" sz="1800" dirty="0">
                <a:ea typeface="+mn-lt"/>
                <a:cs typeface="+mn-lt"/>
              </a:rPr>
              <a:t>A change request feature has been developed in the PA system for ICWP addendums. Training materials will be provided for your review  </a:t>
            </a:r>
            <a:endParaRPr lang="en-US" sz="1800" dirty="0"/>
          </a:p>
          <a:p>
            <a:r>
              <a:rPr lang="en-US" sz="1800" b="1" u="sng" dirty="0">
                <a:ea typeface="+mn-lt"/>
                <a:cs typeface="+mn-lt"/>
              </a:rPr>
              <a:t>Current View for Change Requests (see screen shot below) </a:t>
            </a:r>
            <a:endParaRPr lang="en-US" sz="1800" dirty="0"/>
          </a:p>
          <a:p>
            <a:endParaRPr lang="en-US" sz="2000" dirty="0"/>
          </a:p>
        </p:txBody>
      </p:sp>
      <p:pic>
        <p:nvPicPr>
          <p:cNvPr id="4" name="Picture 4" descr="Graphical user interface, text, application, email, website&#10;&#10;Description automatically generated">
            <a:extLst>
              <a:ext uri="{FF2B5EF4-FFF2-40B4-BE49-F238E27FC236}">
                <a16:creationId xmlns:a16="http://schemas.microsoft.com/office/drawing/2014/main" id="{4E79778A-9E77-6CD3-AC3F-731EA68B3765}"/>
              </a:ext>
            </a:extLst>
          </p:cNvPr>
          <p:cNvPicPr>
            <a:picLocks noChangeAspect="1"/>
          </p:cNvPicPr>
          <p:nvPr/>
        </p:nvPicPr>
        <p:blipFill>
          <a:blip r:embed="rId2"/>
          <a:stretch>
            <a:fillRect/>
          </a:stretch>
        </p:blipFill>
        <p:spPr>
          <a:xfrm>
            <a:off x="2087168" y="2491797"/>
            <a:ext cx="4773214" cy="2320893"/>
          </a:xfrm>
          <a:prstGeom prst="rect">
            <a:avLst/>
          </a:prstGeom>
        </p:spPr>
      </p:pic>
    </p:spTree>
    <p:extLst>
      <p:ext uri="{BB962C8B-B14F-4D97-AF65-F5344CB8AC3E}">
        <p14:creationId xmlns:p14="http://schemas.microsoft.com/office/powerpoint/2010/main" val="758732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04497"/>
            <a:ext cx="7429500" cy="488731"/>
          </a:xfrm>
        </p:spPr>
        <p:txBody>
          <a:bodyPr/>
          <a:lstStyle/>
          <a:p>
            <a:r>
              <a:rPr lang="en-US" sz="2000" b="1" dirty="0"/>
              <a:t>ICWP Addendums (Change Request) </a:t>
            </a:r>
          </a:p>
        </p:txBody>
      </p:sp>
      <p:sp>
        <p:nvSpPr>
          <p:cNvPr id="3" name="Content Placeholder 2"/>
          <p:cNvSpPr>
            <a:spLocks noGrp="1"/>
          </p:cNvSpPr>
          <p:nvPr>
            <p:ph idx="1"/>
          </p:nvPr>
        </p:nvSpPr>
        <p:spPr>
          <a:xfrm>
            <a:off x="457201" y="1057275"/>
            <a:ext cx="8229600" cy="3598488"/>
          </a:xfrm>
        </p:spPr>
        <p:txBody>
          <a:bodyPr vert="horz" lIns="91440" tIns="45720" rIns="91440" bIns="45720" rtlCol="0" anchor="t">
            <a:noAutofit/>
          </a:bodyPr>
          <a:lstStyle/>
          <a:p>
            <a:r>
              <a:rPr lang="en-US" sz="1800" dirty="0"/>
              <a:t>Addendums (change requests) will still require completing the Appendix U and providing medical documentation as needed. </a:t>
            </a:r>
          </a:p>
          <a:p>
            <a:r>
              <a:rPr lang="en-US" sz="1800" dirty="0"/>
              <a:t>The review nurse will process all addendums and make adjustments to the service lines as needed. </a:t>
            </a:r>
          </a:p>
          <a:p>
            <a:endParaRPr lang="en-US" sz="2400" dirty="0"/>
          </a:p>
          <a:p>
            <a:pPr marL="355600">
              <a:buClr>
                <a:srgbClr val="00529B"/>
              </a:buClr>
              <a:buSzPct val="69642"/>
              <a:buFont typeface="Arial" panose="020B0604020202020204" pitchFamily="34" charset="0"/>
              <a:buChar char="•"/>
              <a:tabLst>
                <a:tab pos="354965" algn="l"/>
                <a:tab pos="355600" algn="l"/>
              </a:tabLst>
            </a:pPr>
            <a:endParaRPr lang="en-US" sz="1800" dirty="0"/>
          </a:p>
        </p:txBody>
      </p:sp>
      <p:graphicFrame>
        <p:nvGraphicFramePr>
          <p:cNvPr id="11" name="Table 10">
            <a:extLst>
              <a:ext uri="{FF2B5EF4-FFF2-40B4-BE49-F238E27FC236}">
                <a16:creationId xmlns:a16="http://schemas.microsoft.com/office/drawing/2014/main" id="{2A17C4A7-15B2-D15B-CE9A-D1C90A9CE5D0}"/>
              </a:ext>
            </a:extLst>
          </p:cNvPr>
          <p:cNvGraphicFramePr>
            <a:graphicFrameLocks noGrp="1"/>
          </p:cNvGraphicFramePr>
          <p:nvPr/>
        </p:nvGraphicFramePr>
        <p:xfrm>
          <a:off x="476249" y="2351484"/>
          <a:ext cx="8661987" cy="501729"/>
        </p:xfrm>
        <a:graphic>
          <a:graphicData uri="http://schemas.openxmlformats.org/drawingml/2006/table">
            <a:tbl>
              <a:tblPr firstRow="1" firstCol="1" bandRow="1">
                <a:tableStyleId>{5C22544A-7EE6-4342-B048-85BDC9FD1C3A}</a:tableStyleId>
              </a:tblPr>
              <a:tblGrid>
                <a:gridCol w="8661987">
                  <a:extLst>
                    <a:ext uri="{9D8B030D-6E8A-4147-A177-3AD203B41FA5}">
                      <a16:colId xmlns:a16="http://schemas.microsoft.com/office/drawing/2014/main" val="3680996710"/>
                    </a:ext>
                  </a:extLst>
                </a:gridCol>
              </a:tblGrid>
              <a:tr h="208359">
                <a:tc>
                  <a:txBody>
                    <a:bodyPr/>
                    <a:lstStyle/>
                    <a:p>
                      <a:pPr>
                        <a:spcAft>
                          <a:spcPts val="0"/>
                        </a:spcAft>
                      </a:pPr>
                      <a:r>
                        <a:rPr lang="en-US" sz="850" dirty="0">
                          <a:effectLst/>
                        </a:rPr>
                        <a:t> Please Check the name of the documents included in the Attachment before you attach. (All the files colored in red need to be attached for faster review.)</a:t>
                      </a:r>
                      <a:endParaRPr lang="en-US" dirty="0">
                        <a:effectLst/>
                      </a:endParaRPr>
                    </a:p>
                  </a:txBody>
                  <a:tcPr marL="9525" marR="9525" marT="9525" marB="9525" anchor="ctr"/>
                </a:tc>
                <a:extLst>
                  <a:ext uri="{0D108BD9-81ED-4DB2-BD59-A6C34878D82A}">
                    <a16:rowId xmlns:a16="http://schemas.microsoft.com/office/drawing/2014/main" val="3940035320"/>
                  </a:ext>
                </a:extLst>
              </a:tr>
              <a:tr h="0">
                <a:tc>
                  <a:txBody>
                    <a:bodyPr/>
                    <a:lstStyle/>
                    <a:p>
                      <a:endParaRPr lang="en-US" dirty="0">
                        <a:effectLst/>
                      </a:endParaRPr>
                    </a:p>
                  </a:txBody>
                  <a:tcPr marL="9525" marR="9525" marT="9525" marB="9525" anchor="ctr"/>
                </a:tc>
                <a:extLst>
                  <a:ext uri="{0D108BD9-81ED-4DB2-BD59-A6C34878D82A}">
                    <a16:rowId xmlns:a16="http://schemas.microsoft.com/office/drawing/2014/main" val="3724489722"/>
                  </a:ext>
                </a:extLst>
              </a:tr>
            </a:tbl>
          </a:graphicData>
        </a:graphic>
      </p:graphicFrame>
      <p:sp>
        <p:nvSpPr>
          <p:cNvPr id="12" name="TextBox 11">
            <a:extLst>
              <a:ext uri="{FF2B5EF4-FFF2-40B4-BE49-F238E27FC236}">
                <a16:creationId xmlns:a16="http://schemas.microsoft.com/office/drawing/2014/main" id="{0EA280C0-EC96-A252-8673-D9A61769711D}"/>
              </a:ext>
            </a:extLst>
          </p:cNvPr>
          <p:cNvSpPr txBox="1"/>
          <p:nvPr/>
        </p:nvSpPr>
        <p:spPr>
          <a:xfrm>
            <a:off x="3200400" y="2343150"/>
            <a:ext cx="274320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dirty="0"/>
          </a:p>
          <a:p>
            <a:r>
              <a:rPr lang="en-US" sz="1400" dirty="0"/>
              <a:t>□ </a:t>
            </a:r>
            <a:r>
              <a:rPr lang="en-US" sz="1400" dirty="0">
                <a:solidFill>
                  <a:srgbClr val="FF0000"/>
                </a:solidFill>
              </a:rPr>
              <a:t>Appendix U (Change in Condition form) </a:t>
            </a:r>
            <a:endParaRPr lang="en-US" sz="1400" dirty="0"/>
          </a:p>
          <a:p>
            <a:r>
              <a:rPr lang="en-US" sz="1400" dirty="0"/>
              <a:t>□ </a:t>
            </a:r>
            <a:r>
              <a:rPr lang="en-US" sz="1400" dirty="0">
                <a:solidFill>
                  <a:srgbClr val="FF0000"/>
                </a:solidFill>
              </a:rPr>
              <a:t>Completed DMA 80 if applicable for a new service or new supplies </a:t>
            </a:r>
          </a:p>
          <a:p>
            <a:r>
              <a:rPr lang="en-US" sz="1400" dirty="0"/>
              <a:t>□ </a:t>
            </a:r>
            <a:r>
              <a:rPr lang="en-US" sz="1400" dirty="0">
                <a:solidFill>
                  <a:srgbClr val="FF0000"/>
                </a:solidFill>
              </a:rPr>
              <a:t>Other Medical Documentation </a:t>
            </a:r>
            <a:r>
              <a:rPr lang="en-US" sz="1400" dirty="0">
                <a:solidFill>
                  <a:srgbClr val="FF0000"/>
                </a:solidFill>
                <a:cs typeface="Calibri"/>
              </a:rPr>
              <a:t>□</a:t>
            </a:r>
            <a:r>
              <a:rPr lang="en-US" sz="1400" dirty="0">
                <a:solidFill>
                  <a:srgbClr val="FF0000"/>
                </a:solidFill>
              </a:rPr>
              <a:t> N/A </a:t>
            </a:r>
          </a:p>
          <a:p>
            <a:endParaRPr lang="en-US" dirty="0"/>
          </a:p>
        </p:txBody>
      </p:sp>
    </p:spTree>
    <p:extLst>
      <p:ext uri="{BB962C8B-B14F-4D97-AF65-F5344CB8AC3E}">
        <p14:creationId xmlns:p14="http://schemas.microsoft.com/office/powerpoint/2010/main" val="3678731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Addendum (Change request screen)</a:t>
            </a:r>
          </a:p>
        </p:txBody>
      </p:sp>
      <p:sp>
        <p:nvSpPr>
          <p:cNvPr id="3" name="Content Placeholder 2"/>
          <p:cNvSpPr>
            <a:spLocks noGrp="1"/>
          </p:cNvSpPr>
          <p:nvPr>
            <p:ph idx="1"/>
          </p:nvPr>
        </p:nvSpPr>
        <p:spPr>
          <a:xfrm>
            <a:off x="1835426" y="4903304"/>
            <a:ext cx="5230438" cy="444580"/>
          </a:xfrm>
        </p:spPr>
        <p:txBody>
          <a:bodyPr>
            <a:normAutofit fontScale="92500" lnSpcReduction="20000"/>
          </a:bodyPr>
          <a:lstStyle/>
          <a:p>
            <a:endParaRPr lang="en-US" dirty="0"/>
          </a:p>
        </p:txBody>
      </p:sp>
      <p:pic>
        <p:nvPicPr>
          <p:cNvPr id="2050" name="Picture 1"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50" y="1153320"/>
            <a:ext cx="3844130" cy="100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279" y="1905523"/>
            <a:ext cx="3771900" cy="131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50" y="3435977"/>
            <a:ext cx="5295279" cy="15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918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 y="551543"/>
            <a:ext cx="7523844" cy="771615"/>
          </a:xfrm>
        </p:spPr>
        <p:txBody>
          <a:bodyPr/>
          <a:lstStyle/>
          <a:p>
            <a:r>
              <a:rPr lang="en-US" sz="2400" dirty="0"/>
              <a:t>Appendix U - Change in Condition/Addendum </a:t>
            </a:r>
          </a:p>
        </p:txBody>
      </p:sp>
      <p:pic>
        <p:nvPicPr>
          <p:cNvPr id="4" name="Content Placeholder 3"/>
          <p:cNvPicPr>
            <a:picLocks noGrp="1" noChangeAspect="1"/>
          </p:cNvPicPr>
          <p:nvPr>
            <p:ph idx="1"/>
          </p:nvPr>
        </p:nvPicPr>
        <p:blipFill>
          <a:blip r:embed="rId3"/>
          <a:stretch>
            <a:fillRect/>
          </a:stretch>
        </p:blipFill>
        <p:spPr>
          <a:xfrm>
            <a:off x="2547257" y="1045029"/>
            <a:ext cx="3482071" cy="3897085"/>
          </a:xfrm>
          <a:prstGeom prst="rect">
            <a:avLst/>
          </a:prstGeom>
        </p:spPr>
      </p:pic>
    </p:spTree>
    <p:extLst>
      <p:ext uri="{BB962C8B-B14F-4D97-AF65-F5344CB8AC3E}">
        <p14:creationId xmlns:p14="http://schemas.microsoft.com/office/powerpoint/2010/main" val="1011361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5178" y="1153320"/>
            <a:ext cx="8229600" cy="3333750"/>
          </a:xfrm>
        </p:spPr>
        <p:txBody>
          <a:bodyPr>
            <a:noAutofit/>
          </a:bodyPr>
          <a:lstStyle/>
          <a:p>
            <a:r>
              <a:rPr lang="en-US" sz="1800" dirty="0"/>
              <a:t>New addendum needed for each request</a:t>
            </a:r>
          </a:p>
          <a:p>
            <a:r>
              <a:rPr lang="en-US" sz="1800" dirty="0"/>
              <a:t>Cm to submit to AHS for approval </a:t>
            </a:r>
            <a:r>
              <a:rPr lang="en-US" sz="1800" i="1" u="sng" dirty="0"/>
              <a:t>before</a:t>
            </a:r>
            <a:r>
              <a:rPr lang="en-US" sz="1800" dirty="0"/>
              <a:t> notifying the provider to render services unless it is an emergency situation</a:t>
            </a:r>
          </a:p>
          <a:p>
            <a:r>
              <a:rPr lang="en-US" sz="1800" dirty="0"/>
              <a:t>Explain to client that increases are not always guaranteed</a:t>
            </a:r>
          </a:p>
          <a:p>
            <a:r>
              <a:rPr lang="en-US" sz="1800" dirty="0"/>
              <a:t>CM should attempt to find other resources before submitting an addendum. </a:t>
            </a:r>
          </a:p>
          <a:p>
            <a:endParaRPr lang="en-US" sz="1800" dirty="0"/>
          </a:p>
          <a:p>
            <a:endParaRPr lang="en-US" sz="1800" dirty="0"/>
          </a:p>
        </p:txBody>
      </p:sp>
      <p:sp>
        <p:nvSpPr>
          <p:cNvPr id="6" name="Title 1"/>
          <p:cNvSpPr txBox="1">
            <a:spLocks/>
          </p:cNvSpPr>
          <p:nvPr/>
        </p:nvSpPr>
        <p:spPr>
          <a:xfrm>
            <a:off x="185048" y="672307"/>
            <a:ext cx="7429500" cy="481013"/>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rgbClr val="C00000"/>
                </a:solidFill>
                <a:latin typeface="+mj-lt"/>
                <a:ea typeface="+mj-ea"/>
                <a:cs typeface="+mj-cs"/>
              </a:defRPr>
            </a:lvl1pPr>
          </a:lstStyle>
          <a:p>
            <a:r>
              <a:rPr lang="en-US" sz="2400" dirty="0"/>
              <a:t>Addendums</a:t>
            </a:r>
          </a:p>
        </p:txBody>
      </p:sp>
    </p:spTree>
    <p:extLst>
      <p:ext uri="{BB962C8B-B14F-4D97-AF65-F5344CB8AC3E}">
        <p14:creationId xmlns:p14="http://schemas.microsoft.com/office/powerpoint/2010/main" val="3892467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ICWP Skilled Nursing Services </a:t>
            </a:r>
          </a:p>
        </p:txBody>
      </p:sp>
      <p:pic>
        <p:nvPicPr>
          <p:cNvPr id="4" name="Content Placeholder 3" descr="California Nurses File Claims Against Twin Citie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2890" y="1473199"/>
            <a:ext cx="3670881" cy="2554513"/>
          </a:xfrm>
        </p:spPr>
      </p:pic>
      <p:pic>
        <p:nvPicPr>
          <p:cNvPr id="5" name="Picture 4" descr="No Man's Land?: Angels of a forgotten leag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545769"/>
            <a:ext cx="3731524" cy="2481943"/>
          </a:xfrm>
          <a:prstGeom prst="rect">
            <a:avLst/>
          </a:prstGeom>
        </p:spPr>
      </p:pic>
    </p:spTree>
    <p:extLst>
      <p:ext uri="{BB962C8B-B14F-4D97-AF65-F5344CB8AC3E}">
        <p14:creationId xmlns:p14="http://schemas.microsoft.com/office/powerpoint/2010/main" val="2827197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40" y="617365"/>
            <a:ext cx="7429500" cy="481013"/>
          </a:xfrm>
        </p:spPr>
        <p:txBody>
          <a:bodyPr/>
          <a:lstStyle/>
          <a:p>
            <a:r>
              <a:rPr lang="en-US" sz="2400" dirty="0"/>
              <a:t>Skilled Nursing Services </a:t>
            </a:r>
          </a:p>
        </p:txBody>
      </p:sp>
      <p:sp>
        <p:nvSpPr>
          <p:cNvPr id="3" name="Content Placeholder 2"/>
          <p:cNvSpPr>
            <a:spLocks noGrp="1"/>
          </p:cNvSpPr>
          <p:nvPr>
            <p:ph idx="1"/>
          </p:nvPr>
        </p:nvSpPr>
        <p:spPr>
          <a:xfrm>
            <a:off x="444540" y="1037771"/>
            <a:ext cx="8229600" cy="3457126"/>
          </a:xfrm>
        </p:spPr>
        <p:txBody>
          <a:bodyPr>
            <a:noAutofit/>
          </a:bodyPr>
          <a:lstStyle/>
          <a:p>
            <a:pPr marL="0" indent="0">
              <a:buNone/>
            </a:pPr>
            <a:r>
              <a:rPr lang="en-US" sz="1600" b="1" u="sng" dirty="0">
                <a:solidFill>
                  <a:srgbClr val="FF0000"/>
                </a:solidFill>
              </a:rPr>
              <a:t>New admissions: </a:t>
            </a:r>
          </a:p>
          <a:p>
            <a:pPr lvl="0"/>
            <a:r>
              <a:rPr lang="en-US" sz="1600" dirty="0"/>
              <a:t>During the initial assessment, an Alliant medical review nurse approves skilled nursing hours and it is added on the financial summary. At the time of the assessment, the review nurse will know if skilled nursing should start Home Health. Home Health is paid through straight Medicaid and does not add any costs to the overall ICWP budget. </a:t>
            </a:r>
          </a:p>
          <a:p>
            <a:pPr lvl="0"/>
            <a:r>
              <a:rPr lang="en-US" sz="1600" dirty="0"/>
              <a:t>ICWP Skilled Nursing hours will not be approved for services such as wound care until Home Health skilled nursing has been exhausted. </a:t>
            </a:r>
          </a:p>
          <a:p>
            <a:pPr lvl="0"/>
            <a:r>
              <a:rPr lang="en-US" sz="1600" b="1" dirty="0"/>
              <a:t>However, Home Health will not be able to implement skilled nursing in the same manner for vent or trach patients. Members with vents or </a:t>
            </a:r>
            <a:r>
              <a:rPr lang="en-US" sz="1600" b="1" dirty="0" err="1"/>
              <a:t>trachs</a:t>
            </a:r>
            <a:r>
              <a:rPr lang="en-US" sz="1600" b="1" dirty="0"/>
              <a:t> may need to begin services with a regular ICWP Skilled nursing agency on admission. (See instructions if ICWP skilled nursing hours is needed instead of Home Health).</a:t>
            </a:r>
            <a:endParaRPr lang="en-US" sz="1600" dirty="0"/>
          </a:p>
          <a:p>
            <a:endParaRPr lang="en-US" sz="1600" dirty="0"/>
          </a:p>
        </p:txBody>
      </p:sp>
    </p:spTree>
    <p:extLst>
      <p:ext uri="{BB962C8B-B14F-4D97-AF65-F5344CB8AC3E}">
        <p14:creationId xmlns:p14="http://schemas.microsoft.com/office/powerpoint/2010/main" val="132720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2A78-43A4-469B-9264-BADB5DA92357}"/>
              </a:ext>
            </a:extLst>
          </p:cNvPr>
          <p:cNvSpPr>
            <a:spLocks noGrp="1"/>
          </p:cNvSpPr>
          <p:nvPr>
            <p:ph type="title"/>
          </p:nvPr>
        </p:nvSpPr>
        <p:spPr/>
        <p:txBody>
          <a:bodyPr/>
          <a:lstStyle/>
          <a:p>
            <a:r>
              <a:rPr lang="en-US" dirty="0"/>
              <a:t>Mandated Reporting</a:t>
            </a:r>
          </a:p>
        </p:txBody>
      </p:sp>
      <p:sp>
        <p:nvSpPr>
          <p:cNvPr id="3" name="Content Placeholder 2">
            <a:extLst>
              <a:ext uri="{FF2B5EF4-FFF2-40B4-BE49-F238E27FC236}">
                <a16:creationId xmlns:a16="http://schemas.microsoft.com/office/drawing/2014/main" id="{5F7D2436-A2F4-42AF-AEC8-1BD1D6CD9A88}"/>
              </a:ext>
            </a:extLst>
          </p:cNvPr>
          <p:cNvSpPr>
            <a:spLocks noGrp="1"/>
          </p:cNvSpPr>
          <p:nvPr>
            <p:ph idx="1"/>
          </p:nvPr>
        </p:nvSpPr>
        <p:spPr/>
        <p:txBody>
          <a:bodyPr>
            <a:normAutofit/>
          </a:bodyPr>
          <a:lstStyle/>
          <a:p>
            <a:pPr marL="0" indent="0">
              <a:buNone/>
            </a:pPr>
            <a:r>
              <a:rPr lang="en-US" dirty="0"/>
              <a:t>Report abuse, neglect, or exploitation of an adult</a:t>
            </a:r>
          </a:p>
          <a:p>
            <a:pPr marL="0" indent="0">
              <a:buNone/>
            </a:pPr>
            <a:endParaRPr lang="en-US" sz="1050" dirty="0"/>
          </a:p>
          <a:p>
            <a:r>
              <a:rPr lang="en-US" sz="1500" dirty="0">
                <a:solidFill>
                  <a:srgbClr val="000300"/>
                </a:solidFill>
                <a:latin typeface="Source Serif Pro VF"/>
              </a:rPr>
              <a:t>Adults residing in a long-term care facility (i.e. community living arrangements, personal care homes, intermediate care or skilled nursing homes), contact the Department of Community Health, </a:t>
            </a:r>
            <a:r>
              <a:rPr lang="en-US" sz="1500" u="sng" dirty="0">
                <a:latin typeface="Source Serif Pro VF"/>
                <a:hlinkClick r:id="rId2"/>
              </a:rPr>
              <a:t>Healthcare Facility Regulation</a:t>
            </a:r>
            <a:r>
              <a:rPr lang="en-US" sz="1500" dirty="0">
                <a:solidFill>
                  <a:srgbClr val="000300"/>
                </a:solidFill>
                <a:latin typeface="Source Serif Pro VF"/>
              </a:rPr>
              <a:t>, 1-800-878-6442 or </a:t>
            </a:r>
            <a:r>
              <a:rPr lang="en-US" sz="1500" u="sng" dirty="0">
                <a:latin typeface="Source Serif Pro VF"/>
                <a:hlinkClick r:id="rId3"/>
              </a:rPr>
              <a:t>http://dch.georgia.gov</a:t>
            </a:r>
            <a:r>
              <a:rPr lang="en-US" sz="1500" dirty="0">
                <a:solidFill>
                  <a:srgbClr val="000300"/>
                </a:solidFill>
                <a:latin typeface="Source Serif Pro VF"/>
              </a:rPr>
              <a:t>.</a:t>
            </a:r>
          </a:p>
          <a:p>
            <a:endParaRPr lang="en-US" sz="1500" dirty="0">
              <a:solidFill>
                <a:srgbClr val="000300"/>
              </a:solidFill>
              <a:latin typeface="Source Serif Pro VF"/>
            </a:endParaRPr>
          </a:p>
          <a:p>
            <a:r>
              <a:rPr lang="en-US" sz="1500" dirty="0">
                <a:solidFill>
                  <a:srgbClr val="000300"/>
                </a:solidFill>
                <a:latin typeface="Source Serif Pro VF"/>
              </a:rPr>
              <a:t>Adults living in their homes or other community settings</a:t>
            </a:r>
          </a:p>
          <a:p>
            <a:pPr marL="0" indent="0">
              <a:buNone/>
            </a:pPr>
            <a:r>
              <a:rPr lang="en-US" sz="1500" b="1" dirty="0">
                <a:solidFill>
                  <a:srgbClr val="000300"/>
                </a:solidFill>
                <a:latin typeface="Source Serif Pro VF"/>
              </a:rPr>
              <a:t>      </a:t>
            </a:r>
            <a:r>
              <a:rPr lang="en-US" sz="1500" dirty="0">
                <a:solidFill>
                  <a:srgbClr val="000300"/>
                </a:solidFill>
                <a:latin typeface="Source Serif Pro VF"/>
              </a:rPr>
              <a:t>Call</a:t>
            </a:r>
            <a:r>
              <a:rPr lang="en-US" sz="1500" b="1" dirty="0">
                <a:solidFill>
                  <a:srgbClr val="000300"/>
                </a:solidFill>
                <a:latin typeface="Source Serif Pro VF"/>
              </a:rPr>
              <a:t> </a:t>
            </a:r>
            <a:r>
              <a:rPr lang="en-US" sz="1500" dirty="0">
                <a:solidFill>
                  <a:srgbClr val="000300"/>
                </a:solidFill>
                <a:latin typeface="Source Serif Pro VF"/>
              </a:rPr>
              <a:t>Toll-Free: 1-866-55AGING (</a:t>
            </a:r>
            <a:r>
              <a:rPr lang="en-US" sz="1500" u="sng" dirty="0">
                <a:solidFill>
                  <a:srgbClr val="000300"/>
                </a:solidFill>
                <a:latin typeface="Source Serif Pro VF"/>
                <a:hlinkClick r:id="rId4"/>
              </a:rPr>
              <a:t>+1 866-552-4464</a:t>
            </a:r>
            <a:r>
              <a:rPr lang="en-US" sz="1500" dirty="0">
                <a:solidFill>
                  <a:srgbClr val="000300"/>
                </a:solidFill>
                <a:latin typeface="Source Serif Pro VF"/>
              </a:rPr>
              <a:t>)</a:t>
            </a:r>
          </a:p>
          <a:p>
            <a:pPr marL="0" indent="0">
              <a:buNone/>
            </a:pPr>
            <a:r>
              <a:rPr lang="en-US" sz="1500" dirty="0">
                <a:solidFill>
                  <a:srgbClr val="000300"/>
                </a:solidFill>
                <a:latin typeface="Source Serif Pro VF"/>
              </a:rPr>
              <a:t>      Press "3"</a:t>
            </a:r>
          </a:p>
          <a:p>
            <a:pPr marL="0" indent="0">
              <a:buNone/>
            </a:pPr>
            <a:r>
              <a:rPr lang="en-US" sz="1500" b="1" dirty="0">
                <a:solidFill>
                  <a:srgbClr val="000300"/>
                </a:solidFill>
                <a:latin typeface="Source Serif Pro VF"/>
              </a:rPr>
              <a:t>      or </a:t>
            </a:r>
            <a:r>
              <a:rPr lang="en-US" sz="1500" b="1" u="sng" dirty="0">
                <a:solidFill>
                  <a:srgbClr val="000300"/>
                </a:solidFill>
                <a:latin typeface="Source Serif Pro VF"/>
                <a:hlinkClick r:id="rId5"/>
              </a:rPr>
              <a:t>file a report</a:t>
            </a:r>
            <a:r>
              <a:rPr lang="en-US" sz="1500" b="1" dirty="0">
                <a:solidFill>
                  <a:srgbClr val="000300"/>
                </a:solidFill>
                <a:latin typeface="Source Serif Pro VF"/>
              </a:rPr>
              <a:t> on the web.</a:t>
            </a:r>
            <a:endParaRPr lang="en-US" sz="1500" dirty="0">
              <a:solidFill>
                <a:srgbClr val="000300"/>
              </a:solidFill>
              <a:latin typeface="Source Serif Pro VF"/>
            </a:endParaRPr>
          </a:p>
          <a:p>
            <a:pPr marL="0" indent="0">
              <a:buNone/>
            </a:pPr>
            <a:endParaRPr lang="en-US" sz="1500" dirty="0">
              <a:solidFill>
                <a:srgbClr val="000300"/>
              </a:solidFill>
              <a:latin typeface="Source Serif Pro VF"/>
            </a:endParaRPr>
          </a:p>
          <a:p>
            <a:pPr marL="0" indent="0">
              <a:buNone/>
            </a:pPr>
            <a:endParaRPr lang="en-US" sz="1500" dirty="0">
              <a:solidFill>
                <a:srgbClr val="000300"/>
              </a:solidFill>
              <a:latin typeface="Source Serif Pro VF"/>
            </a:endParaRPr>
          </a:p>
          <a:p>
            <a:pPr marL="0" indent="0">
              <a:buNone/>
            </a:pPr>
            <a:endParaRPr lang="en-US" sz="1500" dirty="0"/>
          </a:p>
        </p:txBody>
      </p:sp>
    </p:spTree>
    <p:extLst>
      <p:ext uri="{BB962C8B-B14F-4D97-AF65-F5344CB8AC3E}">
        <p14:creationId xmlns:p14="http://schemas.microsoft.com/office/powerpoint/2010/main" val="1490663202"/>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40" y="471715"/>
            <a:ext cx="7429500" cy="558799"/>
          </a:xfrm>
        </p:spPr>
        <p:txBody>
          <a:bodyPr/>
          <a:lstStyle/>
          <a:p>
            <a:r>
              <a:rPr lang="en-US" sz="2400" dirty="0"/>
              <a:t>Home Health Nursing Services</a:t>
            </a:r>
          </a:p>
        </p:txBody>
      </p:sp>
      <p:sp>
        <p:nvSpPr>
          <p:cNvPr id="3" name="Content Placeholder 2"/>
          <p:cNvSpPr>
            <a:spLocks noGrp="1"/>
          </p:cNvSpPr>
          <p:nvPr>
            <p:ph idx="1"/>
          </p:nvPr>
        </p:nvSpPr>
        <p:spPr>
          <a:xfrm>
            <a:off x="444540" y="965201"/>
            <a:ext cx="8378184" cy="4020456"/>
          </a:xfrm>
        </p:spPr>
        <p:txBody>
          <a:bodyPr>
            <a:noAutofit/>
          </a:bodyPr>
          <a:lstStyle/>
          <a:p>
            <a:pPr marL="0" indent="0">
              <a:buNone/>
            </a:pPr>
            <a:r>
              <a:rPr lang="en-US" sz="1600" b="1" u="sng" dirty="0">
                <a:solidFill>
                  <a:srgbClr val="FF0000"/>
                </a:solidFill>
              </a:rPr>
              <a:t>New admissions: </a:t>
            </a:r>
          </a:p>
          <a:p>
            <a:pPr lvl="0"/>
            <a:r>
              <a:rPr lang="en-US" sz="1600" dirty="0"/>
              <a:t>When transitioning from a nursing home or hospital, the facility case manager or social worker will secure a Home Health provider if the member requires wound care. The MD will order the home health prior to the member leaving the facility.  </a:t>
            </a:r>
          </a:p>
          <a:p>
            <a:pPr lvl="0"/>
            <a:r>
              <a:rPr lang="en-US" sz="1600" dirty="0"/>
              <a:t>The Home Health agency will proceed with the evaluation and skilled nursing based on the MD order. These services are paid through straight Medicaid and NOT ICWP. </a:t>
            </a:r>
          </a:p>
          <a:p>
            <a:pPr lvl="0"/>
            <a:r>
              <a:rPr lang="en-US" sz="1600" dirty="0"/>
              <a:t>The Home Health skilled nursing agency will send a copy of their nursing evaluation to the case manager. </a:t>
            </a:r>
          </a:p>
          <a:p>
            <a:pPr lvl="0"/>
            <a:r>
              <a:rPr lang="en-US" sz="1600" dirty="0"/>
              <a:t>The case manager will send it to the review nurse. </a:t>
            </a:r>
          </a:p>
          <a:p>
            <a:pPr lvl="0"/>
            <a:r>
              <a:rPr lang="en-US" sz="1600" dirty="0"/>
              <a:t>The case manager and Home Health nursing agency should work together when sending in quarterly updates. </a:t>
            </a:r>
          </a:p>
          <a:p>
            <a:pPr lvl="0"/>
            <a:r>
              <a:rPr lang="en-US" sz="1600" dirty="0"/>
              <a:t>The case manager can request a copy of what they are required to keep in the clinical record according to policy and send it to the review nurse</a:t>
            </a:r>
          </a:p>
        </p:txBody>
      </p:sp>
    </p:spTree>
    <p:extLst>
      <p:ext uri="{BB962C8B-B14F-4D97-AF65-F5344CB8AC3E}">
        <p14:creationId xmlns:p14="http://schemas.microsoft.com/office/powerpoint/2010/main" val="18816594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66057"/>
            <a:ext cx="7429500" cy="587263"/>
          </a:xfrm>
        </p:spPr>
        <p:txBody>
          <a:bodyPr>
            <a:normAutofit/>
          </a:bodyPr>
          <a:lstStyle/>
          <a:p>
            <a:r>
              <a:rPr lang="en-US" sz="2400" dirty="0"/>
              <a:t>ICWP Skilled Nursing Hours</a:t>
            </a:r>
          </a:p>
        </p:txBody>
      </p:sp>
      <p:sp>
        <p:nvSpPr>
          <p:cNvPr id="3" name="Content Placeholder 2"/>
          <p:cNvSpPr>
            <a:spLocks noGrp="1"/>
          </p:cNvSpPr>
          <p:nvPr>
            <p:ph idx="1"/>
          </p:nvPr>
        </p:nvSpPr>
        <p:spPr>
          <a:xfrm>
            <a:off x="568108" y="1030514"/>
            <a:ext cx="8575892" cy="3456556"/>
          </a:xfrm>
        </p:spPr>
        <p:txBody>
          <a:bodyPr>
            <a:noAutofit/>
          </a:bodyPr>
          <a:lstStyle/>
          <a:p>
            <a:pPr marL="0" indent="0">
              <a:buNone/>
            </a:pPr>
            <a:r>
              <a:rPr lang="en-US" sz="1600" b="1" u="sng" dirty="0">
                <a:solidFill>
                  <a:srgbClr val="FF0000"/>
                </a:solidFill>
              </a:rPr>
              <a:t>New admissions with Home Health </a:t>
            </a:r>
          </a:p>
          <a:p>
            <a:pPr lvl="0"/>
            <a:r>
              <a:rPr lang="en-US" sz="1600" dirty="0"/>
              <a:t>Home Health will continue based on an MD order. </a:t>
            </a:r>
          </a:p>
          <a:p>
            <a:pPr lvl="0"/>
            <a:r>
              <a:rPr lang="en-US" sz="1600" dirty="0"/>
              <a:t>The ICWP case manager can request additional ICWP skilled nursing hours once Home Health has been exhausted with straight Medicaid. </a:t>
            </a:r>
          </a:p>
          <a:p>
            <a:pPr marL="0" indent="0">
              <a:buNone/>
            </a:pPr>
            <a:r>
              <a:rPr lang="en-US" sz="1600" b="1" u="sng" dirty="0">
                <a:solidFill>
                  <a:srgbClr val="FF0000"/>
                </a:solidFill>
              </a:rPr>
              <a:t>New Admissions for ICWP Skilled Nursing Hours with an ICWP Skilled Nursing Agency</a:t>
            </a:r>
            <a:endParaRPr lang="en-US" sz="1600" dirty="0">
              <a:solidFill>
                <a:srgbClr val="FF0000"/>
              </a:solidFill>
            </a:endParaRPr>
          </a:p>
          <a:p>
            <a:r>
              <a:rPr lang="en-US" sz="1600" dirty="0"/>
              <a:t>Alliant Medical Review nurse can approve skilled nursing hours during the initial assessment. An ICWP Skilled nursing hours allotment form is completed the AHS medical review nurse to determine the number of skilled nursing hours for LPN or RN. The ICWP Skilled Nursing hours will be added to the overall budget. </a:t>
            </a:r>
            <a:r>
              <a:rPr lang="en-US" sz="1600" b="1" i="1" dirty="0"/>
              <a:t>(The ICWP Skilled Nursing Hours Allotment form is an internal document only) </a:t>
            </a:r>
          </a:p>
          <a:p>
            <a:pPr lvl="0"/>
            <a:r>
              <a:rPr lang="en-US" sz="1600" dirty="0"/>
              <a:t>There is no need to add a separate cost for an RN skilled nursing evaluation because, the evaluation is all inclusive for the agency for any approved ICWP Skilled Nursing hours. </a:t>
            </a:r>
          </a:p>
        </p:txBody>
      </p:sp>
    </p:spTree>
    <p:extLst>
      <p:ext uri="{BB962C8B-B14F-4D97-AF65-F5344CB8AC3E}">
        <p14:creationId xmlns:p14="http://schemas.microsoft.com/office/powerpoint/2010/main" val="20918914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51544"/>
            <a:ext cx="7429500" cy="406400"/>
          </a:xfrm>
        </p:spPr>
        <p:txBody>
          <a:bodyPr>
            <a:normAutofit fontScale="90000"/>
          </a:bodyPr>
          <a:lstStyle/>
          <a:p>
            <a:r>
              <a:rPr lang="en-US" sz="2400" dirty="0"/>
              <a:t>ICWP Skilled Nursing</a:t>
            </a:r>
          </a:p>
        </p:txBody>
      </p:sp>
      <p:sp>
        <p:nvSpPr>
          <p:cNvPr id="3" name="Content Placeholder 2"/>
          <p:cNvSpPr>
            <a:spLocks noGrp="1"/>
          </p:cNvSpPr>
          <p:nvPr>
            <p:ph idx="1"/>
          </p:nvPr>
        </p:nvSpPr>
        <p:spPr>
          <a:xfrm>
            <a:off x="444540" y="957944"/>
            <a:ext cx="8575892" cy="3698964"/>
          </a:xfrm>
        </p:spPr>
        <p:txBody>
          <a:bodyPr>
            <a:noAutofit/>
          </a:bodyPr>
          <a:lstStyle/>
          <a:p>
            <a:pPr marL="0" indent="0">
              <a:buNone/>
            </a:pPr>
            <a:r>
              <a:rPr lang="en-US" sz="1600" b="1" u="sng" dirty="0">
                <a:solidFill>
                  <a:srgbClr val="FF0000"/>
                </a:solidFill>
              </a:rPr>
              <a:t>New Admissions for ICWP Skilled Nursing Hours with an ICWP Skilled Nursing Agency (continued)…</a:t>
            </a:r>
            <a:endParaRPr lang="en-US" sz="1600" dirty="0">
              <a:solidFill>
                <a:srgbClr val="FF0000"/>
              </a:solidFill>
            </a:endParaRPr>
          </a:p>
          <a:p>
            <a:pPr lvl="0"/>
            <a:r>
              <a:rPr lang="en-US" sz="1600" dirty="0"/>
              <a:t>The case manager will secure an approved ICWP Skilled Nursing provider on admission. </a:t>
            </a:r>
          </a:p>
          <a:p>
            <a:pPr lvl="0"/>
            <a:r>
              <a:rPr lang="en-US" sz="1600" dirty="0"/>
              <a:t>The ICWP Skilled Nursing agency will send their initial evaluation to the case manager to send to the review nurse. </a:t>
            </a:r>
          </a:p>
          <a:p>
            <a:pPr lvl="0"/>
            <a:r>
              <a:rPr lang="en-US" sz="1600" dirty="0"/>
              <a:t>The review nurse will enter the DMA 80 for the ICWP skilled nursing agency with the approved skilled nursing hours. </a:t>
            </a:r>
          </a:p>
          <a:p>
            <a:r>
              <a:rPr lang="en-US" sz="1600" dirty="0"/>
              <a:t>Quarterly evaluation and updated MD order submitted by the skilled nursing agency – case manager will need to send this to the review nurse.  </a:t>
            </a:r>
            <a:r>
              <a:rPr lang="en-US" sz="1600" b="1" i="1" dirty="0"/>
              <a:t>~</a:t>
            </a:r>
            <a:r>
              <a:rPr lang="en-US" sz="1400" dirty="0"/>
              <a:t>ICWP policy manual section 902.3:</a:t>
            </a:r>
            <a:r>
              <a:rPr lang="en-US" sz="1400" b="1" i="1" dirty="0"/>
              <a:t> </a:t>
            </a:r>
            <a:r>
              <a:rPr lang="en-US" sz="1600" b="1" i="1" dirty="0"/>
              <a:t>A plan of care signed and dated by the attending MD at least every (90) days or every (3) months that includes drug, dietary, treatment and activity orders.  </a:t>
            </a:r>
            <a:endParaRPr lang="en-US" sz="1600" dirty="0"/>
          </a:p>
          <a:p>
            <a:endParaRPr lang="en-US" sz="1600" dirty="0"/>
          </a:p>
        </p:txBody>
      </p:sp>
    </p:spTree>
    <p:extLst>
      <p:ext uri="{BB962C8B-B14F-4D97-AF65-F5344CB8AC3E}">
        <p14:creationId xmlns:p14="http://schemas.microsoft.com/office/powerpoint/2010/main" val="23434398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29771"/>
            <a:ext cx="7429500" cy="623549"/>
          </a:xfrm>
        </p:spPr>
        <p:txBody>
          <a:bodyPr/>
          <a:lstStyle/>
          <a:p>
            <a:r>
              <a:rPr lang="en-US" sz="2400" dirty="0"/>
              <a:t>ICWP Skilled Nursing</a:t>
            </a:r>
          </a:p>
        </p:txBody>
      </p:sp>
      <p:sp>
        <p:nvSpPr>
          <p:cNvPr id="3" name="Content Placeholder 2"/>
          <p:cNvSpPr>
            <a:spLocks noGrp="1"/>
          </p:cNvSpPr>
          <p:nvPr>
            <p:ph idx="1"/>
          </p:nvPr>
        </p:nvSpPr>
        <p:spPr>
          <a:xfrm>
            <a:off x="444540" y="965200"/>
            <a:ext cx="8229600" cy="3566355"/>
          </a:xfrm>
        </p:spPr>
        <p:txBody>
          <a:bodyPr>
            <a:noAutofit/>
          </a:bodyPr>
          <a:lstStyle/>
          <a:p>
            <a:r>
              <a:rPr lang="en-US" sz="1600" b="1" u="sng" dirty="0"/>
              <a:t>Addendums for ICWP Skilled Nursing Hours with an Agency or Home Health</a:t>
            </a:r>
            <a:endParaRPr lang="en-US" sz="1600" dirty="0"/>
          </a:p>
          <a:p>
            <a:pPr lvl="0"/>
            <a:r>
              <a:rPr lang="en-US" sz="1600" dirty="0"/>
              <a:t>The Case manager should request Home Health first through the members PCP for skilled nursing such as wound care. Home Health bills straight Medicaid so we will not enter a DMA 80 for their services. </a:t>
            </a:r>
          </a:p>
          <a:p>
            <a:pPr lvl="0"/>
            <a:r>
              <a:rPr lang="en-US" sz="1600" dirty="0"/>
              <a:t>If the addendum request(Appendix U) for skilled nursing hours is for anything other than wound care, the review nurse will review the addendum and determine if ICWP skilled nursing hours for LPN or RN is warranted.  </a:t>
            </a:r>
          </a:p>
          <a:p>
            <a:pPr lvl="0"/>
            <a:r>
              <a:rPr lang="en-US" sz="1600" i="1" dirty="0"/>
              <a:t>Make sure to document on the addendum form (Appendix U) if Home Health services has been exhausted when warranted. </a:t>
            </a:r>
          </a:p>
          <a:p>
            <a:pPr lvl="0"/>
            <a:r>
              <a:rPr lang="en-US" sz="1600" dirty="0"/>
              <a:t>If approved, the ICWP case manager will secure and ICWP Skilled nursing agency. The ICWP Skilled Nursing agency will send their initial evaluation to the case manager to send to the review nurse</a:t>
            </a:r>
          </a:p>
        </p:txBody>
      </p:sp>
    </p:spTree>
    <p:extLst>
      <p:ext uri="{BB962C8B-B14F-4D97-AF65-F5344CB8AC3E}">
        <p14:creationId xmlns:p14="http://schemas.microsoft.com/office/powerpoint/2010/main" val="20828560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ICWP Skilled Nursing</a:t>
            </a:r>
          </a:p>
        </p:txBody>
      </p:sp>
      <p:sp>
        <p:nvSpPr>
          <p:cNvPr id="3" name="Content Placeholder 2"/>
          <p:cNvSpPr>
            <a:spLocks noGrp="1"/>
          </p:cNvSpPr>
          <p:nvPr>
            <p:ph idx="1"/>
          </p:nvPr>
        </p:nvSpPr>
        <p:spPr>
          <a:xfrm>
            <a:off x="585788" y="1168068"/>
            <a:ext cx="8229600" cy="3333750"/>
          </a:xfrm>
        </p:spPr>
        <p:txBody>
          <a:bodyPr>
            <a:noAutofit/>
          </a:bodyPr>
          <a:lstStyle/>
          <a:p>
            <a:pPr lvl="0"/>
            <a:r>
              <a:rPr lang="en-US" sz="1600" dirty="0"/>
              <a:t>The ICWP review nurse will complete the ICWP Skilled Nursing </a:t>
            </a:r>
            <a:r>
              <a:rPr lang="en-US" sz="1600" dirty="0" err="1"/>
              <a:t>Allottment</a:t>
            </a:r>
            <a:r>
              <a:rPr lang="en-US" sz="1600" dirty="0"/>
              <a:t> form (internally)based on the skilled nursing evaluation completed by the agency. </a:t>
            </a:r>
          </a:p>
          <a:p>
            <a:pPr lvl="0"/>
            <a:r>
              <a:rPr lang="en-US" sz="1600" dirty="0"/>
              <a:t>The review nurse will enter the DMA 80 for the ICWP skilled nursing agency with the approved</a:t>
            </a:r>
            <a:r>
              <a:rPr lang="en-US" sz="1600" b="1" dirty="0"/>
              <a:t> </a:t>
            </a:r>
            <a:r>
              <a:rPr lang="en-US" sz="1600" dirty="0"/>
              <a:t>skilled nursing hours. There is no need to enter a separate PA for a skilled nursing evaluation because that is all inclusive with the agency providing the skilled nursing hours. </a:t>
            </a:r>
          </a:p>
          <a:p>
            <a:pPr lvl="0"/>
            <a:r>
              <a:rPr lang="en-US" sz="1600" dirty="0"/>
              <a:t>Quarterly evaluation by skilled nursing agency – case manager will need to send this to the review nurse. (same as above with new admissions). </a:t>
            </a:r>
          </a:p>
          <a:p>
            <a:pPr marL="0" indent="0">
              <a:buNone/>
            </a:pPr>
            <a:endParaRPr lang="en-US" sz="1600" dirty="0"/>
          </a:p>
        </p:txBody>
      </p:sp>
    </p:spTree>
    <p:extLst>
      <p:ext uri="{BB962C8B-B14F-4D97-AF65-F5344CB8AC3E}">
        <p14:creationId xmlns:p14="http://schemas.microsoft.com/office/powerpoint/2010/main" val="16168753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86229"/>
            <a:ext cx="7429500" cy="667091"/>
          </a:xfrm>
        </p:spPr>
        <p:txBody>
          <a:bodyPr>
            <a:normAutofit/>
          </a:bodyPr>
          <a:lstStyle/>
          <a:p>
            <a:r>
              <a:rPr lang="en-US" sz="2400" dirty="0"/>
              <a:t>ICWP Skilled Nursing</a:t>
            </a:r>
          </a:p>
        </p:txBody>
      </p:sp>
      <p:sp>
        <p:nvSpPr>
          <p:cNvPr id="3" name="Content Placeholder 2"/>
          <p:cNvSpPr>
            <a:spLocks noGrp="1"/>
          </p:cNvSpPr>
          <p:nvPr>
            <p:ph idx="1"/>
          </p:nvPr>
        </p:nvSpPr>
        <p:spPr>
          <a:xfrm>
            <a:off x="593223" y="994229"/>
            <a:ext cx="8229600" cy="3573469"/>
          </a:xfrm>
        </p:spPr>
        <p:txBody>
          <a:bodyPr>
            <a:normAutofit/>
          </a:bodyPr>
          <a:lstStyle/>
          <a:p>
            <a:pPr marL="0" indent="0">
              <a:buNone/>
            </a:pPr>
            <a:r>
              <a:rPr lang="en-US" sz="1600" b="1" dirty="0"/>
              <a:t>Note:</a:t>
            </a:r>
            <a:endParaRPr lang="en-US" sz="1600" dirty="0"/>
          </a:p>
          <a:p>
            <a:r>
              <a:rPr lang="en-US" sz="1600" dirty="0"/>
              <a:t>Home Health and ICWP skilled nursing cannot be done simultaneously. Home Health will start first over ICWP skilled nursing when a person is being discharged from a facility with an MD order for wound care. </a:t>
            </a:r>
          </a:p>
          <a:p>
            <a:r>
              <a:rPr lang="en-US" sz="1600" dirty="0"/>
              <a:t>It is easier for them to transition in that manner. Once they get into the community we can follow our process for implementing ICWP skilled nursing.</a:t>
            </a:r>
          </a:p>
          <a:p>
            <a:r>
              <a:rPr lang="en-US" sz="1600" dirty="0"/>
              <a:t>The case manager will need to connect the skilled nursing agency and the home health so they can coordinate discharge and obtaining an MD for the ICWP skilled nursing. </a:t>
            </a:r>
          </a:p>
          <a:p>
            <a:r>
              <a:rPr lang="en-US" sz="1600" dirty="0"/>
              <a:t>My suggestion is to use Home Health as much as possible if the MD has already ordered it from the hospital or nursing home. </a:t>
            </a:r>
          </a:p>
          <a:p>
            <a:r>
              <a:rPr lang="en-US" sz="1600" dirty="0"/>
              <a:t>We can always add our skilled nursing hours once the Home Health visits have been exhausted. </a:t>
            </a:r>
          </a:p>
          <a:p>
            <a:endParaRPr lang="en-US" sz="1600" dirty="0"/>
          </a:p>
        </p:txBody>
      </p:sp>
    </p:spTree>
    <p:extLst>
      <p:ext uri="{BB962C8B-B14F-4D97-AF65-F5344CB8AC3E}">
        <p14:creationId xmlns:p14="http://schemas.microsoft.com/office/powerpoint/2010/main" val="20422107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69" y="705277"/>
            <a:ext cx="8248184" cy="481013"/>
          </a:xfrm>
        </p:spPr>
        <p:txBody>
          <a:bodyPr>
            <a:noAutofit/>
          </a:bodyPr>
          <a:lstStyle/>
          <a:p>
            <a:r>
              <a:rPr lang="en-US" sz="2400" dirty="0"/>
              <a:t>ICWP Skilled Nursing Procedure Codes (Appendix O)</a:t>
            </a:r>
          </a:p>
        </p:txBody>
      </p:sp>
      <p:graphicFrame>
        <p:nvGraphicFramePr>
          <p:cNvPr id="7" name="Content Placeholder 6"/>
          <p:cNvGraphicFramePr>
            <a:graphicFrameLocks noGrp="1"/>
          </p:cNvGraphicFramePr>
          <p:nvPr>
            <p:ph idx="1"/>
          </p:nvPr>
        </p:nvGraphicFramePr>
        <p:xfrm>
          <a:off x="1549539" y="1322388"/>
          <a:ext cx="6019521" cy="3465958"/>
        </p:xfrm>
        <a:graphic>
          <a:graphicData uri="http://schemas.openxmlformats.org/drawingml/2006/table">
            <a:tbl>
              <a:tblPr>
                <a:tableStyleId>{5C22544A-7EE6-4342-B048-85BDC9FD1C3A}</a:tableStyleId>
              </a:tblPr>
              <a:tblGrid>
                <a:gridCol w="1380736">
                  <a:extLst>
                    <a:ext uri="{9D8B030D-6E8A-4147-A177-3AD203B41FA5}">
                      <a16:colId xmlns:a16="http://schemas.microsoft.com/office/drawing/2014/main" val="4219374432"/>
                    </a:ext>
                  </a:extLst>
                </a:gridCol>
                <a:gridCol w="884155">
                  <a:extLst>
                    <a:ext uri="{9D8B030D-6E8A-4147-A177-3AD203B41FA5}">
                      <a16:colId xmlns:a16="http://schemas.microsoft.com/office/drawing/2014/main" val="245061046"/>
                    </a:ext>
                  </a:extLst>
                </a:gridCol>
                <a:gridCol w="1005272">
                  <a:extLst>
                    <a:ext uri="{9D8B030D-6E8A-4147-A177-3AD203B41FA5}">
                      <a16:colId xmlns:a16="http://schemas.microsoft.com/office/drawing/2014/main" val="1962242676"/>
                    </a:ext>
                  </a:extLst>
                </a:gridCol>
                <a:gridCol w="1005272">
                  <a:extLst>
                    <a:ext uri="{9D8B030D-6E8A-4147-A177-3AD203B41FA5}">
                      <a16:colId xmlns:a16="http://schemas.microsoft.com/office/drawing/2014/main" val="2239698409"/>
                    </a:ext>
                  </a:extLst>
                </a:gridCol>
                <a:gridCol w="581362">
                  <a:extLst>
                    <a:ext uri="{9D8B030D-6E8A-4147-A177-3AD203B41FA5}">
                      <a16:colId xmlns:a16="http://schemas.microsoft.com/office/drawing/2014/main" val="2988757042"/>
                    </a:ext>
                  </a:extLst>
                </a:gridCol>
                <a:gridCol w="581362">
                  <a:extLst>
                    <a:ext uri="{9D8B030D-6E8A-4147-A177-3AD203B41FA5}">
                      <a16:colId xmlns:a16="http://schemas.microsoft.com/office/drawing/2014/main" val="123750147"/>
                    </a:ext>
                  </a:extLst>
                </a:gridCol>
                <a:gridCol w="581362">
                  <a:extLst>
                    <a:ext uri="{9D8B030D-6E8A-4147-A177-3AD203B41FA5}">
                      <a16:colId xmlns:a16="http://schemas.microsoft.com/office/drawing/2014/main" val="27203871"/>
                    </a:ext>
                  </a:extLst>
                </a:gridCol>
              </a:tblGrid>
              <a:tr h="181676">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r>
                        <a:rPr lang="en-US" sz="1000" u="none" strike="noStrike">
                          <a:effectLst/>
                        </a:rPr>
                        <a:t>Procedure Code </a:t>
                      </a:r>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r>
                        <a:rPr lang="en-US" sz="1000" u="none" strike="noStrike">
                          <a:effectLst/>
                        </a:rPr>
                        <a:t>Modifier</a:t>
                      </a:r>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r>
                        <a:rPr lang="en-US" sz="1000" u="none" strike="noStrike">
                          <a:effectLst/>
                        </a:rPr>
                        <a:t>Rate </a:t>
                      </a:r>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extLst>
                  <a:ext uri="{0D108BD9-81ED-4DB2-BD59-A6C34878D82A}">
                    <a16:rowId xmlns:a16="http://schemas.microsoft.com/office/drawing/2014/main" val="539766739"/>
                  </a:ext>
                </a:extLst>
              </a:tr>
              <a:tr h="463273">
                <a:tc>
                  <a:txBody>
                    <a:bodyPr/>
                    <a:lstStyle/>
                    <a:p>
                      <a:pPr algn="l" fontAlgn="t"/>
                      <a:r>
                        <a:rPr lang="en-US" sz="1000" u="none" strike="noStrike">
                          <a:effectLst/>
                        </a:rPr>
                        <a:t>Skilled Nursing Visit </a:t>
                      </a:r>
                      <a:endParaRPr lang="en-US" sz="1000" b="0" i="0" u="none" strike="noStrike">
                        <a:solidFill>
                          <a:srgbClr val="000000"/>
                        </a:solidFill>
                        <a:effectLst/>
                        <a:latin typeface="Arial" panose="020B0604020202020204" pitchFamily="34" charset="0"/>
                      </a:endParaRPr>
                    </a:p>
                  </a:txBody>
                  <a:tcPr marL="9084" marR="9084" marT="9084" marB="0"/>
                </a:tc>
                <a:tc>
                  <a:txBody>
                    <a:bodyPr/>
                    <a:lstStyle/>
                    <a:p>
                      <a:pPr algn="l" fontAlgn="ctr"/>
                      <a:r>
                        <a:rPr lang="en-US" sz="1000" u="none" strike="noStrike">
                          <a:effectLst/>
                        </a:rPr>
                        <a:t>Skilled Nursing visit</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T1030</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ctr" fontAlgn="ctr"/>
                      <a:r>
                        <a:rPr lang="en-US" sz="1000" u="none" strike="noStrike">
                          <a:effectLst/>
                        </a:rPr>
                        <a:t>$54.77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extLst>
                  <a:ext uri="{0D108BD9-81ED-4DB2-BD59-A6C34878D82A}">
                    <a16:rowId xmlns:a16="http://schemas.microsoft.com/office/drawing/2014/main" val="2820105079"/>
                  </a:ext>
                </a:extLst>
              </a:tr>
              <a:tr h="463273">
                <a:tc>
                  <a:txBody>
                    <a:bodyPr/>
                    <a:lstStyle/>
                    <a:p>
                      <a:pPr algn="l" fontAlgn="t"/>
                      <a:r>
                        <a:rPr lang="en-US" sz="1000" u="none" strike="noStrike">
                          <a:effectLst/>
                        </a:rPr>
                        <a:t>Skilled Nursing Visit </a:t>
                      </a:r>
                      <a:endParaRPr lang="en-US" sz="1000" b="0" i="0" u="none" strike="noStrike">
                        <a:solidFill>
                          <a:srgbClr val="000000"/>
                        </a:solidFill>
                        <a:effectLst/>
                        <a:latin typeface="Arial" panose="020B0604020202020204" pitchFamily="34" charset="0"/>
                      </a:endParaRPr>
                    </a:p>
                  </a:txBody>
                  <a:tcPr marL="9084" marR="9084" marT="9084" marB="0"/>
                </a:tc>
                <a:tc>
                  <a:txBody>
                    <a:bodyPr/>
                    <a:lstStyle/>
                    <a:p>
                      <a:pPr algn="l" fontAlgn="ctr"/>
                      <a:r>
                        <a:rPr lang="en-US" sz="1000" u="none" strike="noStrike">
                          <a:effectLst/>
                        </a:rPr>
                        <a:t>Skilled Nursing visit</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T1030</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U1</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ctr" fontAlgn="ctr"/>
                      <a:r>
                        <a:rPr lang="en-US" sz="1000" u="none" strike="noStrike">
                          <a:effectLst/>
                        </a:rPr>
                        <a:t>$54.77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extLst>
                  <a:ext uri="{0D108BD9-81ED-4DB2-BD59-A6C34878D82A}">
                    <a16:rowId xmlns:a16="http://schemas.microsoft.com/office/drawing/2014/main" val="3330173232"/>
                  </a:ext>
                </a:extLst>
              </a:tr>
              <a:tr h="181676">
                <a:tc>
                  <a:txBody>
                    <a:bodyPr/>
                    <a:lstStyle/>
                    <a:p>
                      <a:pPr algn="l" fontAlgn="t"/>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084" marR="9084" marT="9084" marB="0"/>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extLst>
                  <a:ext uri="{0D108BD9-81ED-4DB2-BD59-A6C34878D82A}">
                    <a16:rowId xmlns:a16="http://schemas.microsoft.com/office/drawing/2014/main" val="1578985661"/>
                  </a:ext>
                </a:extLst>
              </a:tr>
              <a:tr h="463273">
                <a:tc>
                  <a:txBody>
                    <a:bodyPr/>
                    <a:lstStyle/>
                    <a:p>
                      <a:pPr algn="l" fontAlgn="t"/>
                      <a:r>
                        <a:rPr lang="en-US" sz="1000" u="none" strike="noStrike">
                          <a:effectLst/>
                        </a:rPr>
                        <a:t>Skilled Nursing (RN)</a:t>
                      </a:r>
                      <a:endParaRPr lang="en-US" sz="1000" b="0" i="0" u="none" strike="noStrike">
                        <a:solidFill>
                          <a:srgbClr val="000000"/>
                        </a:solidFill>
                        <a:effectLst/>
                        <a:latin typeface="Arial" panose="020B0604020202020204" pitchFamily="34" charset="0"/>
                      </a:endParaRPr>
                    </a:p>
                  </a:txBody>
                  <a:tcPr marL="9084" marR="9084" marT="9084" marB="0"/>
                </a:tc>
                <a:tc>
                  <a:txBody>
                    <a:bodyPr/>
                    <a:lstStyle/>
                    <a:p>
                      <a:pPr algn="l" fontAlgn="ctr"/>
                      <a:r>
                        <a:rPr lang="en-US" sz="1000" u="none" strike="noStrike">
                          <a:effectLst/>
                        </a:rPr>
                        <a:t>Skilled Nursing (RN)</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S9123</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TD</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ctr" fontAlgn="ctr"/>
                      <a:r>
                        <a:rPr lang="en-US" sz="1000" u="none" strike="noStrike">
                          <a:effectLst/>
                        </a:rPr>
                        <a:t>$11.00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extLst>
                  <a:ext uri="{0D108BD9-81ED-4DB2-BD59-A6C34878D82A}">
                    <a16:rowId xmlns:a16="http://schemas.microsoft.com/office/drawing/2014/main" val="3367370988"/>
                  </a:ext>
                </a:extLst>
              </a:tr>
              <a:tr h="472357">
                <a:tc>
                  <a:txBody>
                    <a:bodyPr/>
                    <a:lstStyle/>
                    <a:p>
                      <a:pPr algn="l" fontAlgn="t"/>
                      <a:r>
                        <a:rPr lang="en-US" sz="1000" u="none" strike="noStrike">
                          <a:effectLst/>
                        </a:rPr>
                        <a:t>Skilled Nursing (RN)</a:t>
                      </a:r>
                      <a:endParaRPr lang="en-US" sz="1000" b="0" i="0" u="none" strike="noStrike">
                        <a:solidFill>
                          <a:srgbClr val="000000"/>
                        </a:solidFill>
                        <a:effectLst/>
                        <a:latin typeface="Arial" panose="020B0604020202020204" pitchFamily="34" charset="0"/>
                      </a:endParaRPr>
                    </a:p>
                  </a:txBody>
                  <a:tcPr marL="9084" marR="9084" marT="9084" marB="0"/>
                </a:tc>
                <a:tc>
                  <a:txBody>
                    <a:bodyPr/>
                    <a:lstStyle/>
                    <a:p>
                      <a:pPr algn="l" fontAlgn="b"/>
                      <a:r>
                        <a:rPr lang="en-US" sz="1000" u="none" strike="noStrike">
                          <a:effectLst/>
                        </a:rPr>
                        <a:t>Skilled Nursing (RN)</a:t>
                      </a:r>
                      <a:endParaRPr lang="en-US" sz="1000" b="0" i="0" u="none" strike="noStrike">
                        <a:solidFill>
                          <a:srgbClr val="000000"/>
                        </a:solidFill>
                        <a:effectLst/>
                        <a:latin typeface="Arial" panose="020B0604020202020204" pitchFamily="34" charset="0"/>
                      </a:endParaRPr>
                    </a:p>
                  </a:txBody>
                  <a:tcPr marL="9084" marR="9084" marT="9084" marB="0" anchor="b"/>
                </a:tc>
                <a:tc>
                  <a:txBody>
                    <a:bodyPr/>
                    <a:lstStyle/>
                    <a:p>
                      <a:pPr algn="l" fontAlgn="ctr"/>
                      <a:r>
                        <a:rPr lang="en-US" sz="1000" u="none" strike="noStrike">
                          <a:effectLst/>
                        </a:rPr>
                        <a:t> S9123</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U1 TD</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ctr" fontAlgn="ctr"/>
                      <a:r>
                        <a:rPr lang="en-US" sz="1000" u="none" strike="noStrike">
                          <a:effectLst/>
                        </a:rPr>
                        <a:t>$11.00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extLst>
                  <a:ext uri="{0D108BD9-81ED-4DB2-BD59-A6C34878D82A}">
                    <a16:rowId xmlns:a16="http://schemas.microsoft.com/office/drawing/2014/main" val="427051797"/>
                  </a:ext>
                </a:extLst>
              </a:tr>
              <a:tr h="181676">
                <a:tc>
                  <a:txBody>
                    <a:bodyPr/>
                    <a:lstStyle/>
                    <a:p>
                      <a:pPr algn="l" fontAlgn="t"/>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084" marR="9084" marT="9084" marB="0"/>
                </a:tc>
                <a:tc>
                  <a:txBody>
                    <a:bodyPr/>
                    <a:lstStyle/>
                    <a:p>
                      <a:pPr algn="l" fontAlgn="ctr"/>
                      <a:r>
                        <a:rPr lang="en-US" sz="1000" u="sng" strike="noStrike">
                          <a:effectLst/>
                        </a:rPr>
                        <a:t> </a:t>
                      </a:r>
                      <a:endParaRPr lang="en-US" sz="1000" b="0" i="0" u="sng"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extLst>
                  <a:ext uri="{0D108BD9-81ED-4DB2-BD59-A6C34878D82A}">
                    <a16:rowId xmlns:a16="http://schemas.microsoft.com/office/drawing/2014/main" val="785650900"/>
                  </a:ext>
                </a:extLst>
              </a:tr>
              <a:tr h="463273">
                <a:tc>
                  <a:txBody>
                    <a:bodyPr/>
                    <a:lstStyle/>
                    <a:p>
                      <a:pPr algn="l" fontAlgn="t"/>
                      <a:r>
                        <a:rPr lang="en-US" sz="1000" u="none" strike="noStrike">
                          <a:effectLst/>
                        </a:rPr>
                        <a:t>Skilled Nursing (LPN)</a:t>
                      </a:r>
                      <a:endParaRPr lang="en-US" sz="1000" b="0" i="0" u="none" strike="noStrike">
                        <a:solidFill>
                          <a:srgbClr val="000000"/>
                        </a:solidFill>
                        <a:effectLst/>
                        <a:latin typeface="Arial" panose="020B0604020202020204" pitchFamily="34" charset="0"/>
                      </a:endParaRPr>
                    </a:p>
                  </a:txBody>
                  <a:tcPr marL="9084" marR="9084" marT="9084" marB="0"/>
                </a:tc>
                <a:tc>
                  <a:txBody>
                    <a:bodyPr/>
                    <a:lstStyle/>
                    <a:p>
                      <a:pPr algn="l" fontAlgn="ctr"/>
                      <a:r>
                        <a:rPr lang="en-US" sz="1000" u="none" strike="noStrike">
                          <a:effectLst/>
                        </a:rPr>
                        <a:t>LPN Nursing</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S9124</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TE</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ctr" fontAlgn="ctr"/>
                      <a:r>
                        <a:rPr lang="en-US" sz="1000" u="none" strike="noStrike">
                          <a:effectLst/>
                        </a:rPr>
                        <a:t>$9.63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extLst>
                  <a:ext uri="{0D108BD9-81ED-4DB2-BD59-A6C34878D82A}">
                    <a16:rowId xmlns:a16="http://schemas.microsoft.com/office/drawing/2014/main" val="1655619172"/>
                  </a:ext>
                </a:extLst>
              </a:tr>
              <a:tr h="463273">
                <a:tc>
                  <a:txBody>
                    <a:bodyPr/>
                    <a:lstStyle/>
                    <a:p>
                      <a:pPr algn="l" fontAlgn="t"/>
                      <a:r>
                        <a:rPr lang="en-US" sz="1000" u="none" strike="noStrike">
                          <a:effectLst/>
                        </a:rPr>
                        <a:t> Skilled Nursing (LPN)</a:t>
                      </a:r>
                      <a:endParaRPr lang="en-US" sz="1000" b="0" i="0" u="none" strike="noStrike">
                        <a:solidFill>
                          <a:srgbClr val="000000"/>
                        </a:solidFill>
                        <a:effectLst/>
                        <a:latin typeface="Arial" panose="020B0604020202020204" pitchFamily="34" charset="0"/>
                      </a:endParaRPr>
                    </a:p>
                  </a:txBody>
                  <a:tcPr marL="9084" marR="9084" marT="9084" marB="0"/>
                </a:tc>
                <a:tc>
                  <a:txBody>
                    <a:bodyPr/>
                    <a:lstStyle/>
                    <a:p>
                      <a:pPr algn="l" fontAlgn="ctr"/>
                      <a:r>
                        <a:rPr lang="en-US" sz="1000" u="none" strike="noStrike">
                          <a:effectLst/>
                        </a:rPr>
                        <a:t>LPN Nursing</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S9124</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ctr"/>
                      <a:r>
                        <a:rPr lang="en-US" sz="1000" u="none" strike="noStrike">
                          <a:effectLst/>
                        </a:rPr>
                        <a:t>U1 TE</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ctr" fontAlgn="ctr"/>
                      <a:r>
                        <a:rPr lang="en-US" sz="1000" u="none" strike="noStrike">
                          <a:effectLst/>
                        </a:rPr>
                        <a:t>$9.63 </a:t>
                      </a:r>
                      <a:endParaRPr lang="en-US" sz="1000" b="0" i="0" u="none" strike="noStrike">
                        <a:solidFill>
                          <a:srgbClr val="000000"/>
                        </a:solidFill>
                        <a:effectLst/>
                        <a:latin typeface="Arial" panose="020B0604020202020204" pitchFamily="34" charset="0"/>
                      </a:endParaRPr>
                    </a:p>
                  </a:txBody>
                  <a:tcPr marL="9084" marR="9084" marT="9084"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9084" marR="9084" marT="9084"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084" marR="9084" marT="9084" marB="0" anchor="b"/>
                </a:tc>
                <a:extLst>
                  <a:ext uri="{0D108BD9-81ED-4DB2-BD59-A6C34878D82A}">
                    <a16:rowId xmlns:a16="http://schemas.microsoft.com/office/drawing/2014/main" val="587254536"/>
                  </a:ext>
                </a:extLst>
              </a:tr>
            </a:tbl>
          </a:graphicData>
        </a:graphic>
      </p:graphicFrame>
    </p:spTree>
    <p:extLst>
      <p:ext uri="{BB962C8B-B14F-4D97-AF65-F5344CB8AC3E}">
        <p14:creationId xmlns:p14="http://schemas.microsoft.com/office/powerpoint/2010/main" val="26085391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Home Modifications </a:t>
            </a:r>
          </a:p>
        </p:txBody>
      </p:sp>
      <p:sp>
        <p:nvSpPr>
          <p:cNvPr id="3" name="Content Placeholder 2"/>
          <p:cNvSpPr>
            <a:spLocks noGrp="1"/>
          </p:cNvSpPr>
          <p:nvPr>
            <p:ph idx="1"/>
          </p:nvPr>
        </p:nvSpPr>
        <p:spPr>
          <a:xfrm>
            <a:off x="444540" y="1153320"/>
            <a:ext cx="4856006" cy="3503588"/>
          </a:xfrm>
        </p:spPr>
        <p:txBody>
          <a:bodyPr>
            <a:normAutofit/>
          </a:bodyPr>
          <a:lstStyle/>
          <a:p>
            <a:r>
              <a:rPr lang="en-US" sz="1800" dirty="0"/>
              <a:t>Home modification requests are typically initiated during the initial assessment. However, some requests come from members already enrolled in ICWP. </a:t>
            </a:r>
          </a:p>
          <a:p>
            <a:r>
              <a:rPr lang="en-US" sz="1800" dirty="0"/>
              <a:t>ICWP Policy Manual Section 902.5 provides details on the home modification completion process. </a:t>
            </a:r>
          </a:p>
          <a:p>
            <a:r>
              <a:rPr lang="en-US" sz="1800" dirty="0"/>
              <a:t>The process is initiated and completed by the ICWP Case Manager.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930" y="1739471"/>
            <a:ext cx="2955596" cy="2147539"/>
          </a:xfrm>
          <a:prstGeom prst="rect">
            <a:avLst/>
          </a:prstGeom>
          <a:ln>
            <a:solidFill>
              <a:schemeClr val="tx1"/>
            </a:solidFill>
          </a:ln>
        </p:spPr>
      </p:pic>
    </p:spTree>
    <p:extLst>
      <p:ext uri="{BB962C8B-B14F-4D97-AF65-F5344CB8AC3E}">
        <p14:creationId xmlns:p14="http://schemas.microsoft.com/office/powerpoint/2010/main" val="22361778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Home Modification Budget </a:t>
            </a:r>
          </a:p>
        </p:txBody>
      </p:sp>
      <p:sp>
        <p:nvSpPr>
          <p:cNvPr id="3" name="Content Placeholder 2"/>
          <p:cNvSpPr>
            <a:spLocks noGrp="1"/>
          </p:cNvSpPr>
          <p:nvPr>
            <p:ph idx="1"/>
          </p:nvPr>
        </p:nvSpPr>
        <p:spPr>
          <a:xfrm>
            <a:off x="444540" y="1095829"/>
            <a:ext cx="4603245" cy="3561079"/>
          </a:xfrm>
        </p:spPr>
        <p:txBody>
          <a:bodyPr/>
          <a:lstStyle/>
          <a:p>
            <a:pPr marL="0" indent="0">
              <a:buNone/>
            </a:pPr>
            <a:endParaRPr lang="en-US" sz="1800" dirty="0"/>
          </a:p>
          <a:p>
            <a:r>
              <a:rPr lang="en-US" sz="1800" dirty="0"/>
              <a:t>The Maximum amount approved for home modifications is $8800 (new). </a:t>
            </a:r>
          </a:p>
          <a:p>
            <a:r>
              <a:rPr lang="en-US" sz="1800" dirty="0"/>
              <a:t>This was determined by CMS (Centers for Medicare and Medicaid) and the GA State Department of Community Health. </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7785" y="1498443"/>
            <a:ext cx="3642905" cy="2430037"/>
          </a:xfrm>
          <a:prstGeom prst="rect">
            <a:avLst/>
          </a:prstGeom>
        </p:spPr>
      </p:pic>
    </p:spTree>
    <p:extLst>
      <p:ext uri="{BB962C8B-B14F-4D97-AF65-F5344CB8AC3E}">
        <p14:creationId xmlns:p14="http://schemas.microsoft.com/office/powerpoint/2010/main" val="10652268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72307"/>
            <a:ext cx="8761140" cy="481013"/>
          </a:xfrm>
        </p:spPr>
        <p:txBody>
          <a:bodyPr>
            <a:noAutofit/>
          </a:bodyPr>
          <a:lstStyle/>
          <a:p>
            <a:r>
              <a:rPr lang="en-US" sz="2400" dirty="0"/>
              <a:t>Per Policy: 902.5 Environmental Modification </a:t>
            </a:r>
            <a:br>
              <a:rPr lang="en-US" sz="2400" dirty="0"/>
            </a:br>
            <a:endParaRPr lang="en-US" sz="2400"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1800" dirty="0"/>
              <a:t>Environmental Modification services provide physical adaptations to the home, specified in the Individual Plan of Care, which are necessary to ensure the health, welfare and safety of the member, or which enable the member to function with greater independence in the home and, without which, the member could require institutionalization. </a:t>
            </a:r>
            <a:endParaRPr lang="en-US"/>
          </a:p>
          <a:p>
            <a:pPr marL="0" indent="0">
              <a:buNone/>
            </a:pPr>
            <a:r>
              <a:rPr lang="en-US" sz="1800" dirty="0"/>
              <a:t>Some rental properties are allowed if they are stable. Please check with the review nurse to coordinate a home modification on a rental property. </a:t>
            </a:r>
          </a:p>
          <a:p>
            <a:pPr marL="0" indent="0">
              <a:buNone/>
            </a:pPr>
            <a:endParaRPr lang="en-US" sz="1800" dirty="0"/>
          </a:p>
        </p:txBody>
      </p:sp>
    </p:spTree>
    <p:extLst>
      <p:ext uri="{BB962C8B-B14F-4D97-AF65-F5344CB8AC3E}">
        <p14:creationId xmlns:p14="http://schemas.microsoft.com/office/powerpoint/2010/main" val="119500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0464-C2BA-4073-B1AF-CC3A7CE1202A}"/>
              </a:ext>
            </a:extLst>
          </p:cNvPr>
          <p:cNvSpPr>
            <a:spLocks noGrp="1"/>
          </p:cNvSpPr>
          <p:nvPr>
            <p:ph type="title"/>
          </p:nvPr>
        </p:nvSpPr>
        <p:spPr/>
        <p:txBody>
          <a:bodyPr/>
          <a:lstStyle/>
          <a:p>
            <a:r>
              <a:rPr lang="en-US" dirty="0"/>
              <a:t>Changes to your Information (ICWP)</a:t>
            </a:r>
          </a:p>
        </p:txBody>
      </p:sp>
      <p:sp>
        <p:nvSpPr>
          <p:cNvPr id="3" name="Content Placeholder 2">
            <a:extLst>
              <a:ext uri="{FF2B5EF4-FFF2-40B4-BE49-F238E27FC236}">
                <a16:creationId xmlns:a16="http://schemas.microsoft.com/office/drawing/2014/main" id="{12BDCFFC-E2E5-425D-87A4-6DE9332D6A01}"/>
              </a:ext>
            </a:extLst>
          </p:cNvPr>
          <p:cNvSpPr>
            <a:spLocks noGrp="1"/>
          </p:cNvSpPr>
          <p:nvPr>
            <p:ph idx="1"/>
          </p:nvPr>
        </p:nvSpPr>
        <p:spPr/>
        <p:txBody>
          <a:bodyPr>
            <a:normAutofit lnSpcReduction="10000"/>
          </a:bodyPr>
          <a:lstStyle/>
          <a:p>
            <a:pPr marL="0" indent="0">
              <a:buNone/>
            </a:pPr>
            <a:r>
              <a:rPr lang="en-US" sz="1800" i="1" dirty="0"/>
              <a:t>Examples of potential changes: address, phone number, ownership, banking info, staff contact person, </a:t>
            </a:r>
            <a:r>
              <a:rPr lang="en-US" sz="1800" i="1" dirty="0" err="1"/>
              <a:t>etc</a:t>
            </a:r>
            <a:r>
              <a:rPr lang="en-US" sz="1800" i="1" dirty="0"/>
              <a:t>… </a:t>
            </a:r>
          </a:p>
          <a:p>
            <a:pPr marL="0" indent="0">
              <a:buNone/>
            </a:pPr>
            <a:endParaRPr lang="en-US" sz="900" i="1" dirty="0"/>
          </a:p>
          <a:p>
            <a:r>
              <a:rPr lang="en-US" sz="1800" dirty="0"/>
              <a:t>Report changes within 10 days using the “Change of Information form” in GAMMIS</a:t>
            </a:r>
          </a:p>
          <a:p>
            <a:endParaRPr lang="en-US" sz="1800" dirty="0"/>
          </a:p>
          <a:p>
            <a:r>
              <a:rPr lang="en-US" sz="1800" dirty="0"/>
              <a:t>Upload the required documentation into the GAMMIS system</a:t>
            </a:r>
          </a:p>
          <a:p>
            <a:endParaRPr lang="en-US" sz="1800" dirty="0"/>
          </a:p>
          <a:p>
            <a:r>
              <a:rPr lang="en-US" sz="1800" dirty="0"/>
              <a:t>If you are an EDWP provider, report the change to </a:t>
            </a:r>
            <a:r>
              <a:rPr lang="en-US" sz="1800" dirty="0">
                <a:hlinkClick r:id="rId2"/>
              </a:rPr>
              <a:t>ccsp.messages@dch.ga.gov</a:t>
            </a:r>
            <a:r>
              <a:rPr lang="en-US" sz="1800" dirty="0"/>
              <a:t> </a:t>
            </a:r>
          </a:p>
          <a:p>
            <a:endParaRPr lang="en-US" sz="1050" dirty="0"/>
          </a:p>
          <a:p>
            <a:pPr marL="0" indent="0">
              <a:buNone/>
            </a:pPr>
            <a:r>
              <a:rPr lang="en-US" sz="1800" dirty="0"/>
              <a:t>Note: additional locations require an expansion application in GAMMIS</a:t>
            </a:r>
          </a:p>
          <a:p>
            <a:pPr marL="0" indent="0">
              <a:buNone/>
            </a:pPr>
            <a:endParaRPr lang="en-US" sz="1800" i="1" dirty="0"/>
          </a:p>
        </p:txBody>
      </p:sp>
    </p:spTree>
    <p:extLst>
      <p:ext uri="{BB962C8B-B14F-4D97-AF65-F5344CB8AC3E}">
        <p14:creationId xmlns:p14="http://schemas.microsoft.com/office/powerpoint/2010/main" val="1261981050"/>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553360"/>
            <a:ext cx="7429500" cy="481013"/>
          </a:xfrm>
        </p:spPr>
        <p:txBody>
          <a:bodyPr/>
          <a:lstStyle/>
          <a:p>
            <a:r>
              <a:rPr lang="en-US" sz="2400" dirty="0"/>
              <a:t>Home Modifications </a:t>
            </a:r>
          </a:p>
        </p:txBody>
      </p:sp>
      <p:sp>
        <p:nvSpPr>
          <p:cNvPr id="5" name="Content Placeholder 4"/>
          <p:cNvSpPr>
            <a:spLocks noGrp="1"/>
          </p:cNvSpPr>
          <p:nvPr>
            <p:ph idx="1"/>
          </p:nvPr>
        </p:nvSpPr>
        <p:spPr>
          <a:xfrm>
            <a:off x="201826" y="1049003"/>
            <a:ext cx="4447129" cy="3333750"/>
          </a:xfrm>
        </p:spPr>
        <p:txBody>
          <a:bodyPr vert="horz" lIns="91440" tIns="45720" rIns="91440" bIns="45720" rtlCol="0" anchor="t">
            <a:noAutofit/>
          </a:bodyPr>
          <a:lstStyle/>
          <a:p>
            <a:r>
              <a:rPr lang="en-US" sz="1600" dirty="0"/>
              <a:t>All adaptations and improvements must receive prior approval before work is initiated.</a:t>
            </a:r>
          </a:p>
          <a:p>
            <a:r>
              <a:rPr lang="en-US" sz="1600" dirty="0"/>
              <a:t>Home can be owned by member or member’s family. Some rental properties will be allowed. </a:t>
            </a:r>
          </a:p>
          <a:p>
            <a:r>
              <a:rPr lang="en-US" sz="1600" dirty="0"/>
              <a:t>Estimates from a contracted ICWP home modification provider. </a:t>
            </a:r>
          </a:p>
          <a:p>
            <a:r>
              <a:rPr lang="en-US" sz="1600" dirty="0"/>
              <a:t>Take pictures of the job before, and after to submit to Alliant Health Solutions ( AHS) for review. </a:t>
            </a:r>
          </a:p>
          <a:p>
            <a:endParaRPr lang="en-US" sz="1600" dirty="0"/>
          </a:p>
        </p:txBody>
      </p:sp>
      <p:sp>
        <p:nvSpPr>
          <p:cNvPr id="6" name="Content Placeholder 4"/>
          <p:cNvSpPr txBox="1">
            <a:spLocks/>
          </p:cNvSpPr>
          <p:nvPr/>
        </p:nvSpPr>
        <p:spPr>
          <a:xfrm>
            <a:off x="4609480" y="1034037"/>
            <a:ext cx="4423318" cy="333375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Create a contract of the work to be completed- signed by contractor, client, and homeowner if it is not the client, and case manager</a:t>
            </a:r>
          </a:p>
          <a:p>
            <a:r>
              <a:rPr lang="en-US" sz="1600" dirty="0"/>
              <a:t>Notify AHS when the job will begin; send DMA 80; review nurse will approve ½ payment to start work. </a:t>
            </a:r>
          </a:p>
          <a:p>
            <a:endParaRPr lang="en-US" sz="1600"/>
          </a:p>
          <a:p>
            <a:endParaRPr lang="en-US" sz="1600" dirty="0"/>
          </a:p>
        </p:txBody>
      </p:sp>
    </p:spTree>
    <p:extLst>
      <p:ext uri="{BB962C8B-B14F-4D97-AF65-F5344CB8AC3E}">
        <p14:creationId xmlns:p14="http://schemas.microsoft.com/office/powerpoint/2010/main" val="1630605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91207"/>
            <a:ext cx="7429500" cy="662113"/>
          </a:xfrm>
        </p:spPr>
        <p:txBody>
          <a:bodyPr>
            <a:normAutofit/>
          </a:bodyPr>
          <a:lstStyle/>
          <a:p>
            <a:r>
              <a:rPr lang="en-US" sz="2200" dirty="0"/>
              <a:t>Role of ICWP Case Manager for Project Oversight</a:t>
            </a:r>
            <a:r>
              <a:rPr lang="en-US" sz="2400" dirty="0"/>
              <a:t>:</a:t>
            </a:r>
          </a:p>
        </p:txBody>
      </p:sp>
      <p:sp>
        <p:nvSpPr>
          <p:cNvPr id="3" name="Content Placeholder 2"/>
          <p:cNvSpPr>
            <a:spLocks noGrp="1"/>
          </p:cNvSpPr>
          <p:nvPr>
            <p:ph idx="1"/>
          </p:nvPr>
        </p:nvSpPr>
        <p:spPr>
          <a:xfrm>
            <a:off x="444540" y="952185"/>
            <a:ext cx="8229600" cy="3549633"/>
          </a:xfrm>
        </p:spPr>
        <p:txBody>
          <a:bodyPr>
            <a:noAutofit/>
          </a:bodyPr>
          <a:lstStyle/>
          <a:p>
            <a:r>
              <a:rPr lang="en-US" sz="1400" dirty="0"/>
              <a:t>The ICWP case manager should create a contract that specifically explains the work that will be completed. The member, case manager, and building contractor must sign an agreement indicating the specific home mod, estimate, start date, and expected completion date. </a:t>
            </a:r>
          </a:p>
          <a:p>
            <a:r>
              <a:rPr lang="en-US" sz="1400" dirty="0"/>
              <a:t>The case manager functions as a neutral party that is familiar with the layout of the home. They have  seen the home in it’s before and after state. In the event of any dispute, the case manager will  attempt to mediate the dispute and provide an assessment of the work completed. The ICWP Case Manager’s assessment of the completed home modification is part of the review and approval process and, if needed, any litigation process. </a:t>
            </a:r>
          </a:p>
          <a:p>
            <a:r>
              <a:rPr lang="en-US" sz="1400" dirty="0"/>
              <a:t>The case manager should make arrangements to conduct periodic visits if possible during the remodeling so that any areas of concern can be addressed. However, AHS recognizes that these projects are fast moving and will often be completed within 1-2 weeks of start date. The case manager should make every effort to contact the member by phone to receive a progress report of work being done. </a:t>
            </a:r>
          </a:p>
          <a:p>
            <a:pPr marL="0" indent="0">
              <a:buNone/>
            </a:pPr>
            <a:endParaRPr lang="en-US" sz="1800" dirty="0"/>
          </a:p>
        </p:txBody>
      </p:sp>
    </p:spTree>
    <p:extLst>
      <p:ext uri="{BB962C8B-B14F-4D97-AF65-F5344CB8AC3E}">
        <p14:creationId xmlns:p14="http://schemas.microsoft.com/office/powerpoint/2010/main" val="4494778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Role of the Case Manager (continued)</a:t>
            </a:r>
          </a:p>
        </p:txBody>
      </p:sp>
      <p:sp>
        <p:nvSpPr>
          <p:cNvPr id="5" name="Content Placeholder 4"/>
          <p:cNvSpPr>
            <a:spLocks noGrp="1"/>
          </p:cNvSpPr>
          <p:nvPr>
            <p:ph idx="1"/>
          </p:nvPr>
        </p:nvSpPr>
        <p:spPr/>
        <p:txBody>
          <a:bodyPr/>
          <a:lstStyle/>
          <a:p>
            <a:r>
              <a:rPr lang="en-US" sz="1800" u="sng" dirty="0"/>
              <a:t>Rationale</a:t>
            </a:r>
            <a:r>
              <a:rPr lang="en-US" sz="1800" dirty="0"/>
              <a:t>: There have been complaints in the past of  members feeling bullied or intimidated into signing when presented with the agreement by the contractor.</a:t>
            </a:r>
          </a:p>
          <a:p>
            <a:endParaRPr lang="en-US" sz="1800" dirty="0"/>
          </a:p>
          <a:p>
            <a:r>
              <a:rPr lang="en-US" sz="1800" u="sng" dirty="0"/>
              <a:t>Rationale</a:t>
            </a:r>
            <a:r>
              <a:rPr lang="en-US" sz="1800" dirty="0"/>
              <a:t>: There have been complaints from contractors stating members will not release the work due to something that was never agreed on in the original contract. </a:t>
            </a:r>
          </a:p>
          <a:p>
            <a:pPr marL="0" indent="0">
              <a:buNone/>
            </a:pPr>
            <a:endParaRPr lang="en-US" dirty="0"/>
          </a:p>
          <a:p>
            <a:pPr lvl="0"/>
            <a:endParaRPr lang="en-US" dirty="0"/>
          </a:p>
          <a:p>
            <a:endParaRPr lang="en-US" dirty="0"/>
          </a:p>
        </p:txBody>
      </p:sp>
    </p:spTree>
    <p:extLst>
      <p:ext uri="{BB962C8B-B14F-4D97-AF65-F5344CB8AC3E}">
        <p14:creationId xmlns:p14="http://schemas.microsoft.com/office/powerpoint/2010/main" val="5765621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Home Modification Approvals </a:t>
            </a:r>
          </a:p>
        </p:txBody>
      </p:sp>
      <p:sp>
        <p:nvSpPr>
          <p:cNvPr id="3" name="Content Placeholder 2"/>
          <p:cNvSpPr>
            <a:spLocks noGrp="1"/>
          </p:cNvSpPr>
          <p:nvPr>
            <p:ph idx="1"/>
          </p:nvPr>
        </p:nvSpPr>
        <p:spPr/>
        <p:txBody>
          <a:bodyPr>
            <a:normAutofit/>
          </a:bodyPr>
          <a:lstStyle/>
          <a:p>
            <a:pPr lvl="0"/>
            <a:r>
              <a:rPr lang="en-US" sz="1800" dirty="0"/>
              <a:t>The Home Modification Provider will need an approved PA to bill and receive payment. </a:t>
            </a:r>
          </a:p>
          <a:p>
            <a:pPr lvl="0"/>
            <a:r>
              <a:rPr lang="en-US" sz="1800" dirty="0" err="1"/>
              <a:t>Gainwell</a:t>
            </a:r>
            <a:r>
              <a:rPr lang="en-US" sz="1800" dirty="0"/>
              <a:t> Technologies will review the billing process in a webinar separate from this training. AHS does not manage claims or billing. </a:t>
            </a:r>
          </a:p>
          <a:p>
            <a:pPr lvl="0"/>
            <a:r>
              <a:rPr lang="en-US" sz="1800" dirty="0"/>
              <a:t>Here are the current procedure codes for home modification billing:</a:t>
            </a:r>
          </a:p>
          <a:p>
            <a:pPr lvl="0"/>
            <a:r>
              <a:rPr lang="en-US" sz="1800" dirty="0"/>
              <a:t>S5165 and S5165 U1. The U1 modifier is used when the patient has a diagnosis of a Traumatic Brain Injury (TBI) </a:t>
            </a:r>
          </a:p>
          <a:p>
            <a:pPr marL="0" indent="0">
              <a:buNone/>
            </a:pPr>
            <a:endParaRPr lang="en-US" sz="1800" dirty="0"/>
          </a:p>
          <a:p>
            <a:pPr marL="0" indent="0">
              <a:buNone/>
            </a:pPr>
            <a:r>
              <a:rPr lang="en-US" sz="1800" b="1" dirty="0"/>
              <a:t>Note:  </a:t>
            </a:r>
            <a:r>
              <a:rPr lang="en-US" sz="1800" dirty="0"/>
              <a:t>ICWP review RN currently enters and approves the electronic DMA 80 for the contractor or home modification provider.</a:t>
            </a:r>
          </a:p>
        </p:txBody>
      </p:sp>
    </p:spTree>
    <p:extLst>
      <p:ext uri="{BB962C8B-B14F-4D97-AF65-F5344CB8AC3E}">
        <p14:creationId xmlns:p14="http://schemas.microsoft.com/office/powerpoint/2010/main" val="21849799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37029"/>
            <a:ext cx="7429500" cy="616291"/>
          </a:xfrm>
        </p:spPr>
        <p:txBody>
          <a:bodyPr/>
          <a:lstStyle/>
          <a:p>
            <a:r>
              <a:rPr lang="en-US" sz="2400" dirty="0"/>
              <a:t>Home Modification - DMA 80 Entry</a:t>
            </a:r>
          </a:p>
        </p:txBody>
      </p:sp>
      <p:sp>
        <p:nvSpPr>
          <p:cNvPr id="3" name="Content Placeholder 2"/>
          <p:cNvSpPr>
            <a:spLocks noGrp="1"/>
          </p:cNvSpPr>
          <p:nvPr>
            <p:ph idx="1"/>
          </p:nvPr>
        </p:nvSpPr>
        <p:spPr>
          <a:xfrm>
            <a:off x="444540" y="1088571"/>
            <a:ext cx="8229600" cy="3568337"/>
          </a:xfrm>
        </p:spPr>
        <p:txBody>
          <a:bodyPr>
            <a:normAutofit/>
          </a:bodyPr>
          <a:lstStyle/>
          <a:p>
            <a:pPr lvl="0"/>
            <a:r>
              <a:rPr lang="en-US" sz="1800" dirty="0"/>
              <a:t>The ICWP Case Manager will send the AHS Review RN the DMA 80 from the Home Mod Provider. </a:t>
            </a:r>
            <a:r>
              <a:rPr lang="en-US" sz="1800" b="1" i="1" dirty="0"/>
              <a:t>A copy of the DMA 80 form is found in the ICWP Manual Appendix L</a:t>
            </a:r>
          </a:p>
          <a:p>
            <a:pPr lvl="0"/>
            <a:r>
              <a:rPr lang="en-US" sz="1800" dirty="0"/>
              <a:t>Notification of when the contractor intends to start the job should be included. Also include projected amount of time to complete the project.</a:t>
            </a:r>
          </a:p>
          <a:p>
            <a:pPr lvl="0"/>
            <a:r>
              <a:rPr lang="en-US" sz="1800" dirty="0"/>
              <a:t>Submit the DMA 80 and signed contract at the same time. </a:t>
            </a:r>
          </a:p>
          <a:p>
            <a:pPr lvl="0"/>
            <a:r>
              <a:rPr lang="en-US" sz="1800" dirty="0"/>
              <a:t>The review RN will approve half of the total amount. </a:t>
            </a:r>
          </a:p>
          <a:p>
            <a:pPr lvl="0"/>
            <a:r>
              <a:rPr lang="en-US" sz="1800" dirty="0"/>
              <a:t>Remaining funds to be approved once work is completed. </a:t>
            </a:r>
          </a:p>
          <a:p>
            <a:pPr lvl="0"/>
            <a:r>
              <a:rPr lang="en-US" sz="1800" b="1" i="1" dirty="0"/>
              <a:t>The Home Modification provider’s PA should be entered as a separate DMA 80 by the review nurse. </a:t>
            </a:r>
          </a:p>
          <a:p>
            <a:pPr marL="0" indent="0">
              <a:buNone/>
            </a:pPr>
            <a:endParaRPr lang="en-US" dirty="0"/>
          </a:p>
        </p:txBody>
      </p:sp>
    </p:spTree>
    <p:extLst>
      <p:ext uri="{BB962C8B-B14F-4D97-AF65-F5344CB8AC3E}">
        <p14:creationId xmlns:p14="http://schemas.microsoft.com/office/powerpoint/2010/main" val="25986529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591439"/>
            <a:ext cx="7429500" cy="481013"/>
          </a:xfrm>
        </p:spPr>
        <p:txBody>
          <a:bodyPr/>
          <a:lstStyle/>
          <a:p>
            <a:r>
              <a:rPr lang="en-US" sz="2400" dirty="0"/>
              <a:t>Project Completion  </a:t>
            </a:r>
          </a:p>
        </p:txBody>
      </p:sp>
      <p:sp>
        <p:nvSpPr>
          <p:cNvPr id="5" name="Content Placeholder 4"/>
          <p:cNvSpPr>
            <a:spLocks noGrp="1"/>
          </p:cNvSpPr>
          <p:nvPr>
            <p:ph idx="1"/>
          </p:nvPr>
        </p:nvSpPr>
        <p:spPr>
          <a:xfrm>
            <a:off x="444540" y="1197805"/>
            <a:ext cx="8229600" cy="3333750"/>
          </a:xfrm>
        </p:spPr>
        <p:txBody>
          <a:bodyPr>
            <a:normAutofit/>
          </a:bodyPr>
          <a:lstStyle/>
          <a:p>
            <a:r>
              <a:rPr lang="en-US" sz="1800" dirty="0"/>
              <a:t>Case Managers should coordinate their monthly visit for the completion of the work and the final sign off. It is the case managers responsibility to provide the final documents to the AHS review RN.</a:t>
            </a:r>
          </a:p>
          <a:p>
            <a:r>
              <a:rPr lang="en-US" sz="1800" dirty="0"/>
              <a:t>By submitting these documents you are agreeing that the final funds should be released to the builder. </a:t>
            </a:r>
          </a:p>
          <a:p>
            <a:pPr marL="0" indent="0">
              <a:buNone/>
            </a:pP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157" y="2895945"/>
            <a:ext cx="2643003" cy="1760963"/>
          </a:xfrm>
          <a:prstGeom prst="rect">
            <a:avLst/>
          </a:prstGeom>
          <a:ln>
            <a:solidFill>
              <a:schemeClr val="tx1"/>
            </a:solidFill>
          </a:ln>
        </p:spPr>
      </p:pic>
    </p:spTree>
    <p:extLst>
      <p:ext uri="{BB962C8B-B14F-4D97-AF65-F5344CB8AC3E}">
        <p14:creationId xmlns:p14="http://schemas.microsoft.com/office/powerpoint/2010/main" val="41637638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Note:</a:t>
            </a:r>
          </a:p>
        </p:txBody>
      </p:sp>
      <p:sp>
        <p:nvSpPr>
          <p:cNvPr id="5" name="Content Placeholder 4"/>
          <p:cNvSpPr>
            <a:spLocks noGrp="1"/>
          </p:cNvSpPr>
          <p:nvPr>
            <p:ph idx="1"/>
          </p:nvPr>
        </p:nvSpPr>
        <p:spPr>
          <a:xfrm>
            <a:off x="444540" y="1175502"/>
            <a:ext cx="8229600" cy="3333750"/>
          </a:xfrm>
        </p:spPr>
        <p:txBody>
          <a:bodyPr>
            <a:normAutofit/>
          </a:bodyPr>
          <a:lstStyle/>
          <a:p>
            <a:r>
              <a:rPr lang="en-US" sz="1800" dirty="0"/>
              <a:t>AHS review RN should not be receiving completed signed documents or pictures from the builder. Everything should be submitted from the ICWP Case Manager.</a:t>
            </a:r>
          </a:p>
          <a:p>
            <a:r>
              <a:rPr lang="en-US" sz="1800" dirty="0"/>
              <a:t>The case manager will send the review RN the completed packet of information. </a:t>
            </a:r>
          </a:p>
          <a:p>
            <a:pPr marL="0" indent="0">
              <a:buNone/>
            </a:pP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858" y="2747739"/>
            <a:ext cx="3419707" cy="1922890"/>
          </a:xfrm>
          <a:prstGeom prst="rect">
            <a:avLst/>
          </a:prstGeom>
          <a:ln>
            <a:solidFill>
              <a:schemeClr val="tx1"/>
            </a:solidFill>
          </a:ln>
        </p:spPr>
      </p:pic>
    </p:spTree>
    <p:extLst>
      <p:ext uri="{BB962C8B-B14F-4D97-AF65-F5344CB8AC3E}">
        <p14:creationId xmlns:p14="http://schemas.microsoft.com/office/powerpoint/2010/main" val="1300188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2" y="583097"/>
            <a:ext cx="7429500" cy="481013"/>
          </a:xfrm>
        </p:spPr>
        <p:txBody>
          <a:bodyPr/>
          <a:lstStyle/>
          <a:p>
            <a:r>
              <a:rPr lang="en-US" sz="2400" dirty="0"/>
              <a:t>Required Documents for Final Payment </a:t>
            </a:r>
          </a:p>
        </p:txBody>
      </p:sp>
      <p:sp>
        <p:nvSpPr>
          <p:cNvPr id="3" name="Content Placeholder 2"/>
          <p:cNvSpPr>
            <a:spLocks noGrp="1"/>
          </p:cNvSpPr>
          <p:nvPr>
            <p:ph idx="1"/>
          </p:nvPr>
        </p:nvSpPr>
        <p:spPr>
          <a:xfrm>
            <a:off x="667564" y="1153320"/>
            <a:ext cx="8229600" cy="3333750"/>
          </a:xfrm>
        </p:spPr>
        <p:txBody>
          <a:bodyPr>
            <a:noAutofit/>
          </a:bodyPr>
          <a:lstStyle/>
          <a:p>
            <a:pPr lvl="0"/>
            <a:r>
              <a:rPr lang="en-US" sz="1800" dirty="0"/>
              <a:t>Finished pictures - The case manager should be present to see the completed work. These pictures are to show that the case manager has seen the completed work, the area looks good, safe, and usable. </a:t>
            </a:r>
          </a:p>
          <a:p>
            <a:r>
              <a:rPr lang="en-US" sz="1800" dirty="0"/>
              <a:t>Create a satisfaction of work or completed work statement. This agreement must be signed by case manager, the member and the contractor. In a perfect situation, the case manager would be present for a walk-through and witness both the member and contractor signing. This agreement indicates work has been completed, and the home is livable and useable.  </a:t>
            </a:r>
          </a:p>
          <a:p>
            <a:pPr lvl="0"/>
            <a:r>
              <a:rPr lang="en-US" sz="1800" dirty="0"/>
              <a:t>Once these items are submitted, the review RN will release the final payment.</a:t>
            </a:r>
          </a:p>
          <a:p>
            <a:pPr marL="0" indent="0">
              <a:buNone/>
            </a:pPr>
            <a:endParaRPr lang="en-US" sz="1800" dirty="0"/>
          </a:p>
        </p:txBody>
      </p:sp>
    </p:spTree>
    <p:extLst>
      <p:ext uri="{BB962C8B-B14F-4D97-AF65-F5344CB8AC3E}">
        <p14:creationId xmlns:p14="http://schemas.microsoft.com/office/powerpoint/2010/main" val="41102957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Home Modification Provider Issues and Concerns </a:t>
            </a:r>
          </a:p>
        </p:txBody>
      </p:sp>
      <p:sp>
        <p:nvSpPr>
          <p:cNvPr id="3" name="Content Placeholder 2"/>
          <p:cNvSpPr>
            <a:spLocks noGrp="1"/>
          </p:cNvSpPr>
          <p:nvPr>
            <p:ph idx="1"/>
          </p:nvPr>
        </p:nvSpPr>
        <p:spPr/>
        <p:txBody>
          <a:bodyPr>
            <a:normAutofit/>
          </a:bodyPr>
          <a:lstStyle/>
          <a:p>
            <a:pPr lvl="0"/>
            <a:r>
              <a:rPr lang="en-US" sz="1800" dirty="0"/>
              <a:t>Some contractors have reported they never know where their bid is in the approval process. </a:t>
            </a:r>
          </a:p>
          <a:p>
            <a:pPr lvl="0"/>
            <a:r>
              <a:rPr lang="en-US" sz="1800" dirty="0"/>
              <a:t>The contractor should be notified if their bid was accepted or not accepted. </a:t>
            </a:r>
          </a:p>
          <a:p>
            <a:r>
              <a:rPr lang="en-US" sz="1800" dirty="0"/>
              <a:t>Contractors are required to keep their files in order. Some contractors have reported some project proposals were submitted to ICWP case managers but have never heard any further follow up. Once a proposal/estimate has been accepted and approved by AHS. The expectation is that the contractor will  complete the project  upon approval but not more than 90 days. </a:t>
            </a:r>
          </a:p>
        </p:txBody>
      </p:sp>
    </p:spTree>
    <p:extLst>
      <p:ext uri="{BB962C8B-B14F-4D97-AF65-F5344CB8AC3E}">
        <p14:creationId xmlns:p14="http://schemas.microsoft.com/office/powerpoint/2010/main" val="15786066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307"/>
            <a:ext cx="8084633" cy="481013"/>
          </a:xfrm>
        </p:spPr>
        <p:txBody>
          <a:bodyPr>
            <a:noAutofit/>
          </a:bodyPr>
          <a:lstStyle/>
          <a:p>
            <a:r>
              <a:rPr lang="en-US" sz="2400" dirty="0"/>
              <a:t>Home Modification Providers Issues and Concerns</a:t>
            </a:r>
            <a:br>
              <a:rPr lang="en-US" sz="2400" dirty="0"/>
            </a:br>
            <a:r>
              <a:rPr lang="en-US" sz="2400" dirty="0"/>
              <a:t> </a:t>
            </a:r>
          </a:p>
        </p:txBody>
      </p:sp>
      <p:sp>
        <p:nvSpPr>
          <p:cNvPr id="3" name="Content Placeholder 2"/>
          <p:cNvSpPr>
            <a:spLocks noGrp="1"/>
          </p:cNvSpPr>
          <p:nvPr>
            <p:ph idx="1"/>
          </p:nvPr>
        </p:nvSpPr>
        <p:spPr>
          <a:xfrm>
            <a:off x="444540" y="1323158"/>
            <a:ext cx="8223675" cy="3333750"/>
          </a:xfrm>
        </p:spPr>
        <p:txBody>
          <a:bodyPr>
            <a:normAutofit/>
          </a:bodyPr>
          <a:lstStyle/>
          <a:p>
            <a:r>
              <a:rPr lang="en-US" sz="1800" dirty="0"/>
              <a:t>Contractors are expected to begin completion of the project as soon as possible after AHS approval.  It is understood there may be others home modifications in progress. </a:t>
            </a:r>
          </a:p>
          <a:p>
            <a:r>
              <a:rPr lang="en-US" sz="1800" dirty="0"/>
              <a:t>Contractors should be informed promptly if the bid is approved to allow them time to schedule the project properly.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3727" y="3043890"/>
            <a:ext cx="3508917" cy="1558392"/>
          </a:xfrm>
          <a:prstGeom prst="rect">
            <a:avLst/>
          </a:prstGeom>
          <a:ln>
            <a:solidFill>
              <a:schemeClr val="tx1"/>
            </a:solidFill>
          </a:ln>
        </p:spPr>
      </p:pic>
    </p:spTree>
    <p:extLst>
      <p:ext uri="{BB962C8B-B14F-4D97-AF65-F5344CB8AC3E}">
        <p14:creationId xmlns:p14="http://schemas.microsoft.com/office/powerpoint/2010/main" val="80225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86B5-9F55-4F6C-A3BB-8E3A448C3671}"/>
              </a:ext>
            </a:extLst>
          </p:cNvPr>
          <p:cNvSpPr>
            <a:spLocks noGrp="1"/>
          </p:cNvSpPr>
          <p:nvPr>
            <p:ph type="title"/>
          </p:nvPr>
        </p:nvSpPr>
        <p:spPr/>
        <p:txBody>
          <a:bodyPr/>
          <a:lstStyle/>
          <a:p>
            <a:r>
              <a:rPr lang="en-US" dirty="0"/>
              <a:t>Case Manager Training</a:t>
            </a:r>
          </a:p>
        </p:txBody>
      </p:sp>
      <p:sp>
        <p:nvSpPr>
          <p:cNvPr id="3" name="Content Placeholder 2">
            <a:extLst>
              <a:ext uri="{FF2B5EF4-FFF2-40B4-BE49-F238E27FC236}">
                <a16:creationId xmlns:a16="http://schemas.microsoft.com/office/drawing/2014/main" id="{5C074EBB-DC7E-4459-9708-88875775A887}"/>
              </a:ext>
            </a:extLst>
          </p:cNvPr>
          <p:cNvSpPr>
            <a:spLocks noGrp="1"/>
          </p:cNvSpPr>
          <p:nvPr>
            <p:ph idx="1"/>
          </p:nvPr>
        </p:nvSpPr>
        <p:spPr/>
        <p:txBody>
          <a:bodyPr/>
          <a:lstStyle/>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New Case Managers must complete DCH case management training modules within sixty days of approval</a:t>
            </a:r>
            <a:r>
              <a:rPr lang="en-US" sz="1350" i="1" dirty="0">
                <a:latin typeface="Calibri" panose="020F0502020204030204" pitchFamily="34" charset="0"/>
                <a:ea typeface="Calibri" panose="020F0502020204030204" pitchFamily="34" charset="0"/>
                <a:cs typeface="Times New Roman" panose="02020603050405020304" pitchFamily="18" charset="0"/>
              </a:rPr>
              <a:t>. </a:t>
            </a:r>
          </a:p>
          <a:p>
            <a:endParaRPr lang="en-US" sz="135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Contact  </a:t>
            </a: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hcbs.casemanagement@dch.ga.gov</a:t>
            </a: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to register and enroll for the training modules</a:t>
            </a:r>
          </a:p>
          <a:p>
            <a:pPr marL="0" indent="0">
              <a:buNone/>
            </a:pPr>
            <a:endParaRPr lang="en-US" sz="1800" dirty="0">
              <a:solidFill>
                <a:srgbClr val="0563C1"/>
              </a:solidFill>
              <a:latin typeface="Calibri" panose="020F0502020204030204" pitchFamily="34" charset="0"/>
              <a:cs typeface="Times New Roman" panose="02020603050405020304" pitchFamily="18" charset="0"/>
            </a:endParaRPr>
          </a:p>
          <a:p>
            <a:pPr marL="0" indent="0">
              <a:buNone/>
            </a:pPr>
            <a:r>
              <a:rPr lang="en-US" sz="1800" dirty="0">
                <a:latin typeface="Calibri" panose="020F0502020204030204" pitchFamily="34" charset="0"/>
                <a:cs typeface="Times New Roman" panose="02020603050405020304" pitchFamily="18" charset="0"/>
              </a:rPr>
              <a:t>Once you have completed the modules they do not need to be repeated </a:t>
            </a:r>
            <a:endParaRPr lang="en-US" sz="1800" dirty="0"/>
          </a:p>
        </p:txBody>
      </p:sp>
    </p:spTree>
    <p:extLst>
      <p:ext uri="{BB962C8B-B14F-4D97-AF65-F5344CB8AC3E}">
        <p14:creationId xmlns:p14="http://schemas.microsoft.com/office/powerpoint/2010/main" val="1105582486"/>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Home Modification Provider Issues and Concerns  </a:t>
            </a:r>
          </a:p>
        </p:txBody>
      </p:sp>
      <p:sp>
        <p:nvSpPr>
          <p:cNvPr id="3" name="Content Placeholder 2"/>
          <p:cNvSpPr>
            <a:spLocks noGrp="1"/>
          </p:cNvSpPr>
          <p:nvPr>
            <p:ph idx="1"/>
          </p:nvPr>
        </p:nvSpPr>
        <p:spPr>
          <a:xfrm>
            <a:off x="444540" y="1211646"/>
            <a:ext cx="8229600" cy="3333750"/>
          </a:xfrm>
        </p:spPr>
        <p:txBody>
          <a:bodyPr>
            <a:noAutofit/>
          </a:bodyPr>
          <a:lstStyle/>
          <a:p>
            <a:pPr lvl="0"/>
            <a:r>
              <a:rPr lang="en-US" sz="1600" dirty="0"/>
              <a:t>Contractors state they need the </a:t>
            </a:r>
            <a:r>
              <a:rPr lang="en-US" sz="1600" b="1" dirty="0"/>
              <a:t>care</a:t>
            </a:r>
            <a:r>
              <a:rPr lang="en-US" sz="1600" dirty="0"/>
              <a:t> path packages for audits and case managers are not providing them with the needed information.</a:t>
            </a:r>
          </a:p>
          <a:p>
            <a:r>
              <a:rPr lang="en-US" sz="1600" dirty="0"/>
              <a:t>Policy states: </a:t>
            </a:r>
            <a:r>
              <a:rPr lang="en-US" sz="1600" b="1" dirty="0"/>
              <a:t>906. Documentation </a:t>
            </a:r>
            <a:endParaRPr lang="en-US" sz="1600" dirty="0"/>
          </a:p>
          <a:p>
            <a:r>
              <a:rPr lang="en-US" sz="1600" dirty="0"/>
              <a:t>Rev. 01/06 906.1 General Record Keeping Standards </a:t>
            </a:r>
          </a:p>
          <a:p>
            <a:r>
              <a:rPr lang="en-US" sz="1600" dirty="0"/>
              <a:t>All provider records for the member must contain a copy of the submitted ICWP care plan which will include the DMA 6. The DMA 80s are submitted electronically so paper versions are not required. However, all services should be indicated on the ICWP financial summary created by the case manager. The Mailer Data form that </a:t>
            </a:r>
            <a:r>
              <a:rPr lang="en-US" sz="1600" dirty="0" err="1"/>
              <a:t>Gainwell</a:t>
            </a:r>
            <a:r>
              <a:rPr lang="en-US" sz="1600" dirty="0"/>
              <a:t> Technologies sends out to providers must be attached and kept with the submitted copies of the DMA 6, and DMA 80 in the member record. This will verify approval from Alliant Health Solutions. </a:t>
            </a:r>
          </a:p>
          <a:p>
            <a:r>
              <a:rPr lang="en-US" sz="1600" dirty="0"/>
              <a:t>ICWP Case Managers should provide copies of this information to any service provider of the member if they request due to an audit. </a:t>
            </a:r>
          </a:p>
          <a:p>
            <a:endParaRPr lang="en-US" sz="1600" dirty="0"/>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5063393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50" y="575664"/>
            <a:ext cx="7429500" cy="481013"/>
          </a:xfrm>
        </p:spPr>
        <p:txBody>
          <a:bodyPr/>
          <a:lstStyle/>
          <a:p>
            <a:r>
              <a:rPr lang="en-US" sz="2400" dirty="0"/>
              <a:t>Before and After Bathroom Modification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82" t="4040" r="6230" b="2524"/>
          <a:stretch/>
        </p:blipFill>
        <p:spPr>
          <a:xfrm>
            <a:off x="2430965" y="1153320"/>
            <a:ext cx="4519961" cy="3424707"/>
          </a:xfrm>
          <a:prstGeom prst="rect">
            <a:avLst/>
          </a:prstGeom>
          <a:ln>
            <a:solidFill>
              <a:schemeClr val="tx1"/>
            </a:solidFill>
          </a:ln>
        </p:spPr>
      </p:pic>
    </p:spTree>
    <p:extLst>
      <p:ext uri="{BB962C8B-B14F-4D97-AF65-F5344CB8AC3E}">
        <p14:creationId xmlns:p14="http://schemas.microsoft.com/office/powerpoint/2010/main" val="23481104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ICWP Home Modification Contractors</a:t>
            </a:r>
          </a:p>
        </p:txBody>
      </p:sp>
      <p:sp>
        <p:nvSpPr>
          <p:cNvPr id="3" name="Content Placeholder 2"/>
          <p:cNvSpPr>
            <a:spLocks noGrp="1"/>
          </p:cNvSpPr>
          <p:nvPr>
            <p:ph idx="1"/>
          </p:nvPr>
        </p:nvSpPr>
        <p:spPr>
          <a:xfrm>
            <a:off x="341086" y="1073097"/>
            <a:ext cx="4045061" cy="3398095"/>
          </a:xfrm>
        </p:spPr>
        <p:txBody>
          <a:bodyPr vert="horz" lIns="91440" tIns="45720" rIns="91440" bIns="45720" rtlCol="0" anchor="t">
            <a:normAutofit fontScale="25000" lnSpcReduction="20000"/>
          </a:bodyPr>
          <a:lstStyle/>
          <a:p>
            <a:pPr marL="0" indent="0">
              <a:buNone/>
            </a:pPr>
            <a:r>
              <a:rPr lang="en-US" sz="4400" b="1" u="sng" dirty="0">
                <a:solidFill>
                  <a:srgbClr val="FF0000"/>
                </a:solidFill>
              </a:rPr>
              <a:t>Current Home Modification Providers</a:t>
            </a:r>
          </a:p>
          <a:p>
            <a:pPr marL="0" indent="0">
              <a:buNone/>
            </a:pPr>
            <a:endParaRPr lang="en-US" sz="4400" b="1" dirty="0">
              <a:solidFill>
                <a:srgbClr val="FF0000"/>
              </a:solidFill>
            </a:endParaRPr>
          </a:p>
          <a:p>
            <a:pPr>
              <a:buNone/>
            </a:pPr>
            <a:endParaRPr lang="en-US" sz="4400" dirty="0">
              <a:ea typeface="+mn-lt"/>
              <a:cs typeface="+mn-lt"/>
            </a:endParaRPr>
          </a:p>
          <a:p>
            <a:pPr>
              <a:buNone/>
            </a:pPr>
            <a:r>
              <a:rPr lang="en-US" sz="4400" dirty="0">
                <a:ea typeface="+mn-lt"/>
                <a:cs typeface="+mn-lt"/>
              </a:rPr>
              <a:t>R and E  Health Care, LLC </a:t>
            </a:r>
            <a:endParaRPr lang="en-US" sz="4400" dirty="0"/>
          </a:p>
          <a:p>
            <a:pPr>
              <a:buNone/>
            </a:pPr>
            <a:r>
              <a:rPr lang="en-US" sz="4400" dirty="0">
                <a:ea typeface="+mn-lt"/>
                <a:cs typeface="+mn-lt"/>
              </a:rPr>
              <a:t>Office-770-714-7279 </a:t>
            </a:r>
          </a:p>
          <a:p>
            <a:pPr>
              <a:buNone/>
            </a:pPr>
            <a:r>
              <a:rPr lang="en-US" sz="4400" dirty="0">
                <a:ea typeface="+mn-lt"/>
                <a:cs typeface="+mn-lt"/>
              </a:rPr>
              <a:t>Cellphone-470-217-8445 </a:t>
            </a:r>
            <a:endParaRPr lang="en-US" sz="4400" dirty="0"/>
          </a:p>
          <a:p>
            <a:pPr marL="0" indent="0">
              <a:buNone/>
            </a:pPr>
            <a:r>
              <a:rPr lang="en-US" sz="4400" dirty="0">
                <a:ea typeface="+mn-lt"/>
                <a:cs typeface="+mn-lt"/>
              </a:rPr>
              <a:t>Fax-470-300-7778</a:t>
            </a:r>
          </a:p>
          <a:p>
            <a:pPr marL="0" indent="0">
              <a:buNone/>
            </a:pPr>
            <a:endParaRPr lang="en-US" sz="4400" dirty="0">
              <a:ea typeface="+mn-lt"/>
              <a:cs typeface="+mn-lt"/>
            </a:endParaRPr>
          </a:p>
          <a:p>
            <a:pPr>
              <a:buNone/>
            </a:pPr>
            <a:r>
              <a:rPr lang="en-US" sz="4400" dirty="0">
                <a:ea typeface="+mn-lt"/>
                <a:cs typeface="+mn-lt"/>
              </a:rPr>
              <a:t>Genesis Home Care </a:t>
            </a:r>
          </a:p>
          <a:p>
            <a:pPr>
              <a:buNone/>
            </a:pPr>
            <a:r>
              <a:rPr lang="en-US" sz="4400" dirty="0">
                <a:ea typeface="+mn-lt"/>
                <a:cs typeface="+mn-lt"/>
              </a:rPr>
              <a:t>4751 Best Road </a:t>
            </a:r>
          </a:p>
          <a:p>
            <a:pPr>
              <a:buNone/>
            </a:pPr>
            <a:r>
              <a:rPr lang="en-US" sz="4400" dirty="0">
                <a:ea typeface="+mn-lt"/>
                <a:cs typeface="+mn-lt"/>
              </a:rPr>
              <a:t>College Park, GA 30337</a:t>
            </a:r>
          </a:p>
          <a:p>
            <a:pPr>
              <a:buNone/>
            </a:pPr>
            <a:r>
              <a:rPr lang="en-US" sz="4400" dirty="0">
                <a:ea typeface="+mn-lt"/>
                <a:cs typeface="+mn-lt"/>
              </a:rPr>
              <a:t>770-808-6070</a:t>
            </a:r>
          </a:p>
          <a:p>
            <a:pPr>
              <a:buNone/>
            </a:pPr>
            <a:endParaRPr lang="en-US" sz="4400" dirty="0">
              <a:ea typeface="+mn-lt"/>
              <a:cs typeface="+mn-lt"/>
            </a:endParaRPr>
          </a:p>
          <a:p>
            <a:pPr>
              <a:buNone/>
            </a:pPr>
            <a:r>
              <a:rPr lang="en-US" sz="4400" dirty="0"/>
              <a:t>ABC Installations </a:t>
            </a:r>
          </a:p>
          <a:p>
            <a:pPr>
              <a:buNone/>
            </a:pPr>
            <a:r>
              <a:rPr lang="en-US" sz="4400" dirty="0"/>
              <a:t>115 Kings Road </a:t>
            </a:r>
          </a:p>
          <a:p>
            <a:pPr>
              <a:buNone/>
            </a:pPr>
            <a:r>
              <a:rPr lang="en-US" sz="4400" dirty="0"/>
              <a:t>Athens, GA 30606</a:t>
            </a:r>
          </a:p>
          <a:p>
            <a:pPr>
              <a:buNone/>
            </a:pPr>
            <a:r>
              <a:rPr lang="en-US" sz="4400" dirty="0"/>
              <a:t>706-202-3187</a:t>
            </a:r>
          </a:p>
          <a:p>
            <a:pPr marL="0" indent="0">
              <a:buNone/>
            </a:pPr>
            <a:endParaRPr lang="en-US" sz="4400" dirty="0"/>
          </a:p>
          <a:p>
            <a:pPr marL="0" indent="0" algn="ctr">
              <a:buNone/>
            </a:pPr>
            <a:endParaRPr lang="en-US" sz="4400" b="1" dirty="0">
              <a:solidFill>
                <a:srgbClr val="FF0000"/>
              </a:solidFill>
            </a:endParaRPr>
          </a:p>
          <a:p>
            <a:pPr marL="0" indent="0" algn="ctr">
              <a:buNone/>
            </a:pPr>
            <a:r>
              <a:rPr lang="en-US" sz="4400" b="1" dirty="0">
                <a:solidFill>
                  <a:srgbClr val="FF0000"/>
                </a:solidFill>
              </a:rPr>
              <a:t>The Department of Community Health is actively recruiting Home Modification Contractors</a:t>
            </a:r>
          </a:p>
          <a:p>
            <a:pPr marL="0" indent="0">
              <a:buNone/>
            </a:pPr>
            <a:endParaRPr lang="en-US" sz="1800" b="1" dirty="0">
              <a:solidFill>
                <a:srgbClr val="FF0000"/>
              </a:solidFill>
            </a:endParaRPr>
          </a:p>
        </p:txBody>
      </p:sp>
      <p:pic>
        <p:nvPicPr>
          <p:cNvPr id="5" name="Picture 4" descr="One Community Now Seeking General Contrac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28" y="1531257"/>
            <a:ext cx="4100285" cy="2373086"/>
          </a:xfrm>
          <a:prstGeom prst="rect">
            <a:avLst/>
          </a:prstGeom>
        </p:spPr>
      </p:pic>
    </p:spTree>
    <p:extLst>
      <p:ext uri="{BB962C8B-B14F-4D97-AF65-F5344CB8AC3E}">
        <p14:creationId xmlns:p14="http://schemas.microsoft.com/office/powerpoint/2010/main" val="1619190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Short Break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693" y="1153320"/>
            <a:ext cx="5154903" cy="3434576"/>
          </a:xfrm>
          <a:prstGeom prst="rect">
            <a:avLst/>
          </a:prstGeom>
          <a:ln>
            <a:solidFill>
              <a:schemeClr val="tx1"/>
            </a:solidFill>
          </a:ln>
        </p:spPr>
      </p:pic>
    </p:spTree>
    <p:extLst>
      <p:ext uri="{BB962C8B-B14F-4D97-AF65-F5344CB8AC3E}">
        <p14:creationId xmlns:p14="http://schemas.microsoft.com/office/powerpoint/2010/main" val="28781887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00" y="1029146"/>
            <a:ext cx="2328553" cy="2076911"/>
          </a:xfrm>
        </p:spPr>
        <p:txBody>
          <a:bodyPr/>
          <a:lstStyle/>
          <a:p>
            <a:pPr algn="ctr"/>
            <a:r>
              <a:rPr lang="en-US" sz="2400" dirty="0"/>
              <a:t>ICWP Policy Manual and</a:t>
            </a:r>
            <a:br>
              <a:rPr lang="en-US" sz="2400" dirty="0"/>
            </a:br>
            <a:r>
              <a:rPr lang="en-US" sz="2400" dirty="0"/>
              <a:t>Alternative Living Services (ALS) Manual</a:t>
            </a:r>
          </a:p>
        </p:txBody>
      </p:sp>
      <p:pic>
        <p:nvPicPr>
          <p:cNvPr id="6" name="Content Placeholder 5">
            <a:extLst>
              <a:ext uri="{FF2B5EF4-FFF2-40B4-BE49-F238E27FC236}">
                <a16:creationId xmlns:a16="http://schemas.microsoft.com/office/drawing/2014/main" id="{738098F2-736D-4C1D-AEE1-E26F2F48A995}"/>
              </a:ext>
            </a:extLst>
          </p:cNvPr>
          <p:cNvPicPr>
            <a:picLocks noGrp="1" noChangeAspect="1"/>
          </p:cNvPicPr>
          <p:nvPr>
            <p:ph idx="1"/>
          </p:nvPr>
        </p:nvPicPr>
        <p:blipFill>
          <a:blip r:embed="rId3"/>
          <a:stretch>
            <a:fillRect/>
          </a:stretch>
        </p:blipFill>
        <p:spPr>
          <a:xfrm>
            <a:off x="2921693" y="780604"/>
            <a:ext cx="3110978" cy="3333750"/>
          </a:xfrm>
        </p:spPr>
      </p:pic>
      <p:pic>
        <p:nvPicPr>
          <p:cNvPr id="10" name="Picture 9">
            <a:extLst>
              <a:ext uri="{FF2B5EF4-FFF2-40B4-BE49-F238E27FC236}">
                <a16:creationId xmlns:a16="http://schemas.microsoft.com/office/drawing/2014/main" id="{3BD096DD-B2A6-4B59-86B1-5EB9B4A447AB}"/>
              </a:ext>
            </a:extLst>
          </p:cNvPr>
          <p:cNvPicPr>
            <a:picLocks noChangeAspect="1"/>
          </p:cNvPicPr>
          <p:nvPr/>
        </p:nvPicPr>
        <p:blipFill>
          <a:blip r:embed="rId4"/>
          <a:stretch>
            <a:fillRect/>
          </a:stretch>
        </p:blipFill>
        <p:spPr>
          <a:xfrm>
            <a:off x="6318511" y="780604"/>
            <a:ext cx="2322981" cy="3333750"/>
          </a:xfrm>
          <a:prstGeom prst="rect">
            <a:avLst/>
          </a:prstGeom>
        </p:spPr>
      </p:pic>
    </p:spTree>
    <p:extLst>
      <p:ext uri="{BB962C8B-B14F-4D97-AF65-F5344CB8AC3E}">
        <p14:creationId xmlns:p14="http://schemas.microsoft.com/office/powerpoint/2010/main" val="30958994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ICWP Policy Manual and</a:t>
            </a:r>
            <a:br>
              <a:rPr lang="en-US" sz="2400" dirty="0"/>
            </a:br>
            <a:r>
              <a:rPr lang="en-US" sz="2400" dirty="0"/>
              <a:t>Alternative Living Services (ALS) Manual</a:t>
            </a:r>
          </a:p>
        </p:txBody>
      </p:sp>
      <p:sp>
        <p:nvSpPr>
          <p:cNvPr id="3" name="Content Placeholder 2"/>
          <p:cNvSpPr>
            <a:spLocks noGrp="1"/>
          </p:cNvSpPr>
          <p:nvPr>
            <p:ph idx="1"/>
          </p:nvPr>
        </p:nvSpPr>
        <p:spPr>
          <a:xfrm>
            <a:off x="541184" y="1560286"/>
            <a:ext cx="8229600" cy="3583214"/>
          </a:xfrm>
        </p:spPr>
        <p:txBody>
          <a:bodyPr>
            <a:normAutofit/>
          </a:bodyPr>
          <a:lstStyle/>
          <a:p>
            <a:r>
              <a:rPr lang="en-US" sz="1800" dirty="0"/>
              <a:t>Please read the ICWP Policy Manual and ALS Manual to obtain a clear understanding of this Medicaid Waiver. </a:t>
            </a:r>
          </a:p>
          <a:p>
            <a:r>
              <a:rPr lang="en-US" sz="1800" dirty="0"/>
              <a:t>The ICWP Policy is updated quarterly. </a:t>
            </a:r>
          </a:p>
          <a:p>
            <a:r>
              <a:rPr lang="en-US" sz="1800" dirty="0"/>
              <a:t>Both manuals can be found in the Medicaid web portal under Policy Manuals. </a:t>
            </a:r>
          </a:p>
          <a:p>
            <a:r>
              <a:rPr lang="en-US" sz="1800" dirty="0"/>
              <a:t>The Program Consultant may occasionally send Banner messages through web portal for important notifications. </a:t>
            </a:r>
          </a:p>
        </p:txBody>
      </p:sp>
    </p:spTree>
    <p:extLst>
      <p:ext uri="{BB962C8B-B14F-4D97-AF65-F5344CB8AC3E}">
        <p14:creationId xmlns:p14="http://schemas.microsoft.com/office/powerpoint/2010/main" val="14366873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1" y="583097"/>
            <a:ext cx="8144106" cy="481013"/>
          </a:xfrm>
        </p:spPr>
        <p:txBody>
          <a:bodyPr>
            <a:normAutofit/>
          </a:bodyPr>
          <a:lstStyle/>
          <a:p>
            <a:pPr algn="ctr">
              <a:defRPr/>
            </a:pPr>
            <a:r>
              <a:rPr lang="en-US" sz="2400" dirty="0"/>
              <a:t>Alternative Living Services (ALS) Family Model</a:t>
            </a:r>
          </a:p>
        </p:txBody>
      </p:sp>
      <p:sp>
        <p:nvSpPr>
          <p:cNvPr id="3" name="Content Placeholder 2"/>
          <p:cNvSpPr>
            <a:spLocks noGrp="1"/>
          </p:cNvSpPr>
          <p:nvPr>
            <p:ph idx="1"/>
          </p:nvPr>
        </p:nvSpPr>
        <p:spPr>
          <a:xfrm>
            <a:off x="392501" y="1182937"/>
            <a:ext cx="8229600" cy="3333750"/>
          </a:xfrm>
        </p:spPr>
        <p:txBody>
          <a:bodyPr>
            <a:noAutofit/>
          </a:bodyPr>
          <a:lstStyle/>
          <a:p>
            <a:pPr>
              <a:defRPr/>
            </a:pPr>
            <a:r>
              <a:rPr lang="en-US" sz="1600" dirty="0"/>
              <a:t>ALS Family Model is the provision of twenty-four hour supervision, medically related personal care, nursing supervision and health related support services in certain state-licensed personal care homes to Medicaid eligible individuals who are independent Care Waiver Services Program members unable to live independently in their own homes</a:t>
            </a:r>
          </a:p>
          <a:p>
            <a:pPr>
              <a:defRPr/>
            </a:pPr>
            <a:r>
              <a:rPr lang="en-US" sz="1600" dirty="0"/>
              <a:t>Services are provided in a residential setting other than the member’s home</a:t>
            </a:r>
          </a:p>
          <a:p>
            <a:pPr>
              <a:defRPr/>
            </a:pPr>
            <a:r>
              <a:rPr lang="en-US" sz="1600" kern="0" dirty="0"/>
              <a:t>Subcontracted personal care homes provide the amount of personal care services needed by each member on a schedule that respects the member’s choice (time of day, etc.) and ensures the member’s hygiene and health needs are met</a:t>
            </a:r>
          </a:p>
          <a:p>
            <a:pPr>
              <a:defRPr/>
            </a:pPr>
            <a:r>
              <a:rPr lang="en-US" sz="1600" kern="0" dirty="0"/>
              <a:t>The provider agency’s RN lists personal care tasks needed by the member on the member’s care plan and supervises these tasks</a:t>
            </a:r>
          </a:p>
          <a:p>
            <a:pPr>
              <a:defRPr/>
            </a:pPr>
            <a:endParaRPr lang="en-US" sz="1600" dirty="0"/>
          </a:p>
        </p:txBody>
      </p:sp>
    </p:spTree>
    <p:extLst>
      <p:ext uri="{BB962C8B-B14F-4D97-AF65-F5344CB8AC3E}">
        <p14:creationId xmlns:p14="http://schemas.microsoft.com/office/powerpoint/2010/main" val="12881273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23024" y="1200151"/>
            <a:ext cx="8125522" cy="291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a:lstStyle>
          <a:p>
            <a:pPr>
              <a:defRPr/>
            </a:pPr>
            <a:r>
              <a:rPr lang="en-US" sz="1800" kern="0" dirty="0"/>
              <a:t>The provide agency’s RN supervises the delivery of personal care services to ensure that the subcontracted personal care home delivers services appropriately and safely</a:t>
            </a:r>
          </a:p>
          <a:p>
            <a:pPr marL="0" indent="0">
              <a:buNone/>
              <a:defRPr/>
            </a:pPr>
            <a:endParaRPr lang="en-US" sz="1800" kern="0" dirty="0"/>
          </a:p>
          <a:p>
            <a:pPr>
              <a:defRPr/>
            </a:pPr>
            <a:r>
              <a:rPr lang="en-US" sz="1800" kern="0" dirty="0"/>
              <a:t>Examples of a limited list of personal care services performed by the subcontracted personal care home include, but are not limited to:</a:t>
            </a:r>
          </a:p>
          <a:p>
            <a:pPr lvl="1">
              <a:defRPr/>
            </a:pPr>
            <a:r>
              <a:rPr lang="en-US" sz="1400" kern="0" dirty="0"/>
              <a:t>Assist with basic personal care and grooming, including bathing, care of hair, clothing, ambulation and transfers</a:t>
            </a:r>
          </a:p>
        </p:txBody>
      </p:sp>
      <p:sp>
        <p:nvSpPr>
          <p:cNvPr id="6" name="Title 1"/>
          <p:cNvSpPr>
            <a:spLocks noGrp="1"/>
          </p:cNvSpPr>
          <p:nvPr>
            <p:ph type="title"/>
          </p:nvPr>
        </p:nvSpPr>
        <p:spPr>
          <a:xfrm>
            <a:off x="-353121" y="583097"/>
            <a:ext cx="8144106" cy="481013"/>
          </a:xfrm>
        </p:spPr>
        <p:txBody>
          <a:bodyPr>
            <a:normAutofit/>
          </a:bodyPr>
          <a:lstStyle/>
          <a:p>
            <a:pPr algn="ctr">
              <a:defRPr/>
            </a:pPr>
            <a:r>
              <a:rPr lang="en-US" sz="2400" dirty="0"/>
              <a:t>Alternative Living Services (ALS) Family Model</a:t>
            </a:r>
          </a:p>
        </p:txBody>
      </p:sp>
    </p:spTree>
    <p:extLst>
      <p:ext uri="{BB962C8B-B14F-4D97-AF65-F5344CB8AC3E}">
        <p14:creationId xmlns:p14="http://schemas.microsoft.com/office/powerpoint/2010/main" val="16723525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8E2D-486C-4D3C-B729-43D285187FD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4291DB5-BDB0-4E0F-912C-1A6DD80ADB84}"/>
              </a:ext>
            </a:extLst>
          </p:cNvPr>
          <p:cNvPicPr>
            <a:picLocks noGrp="1" noChangeAspect="1"/>
          </p:cNvPicPr>
          <p:nvPr>
            <p:ph idx="1"/>
          </p:nvPr>
        </p:nvPicPr>
        <p:blipFill>
          <a:blip r:embed="rId2"/>
          <a:stretch>
            <a:fillRect/>
          </a:stretch>
        </p:blipFill>
        <p:spPr>
          <a:xfrm>
            <a:off x="2500962" y="1322388"/>
            <a:ext cx="4116676" cy="3333750"/>
          </a:xfrm>
        </p:spPr>
      </p:pic>
    </p:spTree>
    <p:extLst>
      <p:ext uri="{BB962C8B-B14F-4D97-AF65-F5344CB8AC3E}">
        <p14:creationId xmlns:p14="http://schemas.microsoft.com/office/powerpoint/2010/main" val="41843981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56840" y="971551"/>
            <a:ext cx="8259336" cy="314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a:lstStyle>
          <a:p>
            <a:pPr marL="0" indent="0">
              <a:buNone/>
              <a:defRPr/>
            </a:pPr>
            <a:endParaRPr lang="en-US" sz="1800" kern="0" dirty="0"/>
          </a:p>
          <a:p>
            <a:pPr>
              <a:defRPr/>
            </a:pPr>
            <a:r>
              <a:rPr lang="en-US" sz="1800" kern="0" dirty="0"/>
              <a:t>Refer to the </a:t>
            </a:r>
            <a:r>
              <a:rPr lang="en-US" sz="1800" u="sng" kern="0" dirty="0"/>
              <a:t>Policies and Procedures for Alternative Living Services</a:t>
            </a:r>
            <a:r>
              <a:rPr lang="en-US" sz="1800" kern="0" dirty="0"/>
              <a:t> manual for a more comprehensive list of personal care services and all requirements for ALS participation.</a:t>
            </a:r>
            <a:endParaRPr lang="en-US" sz="1800" u="sng" kern="0" dirty="0"/>
          </a:p>
          <a:p>
            <a:pPr>
              <a:defRPr/>
            </a:pPr>
            <a:r>
              <a:rPr lang="en-US" sz="1800" dirty="0"/>
              <a:t>Also, refer to Personal Care Home Rules and Regulations for appropriate personal care tasks.</a:t>
            </a:r>
          </a:p>
          <a:p>
            <a:pPr>
              <a:defRPr/>
            </a:pPr>
            <a:r>
              <a:rPr lang="en-US" sz="1800" dirty="0"/>
              <a:t>Personal Care Home Rules and Regulations can be found at </a:t>
            </a:r>
            <a:r>
              <a:rPr lang="en-US" sz="1800" dirty="0">
                <a:hlinkClick r:id="rId2"/>
              </a:rPr>
              <a:t>www.dch.georgia.gov</a:t>
            </a:r>
            <a:r>
              <a:rPr lang="en-US" sz="1800" dirty="0"/>
              <a:t>. Click on Divisions and Offices; click on HFR; click on Rules and Regulations; click on Personal Care Homes for specific care or service requirements.</a:t>
            </a:r>
          </a:p>
          <a:p>
            <a:pPr>
              <a:defRPr/>
            </a:pPr>
            <a:endParaRPr lang="en-US" sz="1800" kern="0" dirty="0"/>
          </a:p>
          <a:p>
            <a:pPr marL="0" indent="0">
              <a:buNone/>
              <a:defRPr/>
            </a:pPr>
            <a:r>
              <a:rPr lang="en-US" sz="1800" kern="0" dirty="0"/>
              <a:t>     </a:t>
            </a:r>
          </a:p>
        </p:txBody>
      </p:sp>
      <p:sp>
        <p:nvSpPr>
          <p:cNvPr id="6" name="Title 1"/>
          <p:cNvSpPr txBox="1">
            <a:spLocks/>
          </p:cNvSpPr>
          <p:nvPr/>
        </p:nvSpPr>
        <p:spPr>
          <a:xfrm>
            <a:off x="107796" y="718673"/>
            <a:ext cx="8144106" cy="481013"/>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200" kern="1200">
                <a:solidFill>
                  <a:srgbClr val="C00000"/>
                </a:solidFill>
                <a:latin typeface="+mj-lt"/>
                <a:ea typeface="+mj-ea"/>
                <a:cs typeface="+mj-cs"/>
              </a:defRPr>
            </a:lvl1pPr>
          </a:lstStyle>
          <a:p>
            <a:pPr algn="ctr">
              <a:defRPr/>
            </a:pPr>
            <a:r>
              <a:rPr lang="en-US" sz="2400" dirty="0"/>
              <a:t>Alternative Living Services Policy and Procedure Manual</a:t>
            </a:r>
          </a:p>
        </p:txBody>
      </p:sp>
    </p:spTree>
    <p:extLst>
      <p:ext uri="{BB962C8B-B14F-4D97-AF65-F5344CB8AC3E}">
        <p14:creationId xmlns:p14="http://schemas.microsoft.com/office/powerpoint/2010/main" val="1689229867"/>
      </p:ext>
    </p:extLst>
  </p:cSld>
  <p:clrMapOvr>
    <a:masterClrMapping/>
  </p:clrMapOvr>
</p:sld>
</file>

<file path=ppt/theme/theme1.xml><?xml version="1.0" encoding="utf-8"?>
<a:theme xmlns:a="http://schemas.openxmlformats.org/drawingml/2006/main" name="2018 DWM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WM Convocation_March 2019" id="{11FDB451-A14B-4209-BF84-F43E551E59F4}" vid="{6E5FF6D4-DF75-4741-B2CA-036195F486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751c9d05-4101-44bc-be78-10d4dcf024a3" xsi:nil="true"/>
    <TaxCatchAll xmlns="cb59241f-4fc9-43cc-b04a-db45e7d49ebb" xsi:nil="true"/>
    <lcf76f155ced4ddcb4097134ff3c332f xmlns="751c9d05-4101-44bc-be78-10d4dcf024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ED0D121586E74E90E7B139DB741983" ma:contentTypeVersion="16" ma:contentTypeDescription="Create a new document." ma:contentTypeScope="" ma:versionID="ca8283d2e644fb8819d5c2f3b4ddafbf">
  <xsd:schema xmlns:xsd="http://www.w3.org/2001/XMLSchema" xmlns:xs="http://www.w3.org/2001/XMLSchema" xmlns:p="http://schemas.microsoft.com/office/2006/metadata/properties" xmlns:ns2="751c9d05-4101-44bc-be78-10d4dcf024a3" xmlns:ns3="cb59241f-4fc9-43cc-b04a-db45e7d49ebb" targetNamespace="http://schemas.microsoft.com/office/2006/metadata/properties" ma:root="true" ma:fieldsID="92623de1bed85fd34eb64e0138db3450" ns2:_="" ns3:_="">
    <xsd:import namespace="751c9d05-4101-44bc-be78-10d4dcf024a3"/>
    <xsd:import namespace="cb59241f-4fc9-43cc-b04a-db45e7d49e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_Flow_SignoffStatu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c9d05-4101-44bc-be78-10d4dcf024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_Flow_SignoffStatus" ma:index="15" nillable="true" ma:displayName="Sign-off status" ma:internalName="Sign_x002d_off_x0020_status">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59241f-4fc9-43cc-b04a-db45e7d49eb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f3ba87-ddbe-43d5-a3e9-ceb66d2c625c}" ma:internalName="TaxCatchAll" ma:showField="CatchAllData" ma:web="cb59241f-4fc9-43cc-b04a-db45e7d49eb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0A3969-A789-4563-8944-01E49119D1EC}">
  <ds:schemaRefs>
    <ds:schemaRef ds:uri="http://schemas.microsoft.com/sharepoint/v3/contenttype/forms"/>
  </ds:schemaRefs>
</ds:datastoreItem>
</file>

<file path=customXml/itemProps2.xml><?xml version="1.0" encoding="utf-8"?>
<ds:datastoreItem xmlns:ds="http://schemas.openxmlformats.org/officeDocument/2006/customXml" ds:itemID="{70E82E4F-0539-458F-BF29-C8D7BCEB21F4}">
  <ds:schemaRefs>
    <ds:schemaRef ds:uri="http://purl.org/dc/dcmitype/"/>
    <ds:schemaRef ds:uri="http://schemas.microsoft.com/office/infopath/2007/PartnerControls"/>
    <ds:schemaRef ds:uri="cb59241f-4fc9-43cc-b04a-db45e7d49ebb"/>
    <ds:schemaRef ds:uri="http://purl.org/dc/elements/1.1/"/>
    <ds:schemaRef ds:uri="http://schemas.microsoft.com/office/2006/metadata/properties"/>
    <ds:schemaRef ds:uri="http://schemas.microsoft.com/office/2006/documentManagement/types"/>
    <ds:schemaRef ds:uri="http://purl.org/dc/terms/"/>
    <ds:schemaRef ds:uri="751c9d05-4101-44bc-be78-10d4dcf024a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6B2AF7-02B3-4DF0-838E-D20A7704F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1c9d05-4101-44bc-be78-10d4dcf024a3"/>
    <ds:schemaRef ds:uri="cb59241f-4fc9-43cc-b04a-db45e7d49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DWM Convocation_March 2019</Template>
  <TotalTime>11798</TotalTime>
  <Words>10354</Words>
  <Application>Microsoft Office PowerPoint</Application>
  <PresentationFormat>On-screen Show (16:9)</PresentationFormat>
  <Paragraphs>785</Paragraphs>
  <Slides>125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125</vt:i4>
      </vt:variant>
    </vt:vector>
  </HeadingPairs>
  <TitlesOfParts>
    <vt:vector size="137" baseType="lpstr">
      <vt:lpstr>Arial</vt:lpstr>
      <vt:lpstr>Arial Narrow</vt:lpstr>
      <vt:lpstr>Calibri</vt:lpstr>
      <vt:lpstr>Century Gothic</vt:lpstr>
      <vt:lpstr>Franklin Gothic Book</vt:lpstr>
      <vt:lpstr>Helvetica</vt:lpstr>
      <vt:lpstr>Segoe UI</vt:lpstr>
      <vt:lpstr>Segoe UI Semibold</vt:lpstr>
      <vt:lpstr>Source Serif Pro VF</vt:lpstr>
      <vt:lpstr>Symbol</vt:lpstr>
      <vt:lpstr>Trajan Pro</vt:lpstr>
      <vt:lpstr>2018 DWM Powerpoint Template</vt:lpstr>
      <vt:lpstr>PowerPoint Presentation</vt:lpstr>
      <vt:lpstr>Presenters:</vt:lpstr>
      <vt:lpstr>New Provider Training Agenda </vt:lpstr>
      <vt:lpstr>About Alliant Health Solutions</vt:lpstr>
      <vt:lpstr>Purpose and Goals of the Waiver</vt:lpstr>
      <vt:lpstr>DCH ICWP Medicaid Providers</vt:lpstr>
      <vt:lpstr>Mandated Reporting</vt:lpstr>
      <vt:lpstr>Changes to your Information (ICWP)</vt:lpstr>
      <vt:lpstr>Case Manager Training</vt:lpstr>
      <vt:lpstr>Incident Report System</vt:lpstr>
      <vt:lpstr>EVV- Electronic Visit Verification</vt:lpstr>
      <vt:lpstr>Billing</vt:lpstr>
      <vt:lpstr>Stay in Compliance</vt:lpstr>
      <vt:lpstr>On behalf of the Department of Community Health </vt:lpstr>
      <vt:lpstr>COVID-19 – TeleHealth Guidelines</vt:lpstr>
      <vt:lpstr>COVID-19 TeleHealth Guideline </vt:lpstr>
      <vt:lpstr>COVID-19 – TeleHealth Guidelines</vt:lpstr>
      <vt:lpstr>DCH COVID -19 Response and HCBS Operations  </vt:lpstr>
      <vt:lpstr>DCH COVID -19 Response and HCBS Operations</vt:lpstr>
      <vt:lpstr>DCH COVID -19 Response and HCBS Operations</vt:lpstr>
      <vt:lpstr>DCH COVID -19 Response and HCBS Operations</vt:lpstr>
      <vt:lpstr>ICWP Program Application Process</vt:lpstr>
      <vt:lpstr>Budget Overview for ICWP </vt:lpstr>
      <vt:lpstr>ICWP Initial Assessment </vt:lpstr>
      <vt:lpstr>Level of Care Determination </vt:lpstr>
      <vt:lpstr>Initial Participant Assessment form  </vt:lpstr>
      <vt:lpstr>ICWP Waiting List </vt:lpstr>
      <vt:lpstr>No Waiting List</vt:lpstr>
      <vt:lpstr>ICWP Admission and Slot Approval </vt:lpstr>
      <vt:lpstr>New Admission Process</vt:lpstr>
      <vt:lpstr>Money Follows the Person</vt:lpstr>
      <vt:lpstr>ICWP Admissions – Money Follows the Person - MFP</vt:lpstr>
      <vt:lpstr>Medicaid Eligibility </vt:lpstr>
      <vt:lpstr>DMA 6 Completion</vt:lpstr>
      <vt:lpstr>DMA 6 Completion</vt:lpstr>
      <vt:lpstr>DMA 6 Completion</vt:lpstr>
      <vt:lpstr>DMA 6 Completion (Member not able to sign)  </vt:lpstr>
      <vt:lpstr>ICWP Care Plan and Implementation of Services</vt:lpstr>
      <vt:lpstr>Electronic Signatures </vt:lpstr>
      <vt:lpstr>Case Management</vt:lpstr>
      <vt:lpstr>Traditional Case Management Billing</vt:lpstr>
      <vt:lpstr>Enhanced Case Management Billing</vt:lpstr>
      <vt:lpstr>Case manager: CDC Certification </vt:lpstr>
      <vt:lpstr>Renewal Participant Assessment (RPAF) Form </vt:lpstr>
      <vt:lpstr>ICWP Community Care Path Completion  </vt:lpstr>
      <vt:lpstr>Personal Support Services</vt:lpstr>
      <vt:lpstr>Personal Support Pay Rate</vt:lpstr>
      <vt:lpstr>Respite Care</vt:lpstr>
      <vt:lpstr>Example of Respite Request </vt:lpstr>
      <vt:lpstr>Adult Day Care </vt:lpstr>
      <vt:lpstr>DMA 80 Approvals </vt:lpstr>
      <vt:lpstr>ICWP Case Manager DMA 80 (service) PA entry </vt:lpstr>
      <vt:lpstr>Service Request Web Entry </vt:lpstr>
      <vt:lpstr>ICWP DMA 80 (service) PA Web Entry </vt:lpstr>
      <vt:lpstr>ICWP DMA 80 (service) PA Web Entry </vt:lpstr>
      <vt:lpstr>ICWP DMA 80(service)PA Entry </vt:lpstr>
      <vt:lpstr>ICWP DMA 80 (service) Pa entry – adding diagnosis code </vt:lpstr>
      <vt:lpstr>ICWP DMA 80 (service) PA entry </vt:lpstr>
      <vt:lpstr>ICWP DMA 80 (service) PA entry </vt:lpstr>
      <vt:lpstr>ICWP DMA 80 New Feature: “Rendering Provider ID"</vt:lpstr>
      <vt:lpstr>ICWP Supply DMA 80s </vt:lpstr>
      <vt:lpstr>PowerPoint Presentation</vt:lpstr>
      <vt:lpstr>Addendums (Change Request Feature)</vt:lpstr>
      <vt:lpstr>ICWP Addendums (Change Request) </vt:lpstr>
      <vt:lpstr>Addendum (Change request screen)</vt:lpstr>
      <vt:lpstr>Appendix U - Change in Condition/Addendum </vt:lpstr>
      <vt:lpstr>PowerPoint Presentation</vt:lpstr>
      <vt:lpstr>ICWP Skilled Nursing Services </vt:lpstr>
      <vt:lpstr>Skilled Nursing Services </vt:lpstr>
      <vt:lpstr>Home Health Nursing Services</vt:lpstr>
      <vt:lpstr>ICWP Skilled Nursing Hours</vt:lpstr>
      <vt:lpstr>ICWP Skilled Nursing</vt:lpstr>
      <vt:lpstr>ICWP Skilled Nursing</vt:lpstr>
      <vt:lpstr>ICWP Skilled Nursing</vt:lpstr>
      <vt:lpstr>ICWP Skilled Nursing</vt:lpstr>
      <vt:lpstr>ICWP Skilled Nursing Procedure Codes (Appendix O)</vt:lpstr>
      <vt:lpstr>Home Modifications </vt:lpstr>
      <vt:lpstr>Home Modification Budget </vt:lpstr>
      <vt:lpstr>Per Policy: 902.5 Environmental Modification  </vt:lpstr>
      <vt:lpstr>Home Modifications </vt:lpstr>
      <vt:lpstr>Role of ICWP Case Manager for Project Oversight:</vt:lpstr>
      <vt:lpstr>Role of the Case Manager (continued)</vt:lpstr>
      <vt:lpstr>Home Modification Approvals </vt:lpstr>
      <vt:lpstr>Home Modification - DMA 80 Entry</vt:lpstr>
      <vt:lpstr>Project Completion  </vt:lpstr>
      <vt:lpstr>Note:</vt:lpstr>
      <vt:lpstr>Required Documents for Final Payment </vt:lpstr>
      <vt:lpstr>Home Modification Provider Issues and Concerns </vt:lpstr>
      <vt:lpstr>Home Modification Providers Issues and Concerns  </vt:lpstr>
      <vt:lpstr>Home Modification Provider Issues and Concerns  </vt:lpstr>
      <vt:lpstr>Before and After Bathroom Modification </vt:lpstr>
      <vt:lpstr>ICWP Home Modification Contractors</vt:lpstr>
      <vt:lpstr>Short Break </vt:lpstr>
      <vt:lpstr>ICWP Policy Manual and Alternative Living Services (ALS) Manual</vt:lpstr>
      <vt:lpstr>ICWP Policy Manual and Alternative Living Services (ALS) Manual</vt:lpstr>
      <vt:lpstr>Alternative Living Services (ALS) Family Model</vt:lpstr>
      <vt:lpstr>Alternative Living Services (ALS) Family Model</vt:lpstr>
      <vt:lpstr>PowerPoint Presentation</vt:lpstr>
      <vt:lpstr>PowerPoint Presentation</vt:lpstr>
      <vt:lpstr>Alternative Living Service: Funding Structure</vt:lpstr>
      <vt:lpstr>How to Find an Alternative Living Services (ALS)  Home Through an Enrolled ALS Provider</vt:lpstr>
      <vt:lpstr>Definition of Variance </vt:lpstr>
      <vt:lpstr>Discharge of Services</vt:lpstr>
      <vt:lpstr>Out of compliance/Adverse Action</vt:lpstr>
      <vt:lpstr>Waiver to Waiver Transfers</vt:lpstr>
      <vt:lpstr>Electronic PA Entry</vt:lpstr>
      <vt:lpstr>ALL Providers are Required to Document Care Provided to a Member </vt:lpstr>
      <vt:lpstr>Documentation Required for UCR Review  </vt:lpstr>
      <vt:lpstr>Documentation Required for UCR Review (cont)</vt:lpstr>
      <vt:lpstr>Use of Alternative Restraints </vt:lpstr>
      <vt:lpstr>Definition of Restraint</vt:lpstr>
      <vt:lpstr>Patient and Family rights regarding Restraint Use</vt:lpstr>
      <vt:lpstr>Preparation for using restraints </vt:lpstr>
      <vt:lpstr>Effects of using restraints</vt:lpstr>
      <vt:lpstr>Alternatives to using Restraints </vt:lpstr>
      <vt:lpstr>Alternatives to using Restraints </vt:lpstr>
      <vt:lpstr>ICWP Resource Documents </vt:lpstr>
      <vt:lpstr>ICWP Provider Enrollment </vt:lpstr>
      <vt:lpstr>Department of Community Health:  ICWP Provider Enrollment </vt:lpstr>
      <vt:lpstr>Alliant Health Solutions Contacts</vt:lpstr>
      <vt:lpstr>ICWP Medical Review Nurses</vt:lpstr>
      <vt:lpstr>Department of Community Health Contacts</vt:lpstr>
      <vt:lpstr>DCH Contact for Claims and Billing </vt:lpstr>
      <vt:lpstr>ICWP New Biller Webinar Training with Gainwell Tech. </vt:lpstr>
      <vt:lpstr>Thank You </vt:lpstr>
    </vt:vector>
  </TitlesOfParts>
  <Company>City of Atlanta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ALLIANT EMPLOYEE PRESENTATION</dc:title>
  <dc:creator>Campbell, Rukiya</dc:creator>
  <cp:lastModifiedBy>Tonja Wragg</cp:lastModifiedBy>
  <cp:revision>473</cp:revision>
  <cp:lastPrinted>2022-02-15T20:08:44Z</cp:lastPrinted>
  <dcterms:created xsi:type="dcterms:W3CDTF">2019-02-27T16:42:40Z</dcterms:created>
  <dcterms:modified xsi:type="dcterms:W3CDTF">2022-11-10T18:19:09Z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0x01010053ED0D121586E74E90E7B139DB741983</vt:lpwstr>
  </property>
  <property fmtid="{D5CDD505-2E9C-101B-9397-08002B2CF9AE}" pid="3" name="Order">
    <vt:r8>57876200</vt:r8>
  </property>
  <property fmtid="{D5CDD505-2E9C-101B-9397-08002B2CF9AE}" pid="4" name="MediaServiceImageTags">
    <vt:lpwstr/>
  </property>
</Properties>
</file>