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67" r:id="rId4"/>
    <p:sldId id="273" r:id="rId5"/>
    <p:sldId id="268" r:id="rId6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rgbClr val="0099FF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864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rgbClr val="0099FF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864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rgbClr val="0099FF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864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1219200"/>
          </a:xfrm>
          <a:custGeom>
            <a:avLst/>
            <a:gdLst/>
            <a:ahLst/>
            <a:cxnLst/>
            <a:rect l="l" t="t" r="r" b="b"/>
            <a:pathLst>
              <a:path w="9144000" h="1219200">
                <a:moveTo>
                  <a:pt x="0" y="1219200"/>
                </a:moveTo>
                <a:lnTo>
                  <a:pt x="9144000" y="1219200"/>
                </a:lnTo>
                <a:lnTo>
                  <a:pt x="9144000" y="0"/>
                </a:lnTo>
                <a:lnTo>
                  <a:pt x="0" y="0"/>
                </a:lnTo>
                <a:lnTo>
                  <a:pt x="0" y="1219200"/>
                </a:lnTo>
                <a:close/>
              </a:path>
            </a:pathLst>
          </a:custGeom>
          <a:solidFill>
            <a:srgbClr val="0E9CD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1219200"/>
            <a:ext cx="9144000" cy="152400"/>
          </a:xfrm>
          <a:custGeom>
            <a:avLst/>
            <a:gdLst/>
            <a:ahLst/>
            <a:cxnLst/>
            <a:rect l="l" t="t" r="r" b="b"/>
            <a:pathLst>
              <a:path w="9144000" h="152400">
                <a:moveTo>
                  <a:pt x="0" y="152400"/>
                </a:moveTo>
                <a:lnTo>
                  <a:pt x="9144000" y="152400"/>
                </a:lnTo>
                <a:lnTo>
                  <a:pt x="91440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4FC0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761" y="1210055"/>
            <a:ext cx="9144000" cy="20320"/>
          </a:xfrm>
          <a:custGeom>
            <a:avLst/>
            <a:gdLst/>
            <a:ahLst/>
            <a:cxnLst/>
            <a:rect l="l" t="t" r="r" b="b"/>
            <a:pathLst>
              <a:path w="9144000" h="20319">
                <a:moveTo>
                  <a:pt x="0" y="19811"/>
                </a:moveTo>
                <a:lnTo>
                  <a:pt x="9144000" y="19811"/>
                </a:lnTo>
                <a:lnTo>
                  <a:pt x="9144000" y="0"/>
                </a:lnTo>
                <a:lnTo>
                  <a:pt x="0" y="0"/>
                </a:lnTo>
                <a:lnTo>
                  <a:pt x="0" y="19811"/>
                </a:lnTo>
                <a:close/>
              </a:path>
            </a:pathLst>
          </a:custGeom>
          <a:solidFill>
            <a:srgbClr val="99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152400" y="6249108"/>
            <a:ext cx="529318" cy="4576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767320" y="6378043"/>
            <a:ext cx="1368848" cy="21936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rgbClr val="0099FF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864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1219200"/>
          </a:xfrm>
          <a:custGeom>
            <a:avLst/>
            <a:gdLst/>
            <a:ahLst/>
            <a:cxnLst/>
            <a:rect l="l" t="t" r="r" b="b"/>
            <a:pathLst>
              <a:path w="9144000" h="1219200">
                <a:moveTo>
                  <a:pt x="0" y="1219200"/>
                </a:moveTo>
                <a:lnTo>
                  <a:pt x="9144000" y="1219200"/>
                </a:lnTo>
                <a:lnTo>
                  <a:pt x="9144000" y="0"/>
                </a:lnTo>
                <a:lnTo>
                  <a:pt x="0" y="0"/>
                </a:lnTo>
                <a:lnTo>
                  <a:pt x="0" y="1219200"/>
                </a:lnTo>
                <a:close/>
              </a:path>
            </a:pathLst>
          </a:custGeom>
          <a:solidFill>
            <a:srgbClr val="0E9CD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1219200"/>
            <a:ext cx="9144000" cy="152400"/>
          </a:xfrm>
          <a:custGeom>
            <a:avLst/>
            <a:gdLst/>
            <a:ahLst/>
            <a:cxnLst/>
            <a:rect l="l" t="t" r="r" b="b"/>
            <a:pathLst>
              <a:path w="9144000" h="152400">
                <a:moveTo>
                  <a:pt x="0" y="152400"/>
                </a:moveTo>
                <a:lnTo>
                  <a:pt x="9144000" y="152400"/>
                </a:lnTo>
                <a:lnTo>
                  <a:pt x="91440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4FC0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761" y="1210055"/>
            <a:ext cx="9144000" cy="20320"/>
          </a:xfrm>
          <a:custGeom>
            <a:avLst/>
            <a:gdLst/>
            <a:ahLst/>
            <a:cxnLst/>
            <a:rect l="l" t="t" r="r" b="b"/>
            <a:pathLst>
              <a:path w="9144000" h="20319">
                <a:moveTo>
                  <a:pt x="0" y="19811"/>
                </a:moveTo>
                <a:lnTo>
                  <a:pt x="9144000" y="19811"/>
                </a:lnTo>
                <a:lnTo>
                  <a:pt x="9144000" y="0"/>
                </a:lnTo>
                <a:lnTo>
                  <a:pt x="0" y="0"/>
                </a:lnTo>
                <a:lnTo>
                  <a:pt x="0" y="19811"/>
                </a:lnTo>
                <a:close/>
              </a:path>
            </a:pathLst>
          </a:custGeom>
          <a:solidFill>
            <a:srgbClr val="99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152400" y="6249108"/>
            <a:ext cx="529318" cy="4576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767320" y="6378043"/>
            <a:ext cx="1368848" cy="21936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rgbClr val="0099FF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864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219200"/>
            <a:ext cx="9144000" cy="152400"/>
          </a:xfrm>
          <a:custGeom>
            <a:avLst/>
            <a:gdLst/>
            <a:ahLst/>
            <a:cxnLst/>
            <a:rect l="l" t="t" r="r" b="b"/>
            <a:pathLst>
              <a:path w="9144000" h="152400">
                <a:moveTo>
                  <a:pt x="0" y="152400"/>
                </a:moveTo>
                <a:lnTo>
                  <a:pt x="9144000" y="152400"/>
                </a:lnTo>
                <a:lnTo>
                  <a:pt x="91440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4FC0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761" y="1210055"/>
            <a:ext cx="9144000" cy="20320"/>
          </a:xfrm>
          <a:custGeom>
            <a:avLst/>
            <a:gdLst/>
            <a:ahLst/>
            <a:cxnLst/>
            <a:rect l="l" t="t" r="r" b="b"/>
            <a:pathLst>
              <a:path w="9144000" h="20319">
                <a:moveTo>
                  <a:pt x="0" y="19811"/>
                </a:moveTo>
                <a:lnTo>
                  <a:pt x="9144000" y="19811"/>
                </a:lnTo>
                <a:lnTo>
                  <a:pt x="9144000" y="0"/>
                </a:lnTo>
                <a:lnTo>
                  <a:pt x="0" y="0"/>
                </a:lnTo>
                <a:lnTo>
                  <a:pt x="0" y="19811"/>
                </a:lnTo>
                <a:close/>
              </a:path>
            </a:pathLst>
          </a:custGeom>
          <a:solidFill>
            <a:srgbClr val="99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152400" y="6249108"/>
            <a:ext cx="529318" cy="45764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767320" y="6378043"/>
            <a:ext cx="1368848" cy="219361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08126" y="3048381"/>
            <a:ext cx="7527290" cy="5137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3399" y="1626234"/>
            <a:ext cx="8077200" cy="4634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689213" y="6494472"/>
            <a:ext cx="302259" cy="252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rgbClr val="0099FF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864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jp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9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27313" y="6507173"/>
            <a:ext cx="113030" cy="2266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764"/>
              </a:lnSpc>
            </a:pPr>
            <a:r>
              <a:rPr sz="1600" spc="-5" dirty="0">
                <a:solidFill>
                  <a:srgbClr val="0099FF"/>
                </a:solidFill>
                <a:latin typeface="Arial"/>
                <a:cs typeface="Arial"/>
              </a:rPr>
              <a:t>0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52400" y="6250876"/>
            <a:ext cx="529318" cy="45587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67320" y="6378043"/>
            <a:ext cx="1368848" cy="21936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-103482" y="1"/>
            <a:ext cx="9144000" cy="685799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83540" y="4263389"/>
            <a:ext cx="7534909" cy="44153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0000"/>
              </a:lnSpc>
              <a:spcBef>
                <a:spcPts val="100"/>
              </a:spcBef>
            </a:pPr>
            <a:r>
              <a:rPr sz="2400" spc="-5" dirty="0">
                <a:solidFill>
                  <a:srgbClr val="FFFFFF"/>
                </a:solidFill>
                <a:latin typeface="Arial Narrow"/>
                <a:cs typeface="Arial Narrow"/>
              </a:rPr>
              <a:t>Presented by: Department of Community</a:t>
            </a:r>
            <a:r>
              <a:rPr sz="2400" spc="12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 Narrow"/>
                <a:cs typeface="Arial Narrow"/>
              </a:rPr>
              <a:t>Health</a:t>
            </a:r>
            <a:endParaRPr sz="2400" dirty="0">
              <a:latin typeface="Arial Narrow"/>
              <a:cs typeface="Arial Narro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700009" y="6451803"/>
            <a:ext cx="135826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FFFFFF"/>
                </a:solidFill>
                <a:latin typeface="Arial Narrow"/>
                <a:cs typeface="Arial Narrow"/>
              </a:rPr>
              <a:t>Date:</a:t>
            </a:r>
            <a:r>
              <a:rPr sz="1800" spc="-5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lang="en-US" sz="1800" spc="-5" dirty="0">
                <a:solidFill>
                  <a:srgbClr val="FFFFFF"/>
                </a:solidFill>
                <a:latin typeface="Arial Narrow"/>
                <a:cs typeface="Arial Narrow"/>
              </a:rPr>
              <a:t>6</a:t>
            </a:r>
            <a:r>
              <a:rPr lang="en-US" spc="-5" dirty="0">
                <a:solidFill>
                  <a:srgbClr val="FFFFFF"/>
                </a:solidFill>
                <a:latin typeface="Arial Narrow"/>
                <a:cs typeface="Arial Narrow"/>
              </a:rPr>
              <a:t>/13/</a:t>
            </a:r>
            <a:r>
              <a:rPr lang="en-US" sz="1800" spc="-5" dirty="0">
                <a:solidFill>
                  <a:srgbClr val="FFFFFF"/>
                </a:solidFill>
                <a:latin typeface="Arial Narrow"/>
                <a:cs typeface="Arial Narrow"/>
              </a:rPr>
              <a:t>2024</a:t>
            </a:r>
            <a:endParaRPr sz="1800" dirty="0">
              <a:latin typeface="Arial Narrow"/>
              <a:cs typeface="Arial Narrow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0" y="2537460"/>
            <a:ext cx="9143999" cy="166268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07264" y="229308"/>
            <a:ext cx="529318" cy="457647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22184" y="358243"/>
            <a:ext cx="1368848" cy="21936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730754" y="1090356"/>
            <a:ext cx="7872095" cy="1243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1030" marR="5080" indent="-608965" algn="ctr">
              <a:lnSpc>
                <a:spcPct val="100000"/>
              </a:lnSpc>
              <a:spcBef>
                <a:spcPts val="100"/>
              </a:spcBef>
            </a:pPr>
            <a:r>
              <a:rPr sz="4000" b="0" spc="-5" dirty="0">
                <a:solidFill>
                  <a:srgbClr val="FFFFFF"/>
                </a:solidFill>
                <a:latin typeface="Arial Narrow"/>
                <a:cs typeface="Arial Narrow"/>
              </a:rPr>
              <a:t>Medicaid G</a:t>
            </a:r>
            <a:r>
              <a:rPr lang="en-US" sz="4000" b="0" spc="-5" dirty="0">
                <a:solidFill>
                  <a:srgbClr val="FFFFFF"/>
                </a:solidFill>
                <a:latin typeface="Arial Narrow"/>
                <a:cs typeface="Arial Narrow"/>
              </a:rPr>
              <a:t>raduate Medical Education Supplemental Payments</a:t>
            </a:r>
            <a:endParaRPr sz="4000" dirty="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1219200"/>
          </a:xfrm>
          <a:custGeom>
            <a:avLst/>
            <a:gdLst/>
            <a:ahLst/>
            <a:cxnLst/>
            <a:rect l="l" t="t" r="r" b="b"/>
            <a:pathLst>
              <a:path w="9144000" h="1219200">
                <a:moveTo>
                  <a:pt x="0" y="1219200"/>
                </a:moveTo>
                <a:lnTo>
                  <a:pt x="9144000" y="1219200"/>
                </a:lnTo>
                <a:lnTo>
                  <a:pt x="9144000" y="0"/>
                </a:lnTo>
                <a:lnTo>
                  <a:pt x="0" y="0"/>
                </a:lnTo>
                <a:lnTo>
                  <a:pt x="0" y="1219200"/>
                </a:lnTo>
                <a:close/>
              </a:path>
            </a:pathLst>
          </a:custGeom>
          <a:solidFill>
            <a:srgbClr val="0E9CD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1219200"/>
            <a:ext cx="9144000" cy="152400"/>
          </a:xfrm>
          <a:custGeom>
            <a:avLst/>
            <a:gdLst/>
            <a:ahLst/>
            <a:cxnLst/>
            <a:rect l="l" t="t" r="r" b="b"/>
            <a:pathLst>
              <a:path w="9144000" h="152400">
                <a:moveTo>
                  <a:pt x="0" y="152400"/>
                </a:moveTo>
                <a:lnTo>
                  <a:pt x="9144000" y="152400"/>
                </a:lnTo>
                <a:lnTo>
                  <a:pt x="91440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4FC0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61" y="1210055"/>
            <a:ext cx="9144000" cy="20320"/>
          </a:xfrm>
          <a:custGeom>
            <a:avLst/>
            <a:gdLst/>
            <a:ahLst/>
            <a:cxnLst/>
            <a:rect l="l" t="t" r="r" b="b"/>
            <a:pathLst>
              <a:path w="9144000" h="20319">
                <a:moveTo>
                  <a:pt x="0" y="19811"/>
                </a:moveTo>
                <a:lnTo>
                  <a:pt x="9144000" y="19811"/>
                </a:lnTo>
                <a:lnTo>
                  <a:pt x="9144000" y="0"/>
                </a:lnTo>
                <a:lnTo>
                  <a:pt x="0" y="0"/>
                </a:lnTo>
                <a:lnTo>
                  <a:pt x="0" y="19811"/>
                </a:lnTo>
                <a:close/>
              </a:path>
            </a:pathLst>
          </a:custGeom>
          <a:solidFill>
            <a:srgbClr val="99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8727313" y="6507173"/>
            <a:ext cx="113030" cy="2266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764"/>
              </a:lnSpc>
            </a:pPr>
            <a:r>
              <a:rPr sz="1600" spc="-5" dirty="0">
                <a:solidFill>
                  <a:srgbClr val="0099FF"/>
                </a:solidFill>
                <a:latin typeface="Arial"/>
                <a:cs typeface="Arial"/>
              </a:rPr>
              <a:t>1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52400" y="6249108"/>
            <a:ext cx="529318" cy="4576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67320" y="6378043"/>
            <a:ext cx="1368848" cy="21936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0"/>
            <a:ext cx="9144000" cy="685799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3784853" y="2156282"/>
            <a:ext cx="157607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solidFill>
                  <a:srgbClr val="FFFFFF"/>
                </a:solidFill>
              </a:rPr>
              <a:t>Mission</a:t>
            </a:r>
            <a:endParaRPr sz="4000"/>
          </a:p>
        </p:txBody>
      </p:sp>
      <p:sp>
        <p:nvSpPr>
          <p:cNvPr id="10" name="object 10"/>
          <p:cNvSpPr txBox="1"/>
          <p:nvPr/>
        </p:nvSpPr>
        <p:spPr>
          <a:xfrm>
            <a:off x="978814" y="2854832"/>
            <a:ext cx="7430134" cy="26835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16890" marR="5080" indent="-504825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FFFFFF"/>
                </a:solidFill>
                <a:latin typeface="Arial Narrow"/>
                <a:cs typeface="Arial Narrow"/>
              </a:rPr>
              <a:t>The mission of </a:t>
            </a:r>
            <a:r>
              <a:rPr sz="2800" spc="-10" dirty="0">
                <a:solidFill>
                  <a:srgbClr val="FFFFFF"/>
                </a:solidFill>
                <a:latin typeface="Arial Narrow"/>
                <a:cs typeface="Arial Narrow"/>
              </a:rPr>
              <a:t>the </a:t>
            </a:r>
            <a:r>
              <a:rPr sz="2800" spc="-5" dirty="0">
                <a:solidFill>
                  <a:srgbClr val="FFFFFF"/>
                </a:solidFill>
                <a:latin typeface="Arial Narrow"/>
                <a:cs typeface="Arial Narrow"/>
              </a:rPr>
              <a:t>Department of Community Health is </a:t>
            </a:r>
            <a:r>
              <a:rPr sz="2800" spc="-10" dirty="0">
                <a:solidFill>
                  <a:srgbClr val="FFFFFF"/>
                </a:solidFill>
                <a:latin typeface="Arial Narrow"/>
                <a:cs typeface="Arial Narrow"/>
              </a:rPr>
              <a:t>to  provide </a:t>
            </a:r>
            <a:r>
              <a:rPr sz="2800" spc="-5" dirty="0">
                <a:solidFill>
                  <a:srgbClr val="FFFFFF"/>
                </a:solidFill>
                <a:latin typeface="Arial Narrow"/>
                <a:cs typeface="Arial Narrow"/>
              </a:rPr>
              <a:t>access to affordable, </a:t>
            </a:r>
            <a:r>
              <a:rPr sz="2800" spc="-10" dirty="0">
                <a:solidFill>
                  <a:srgbClr val="FFFFFF"/>
                </a:solidFill>
                <a:latin typeface="Arial Narrow"/>
                <a:cs typeface="Arial Narrow"/>
              </a:rPr>
              <a:t>quality health care to  Georgians </a:t>
            </a:r>
            <a:r>
              <a:rPr sz="2800" spc="-5" dirty="0">
                <a:solidFill>
                  <a:srgbClr val="FFFFFF"/>
                </a:solidFill>
                <a:latin typeface="Arial Narrow"/>
                <a:cs typeface="Arial Narrow"/>
              </a:rPr>
              <a:t>through </a:t>
            </a:r>
            <a:r>
              <a:rPr sz="2800" spc="-10" dirty="0">
                <a:solidFill>
                  <a:srgbClr val="FFFFFF"/>
                </a:solidFill>
                <a:latin typeface="Arial Narrow"/>
                <a:cs typeface="Arial Narrow"/>
              </a:rPr>
              <a:t>effective planning,</a:t>
            </a:r>
            <a:r>
              <a:rPr sz="2800" spc="6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Arial Narrow"/>
                <a:cs typeface="Arial Narrow"/>
              </a:rPr>
              <a:t>purchasing,</a:t>
            </a:r>
            <a:endParaRPr sz="2800">
              <a:latin typeface="Arial Narrow"/>
              <a:cs typeface="Arial Narrow"/>
            </a:endParaRPr>
          </a:p>
          <a:p>
            <a:pPr marL="2850515">
              <a:lnSpc>
                <a:spcPct val="100000"/>
              </a:lnSpc>
              <a:spcBef>
                <a:spcPts val="5"/>
              </a:spcBef>
            </a:pPr>
            <a:r>
              <a:rPr sz="2800" spc="-10" dirty="0">
                <a:solidFill>
                  <a:srgbClr val="FFFFFF"/>
                </a:solidFill>
                <a:latin typeface="Arial Narrow"/>
                <a:cs typeface="Arial Narrow"/>
              </a:rPr>
              <a:t>and oversight.</a:t>
            </a:r>
            <a:endParaRPr sz="2800">
              <a:latin typeface="Arial Narrow"/>
              <a:cs typeface="Arial Narrow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550">
              <a:latin typeface="Arial Narrow"/>
              <a:cs typeface="Arial Narrow"/>
            </a:endParaRPr>
          </a:p>
          <a:p>
            <a:pPr marR="236854" algn="ctr">
              <a:lnSpc>
                <a:spcPct val="100000"/>
              </a:lnSpc>
            </a:pPr>
            <a:r>
              <a:rPr sz="2800" b="1" i="1" spc="-5" dirty="0">
                <a:solidFill>
                  <a:srgbClr val="FFFFFF"/>
                </a:solidFill>
                <a:latin typeface="Arial Narrow"/>
                <a:cs typeface="Arial Narrow"/>
              </a:rPr>
              <a:t>We </a:t>
            </a:r>
            <a:r>
              <a:rPr sz="2800" b="1" i="1" spc="-10" dirty="0">
                <a:solidFill>
                  <a:srgbClr val="FFFFFF"/>
                </a:solidFill>
                <a:latin typeface="Arial Narrow"/>
                <a:cs typeface="Arial Narrow"/>
              </a:rPr>
              <a:t>are </a:t>
            </a:r>
            <a:r>
              <a:rPr sz="2800" b="1" i="1" spc="-5" dirty="0">
                <a:solidFill>
                  <a:srgbClr val="FFFFFF"/>
                </a:solidFill>
                <a:latin typeface="Arial Narrow"/>
                <a:cs typeface="Arial Narrow"/>
              </a:rPr>
              <a:t>dedicated to A Healthy</a:t>
            </a:r>
            <a:r>
              <a:rPr sz="2800" b="1" i="1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2800" b="1" i="1" spc="-10" dirty="0">
                <a:solidFill>
                  <a:srgbClr val="FFFFFF"/>
                </a:solidFill>
                <a:latin typeface="Arial Narrow"/>
                <a:cs typeface="Arial Narrow"/>
              </a:rPr>
              <a:t>Georgia.</a:t>
            </a:r>
            <a:endParaRPr sz="2800">
              <a:latin typeface="Arial Narrow"/>
              <a:cs typeface="Arial Narrow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07264" y="229308"/>
            <a:ext cx="529318" cy="45764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22184" y="358243"/>
            <a:ext cx="1368848" cy="21936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4000" cy="950901"/>
          </a:xfrm>
          <a:prstGeom prst="rect">
            <a:avLst/>
          </a:prstGeom>
          <a:solidFill>
            <a:srgbClr val="0E9CD7"/>
          </a:solidFill>
        </p:spPr>
        <p:txBody>
          <a:bodyPr vert="horz" wrap="square" lIns="0" tIns="332105" rIns="0" bIns="0" rtlCol="0">
            <a:spAutoFit/>
          </a:bodyPr>
          <a:lstStyle/>
          <a:p>
            <a:pPr marL="548640">
              <a:lnSpc>
                <a:spcPct val="100000"/>
              </a:lnSpc>
              <a:spcBef>
                <a:spcPts val="2615"/>
              </a:spcBef>
            </a:pPr>
            <a:r>
              <a:rPr lang="en-US" sz="4000" spc="-5" dirty="0">
                <a:solidFill>
                  <a:srgbClr val="FFFFFF"/>
                </a:solidFill>
              </a:rPr>
              <a:t>Current</a:t>
            </a:r>
            <a:r>
              <a:rPr sz="4000" spc="-5" dirty="0">
                <a:solidFill>
                  <a:srgbClr val="FFFFFF"/>
                </a:solidFill>
              </a:rPr>
              <a:t> Direct </a:t>
            </a:r>
            <a:r>
              <a:rPr sz="4000" spc="-10" dirty="0">
                <a:solidFill>
                  <a:srgbClr val="FFFFFF"/>
                </a:solidFill>
              </a:rPr>
              <a:t>GME</a:t>
            </a:r>
            <a:r>
              <a:rPr lang="en-US" sz="4000" spc="-10" dirty="0">
                <a:solidFill>
                  <a:srgbClr val="FFFFFF"/>
                </a:solidFill>
              </a:rPr>
              <a:t> Hospital</a:t>
            </a:r>
            <a:endParaRPr sz="4000" dirty="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64"/>
              </a:lnSpc>
            </a:pPr>
            <a:r>
              <a:rPr spc="-5" dirty="0"/>
              <a:t>11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345666"/>
            <a:ext cx="7795259" cy="3303468"/>
          </a:xfrm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298450" marR="129539" indent="-285750">
              <a:lnSpc>
                <a:spcPct val="100000"/>
              </a:lnSpc>
              <a:spcBef>
                <a:spcPts val="409"/>
              </a:spcBef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endParaRPr lang="en-US" sz="1700" dirty="0">
              <a:latin typeface="Arial Narrow"/>
              <a:cs typeface="Arial Narrow"/>
            </a:endParaRPr>
          </a:p>
          <a:p>
            <a:pPr marL="298450" marR="129539" indent="-285750">
              <a:lnSpc>
                <a:spcPct val="100000"/>
              </a:lnSpc>
              <a:spcBef>
                <a:spcPts val="409"/>
              </a:spcBef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1700" dirty="0">
                <a:latin typeface="Arial Narrow"/>
                <a:cs typeface="Arial Narrow"/>
              </a:rPr>
              <a:t>Effective January 1, 2019, hospitals with accredited GME programs receive a GME Supplemental payment.</a:t>
            </a:r>
          </a:p>
          <a:p>
            <a:pPr marL="298450" marR="129539" indent="-285750">
              <a:lnSpc>
                <a:spcPct val="100000"/>
              </a:lnSpc>
              <a:spcBef>
                <a:spcPts val="409"/>
              </a:spcBef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endParaRPr lang="en-US" sz="1700" dirty="0">
              <a:latin typeface="Arial Narrow"/>
              <a:cs typeface="Arial Narrow"/>
            </a:endParaRPr>
          </a:p>
          <a:p>
            <a:pPr marL="298450" marR="129539" indent="-285750">
              <a:lnSpc>
                <a:spcPct val="100000"/>
              </a:lnSpc>
              <a:spcBef>
                <a:spcPts val="409"/>
              </a:spcBef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1700" dirty="0">
                <a:latin typeface="Arial Narrow"/>
                <a:cs typeface="Arial Narrow"/>
              </a:rPr>
              <a:t>GME Supplemental payments are made in quarterly installments</a:t>
            </a:r>
          </a:p>
          <a:p>
            <a:pPr marL="298450" marR="129539" indent="-285750">
              <a:lnSpc>
                <a:spcPct val="100000"/>
              </a:lnSpc>
              <a:spcBef>
                <a:spcPts val="409"/>
              </a:spcBef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endParaRPr lang="en-US" sz="1700" dirty="0">
              <a:latin typeface="Arial Narrow"/>
              <a:cs typeface="Arial Narrow"/>
            </a:endParaRPr>
          </a:p>
          <a:p>
            <a:pPr marL="298450" marR="129539" indent="-285750">
              <a:lnSpc>
                <a:spcPct val="100000"/>
              </a:lnSpc>
              <a:spcBef>
                <a:spcPts val="409"/>
              </a:spcBef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1700" dirty="0">
                <a:latin typeface="Arial Narrow"/>
                <a:cs typeface="Arial Narrow"/>
              </a:rPr>
              <a:t>Hospital must submit annually a roster of interns and residents by specialty and hospital rotation</a:t>
            </a:r>
          </a:p>
          <a:p>
            <a:pPr marL="298450" marR="129539" indent="-285750">
              <a:lnSpc>
                <a:spcPct val="100000"/>
              </a:lnSpc>
              <a:spcBef>
                <a:spcPts val="409"/>
              </a:spcBef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endParaRPr lang="en-US" sz="1700" dirty="0">
              <a:latin typeface="Arial Narrow"/>
              <a:cs typeface="Arial Narrow"/>
            </a:endParaRPr>
          </a:p>
          <a:p>
            <a:pPr marL="298450" marR="129539" indent="-285750">
              <a:lnSpc>
                <a:spcPct val="100000"/>
              </a:lnSpc>
              <a:spcBef>
                <a:spcPts val="409"/>
              </a:spcBef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1700" dirty="0">
                <a:latin typeface="Arial Narrow"/>
                <a:cs typeface="Arial Narrow"/>
              </a:rPr>
              <a:t>The Department collections data on Residents Hospital Rotation and Residents Hospital Split Rotation.  </a:t>
            </a:r>
            <a:endParaRPr sz="1700" dirty="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4000" cy="950901"/>
          </a:xfrm>
          <a:prstGeom prst="rect">
            <a:avLst/>
          </a:prstGeom>
          <a:solidFill>
            <a:srgbClr val="0E9CD7"/>
          </a:solidFill>
        </p:spPr>
        <p:txBody>
          <a:bodyPr vert="horz" wrap="square" lIns="0" tIns="332105" rIns="0" bIns="0" rtlCol="0">
            <a:spAutoFit/>
          </a:bodyPr>
          <a:lstStyle/>
          <a:p>
            <a:pPr marL="548640">
              <a:lnSpc>
                <a:spcPct val="100000"/>
              </a:lnSpc>
              <a:spcBef>
                <a:spcPts val="2615"/>
              </a:spcBef>
            </a:pPr>
            <a:r>
              <a:rPr sz="4000" spc="-5" dirty="0">
                <a:solidFill>
                  <a:srgbClr val="FFFFFF"/>
                </a:solidFill>
              </a:rPr>
              <a:t>Direct </a:t>
            </a:r>
            <a:r>
              <a:rPr sz="4000" spc="-10" dirty="0">
                <a:solidFill>
                  <a:srgbClr val="FFFFFF"/>
                </a:solidFill>
              </a:rPr>
              <a:t>GME </a:t>
            </a:r>
            <a:r>
              <a:rPr lang="en-US" sz="4000" spc="-10" dirty="0">
                <a:solidFill>
                  <a:srgbClr val="FFFFFF"/>
                </a:solidFill>
              </a:rPr>
              <a:t>Hospital </a:t>
            </a:r>
            <a:r>
              <a:rPr sz="4000" spc="-5" dirty="0">
                <a:solidFill>
                  <a:srgbClr val="FFFFFF"/>
                </a:solidFill>
              </a:rPr>
              <a:t>Pool</a:t>
            </a:r>
            <a:r>
              <a:rPr sz="4000" spc="10" dirty="0">
                <a:solidFill>
                  <a:srgbClr val="FFFFFF"/>
                </a:solidFill>
              </a:rPr>
              <a:t> </a:t>
            </a:r>
            <a:r>
              <a:rPr sz="4000" spc="-5" dirty="0">
                <a:solidFill>
                  <a:srgbClr val="FFFFFF"/>
                </a:solidFill>
              </a:rPr>
              <a:t>Allocation</a:t>
            </a:r>
            <a:endParaRPr sz="4000" dirty="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64"/>
              </a:lnSpc>
            </a:pPr>
            <a:r>
              <a:rPr spc="-5" dirty="0"/>
              <a:t>11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345666"/>
            <a:ext cx="7795259" cy="4295022"/>
          </a:xfrm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520"/>
              </a:spcBef>
              <a:buChar char="•"/>
              <a:tabLst>
                <a:tab pos="354965" algn="l"/>
                <a:tab pos="355600" algn="l"/>
              </a:tabLst>
            </a:pPr>
            <a:r>
              <a:rPr sz="1700" spc="-5" dirty="0">
                <a:latin typeface="Arial Narrow"/>
                <a:cs typeface="Arial Narrow"/>
              </a:rPr>
              <a:t>Allocate funds from the </a:t>
            </a:r>
            <a:r>
              <a:rPr sz="1700" dirty="0">
                <a:latin typeface="Arial Narrow"/>
                <a:cs typeface="Arial Narrow"/>
              </a:rPr>
              <a:t>Direct GME Pool </a:t>
            </a:r>
            <a:r>
              <a:rPr sz="1700" spc="-5" dirty="0">
                <a:latin typeface="Arial Narrow"/>
                <a:cs typeface="Arial Narrow"/>
              </a:rPr>
              <a:t>based on </a:t>
            </a:r>
            <a:r>
              <a:rPr sz="1700" dirty="0">
                <a:latin typeface="Arial Narrow"/>
                <a:cs typeface="Arial Narrow"/>
              </a:rPr>
              <a:t>a </a:t>
            </a:r>
            <a:r>
              <a:rPr sz="1700" spc="-5" dirty="0">
                <a:latin typeface="Arial Narrow"/>
                <a:cs typeface="Arial Narrow"/>
              </a:rPr>
              <a:t>per resident</a:t>
            </a:r>
            <a:r>
              <a:rPr sz="1700" spc="-100" dirty="0">
                <a:latin typeface="Arial Narrow"/>
                <a:cs typeface="Arial Narrow"/>
              </a:rPr>
              <a:t> </a:t>
            </a:r>
            <a:r>
              <a:rPr sz="1700" spc="-5" dirty="0">
                <a:latin typeface="Arial Narrow"/>
                <a:cs typeface="Arial Narrow"/>
              </a:rPr>
              <a:t>amount.</a:t>
            </a:r>
            <a:endParaRPr sz="1700" dirty="0">
              <a:latin typeface="Arial Narrow"/>
              <a:cs typeface="Arial Narrow"/>
            </a:endParaRPr>
          </a:p>
          <a:p>
            <a:pPr marL="355600" indent="-342900">
              <a:lnSpc>
                <a:spcPct val="100000"/>
              </a:lnSpc>
              <a:spcBef>
                <a:spcPts val="425"/>
              </a:spcBef>
              <a:buFont typeface="Arial Narrow"/>
              <a:buChar char="•"/>
              <a:tabLst>
                <a:tab pos="354965" algn="l"/>
                <a:tab pos="355600" algn="l"/>
              </a:tabLst>
            </a:pPr>
            <a:r>
              <a:rPr sz="1700" b="1" dirty="0">
                <a:latin typeface="Arial Narrow"/>
                <a:cs typeface="Arial Narrow"/>
              </a:rPr>
              <a:t>Base</a:t>
            </a:r>
            <a:r>
              <a:rPr sz="1700" b="1" spc="-30" dirty="0">
                <a:latin typeface="Arial Narrow"/>
                <a:cs typeface="Arial Narrow"/>
              </a:rPr>
              <a:t> </a:t>
            </a:r>
            <a:r>
              <a:rPr sz="1700" b="1" spc="-5" dirty="0">
                <a:latin typeface="Arial Narrow"/>
                <a:cs typeface="Arial Narrow"/>
              </a:rPr>
              <a:t>Funding:</a:t>
            </a:r>
            <a:endParaRPr sz="1700" dirty="0">
              <a:latin typeface="Arial Narrow"/>
              <a:cs typeface="Arial Narrow"/>
            </a:endParaRPr>
          </a:p>
          <a:p>
            <a:pPr marL="927100">
              <a:lnSpc>
                <a:spcPct val="100000"/>
              </a:lnSpc>
              <a:spcBef>
                <a:spcPts val="395"/>
              </a:spcBef>
            </a:pPr>
            <a:r>
              <a:rPr sz="1700" dirty="0">
                <a:latin typeface="Arial Narrow"/>
                <a:cs typeface="Arial Narrow"/>
              </a:rPr>
              <a:t>Hospital’s Base Funding = </a:t>
            </a:r>
            <a:r>
              <a:rPr sz="1700" spc="-5" dirty="0">
                <a:latin typeface="Arial Narrow"/>
                <a:cs typeface="Arial Narrow"/>
              </a:rPr>
              <a:t>$44,000 per resident </a:t>
            </a:r>
            <a:r>
              <a:rPr sz="1700" dirty="0">
                <a:latin typeface="Arial Narrow"/>
                <a:cs typeface="Arial Narrow"/>
              </a:rPr>
              <a:t>x FTE </a:t>
            </a:r>
            <a:r>
              <a:rPr sz="1700" spc="-5" dirty="0">
                <a:latin typeface="Arial Narrow"/>
                <a:cs typeface="Arial Narrow"/>
              </a:rPr>
              <a:t>resident count </a:t>
            </a:r>
            <a:r>
              <a:rPr sz="1700" dirty="0">
                <a:latin typeface="Arial Narrow"/>
                <a:cs typeface="Arial Narrow"/>
              </a:rPr>
              <a:t>x</a:t>
            </a:r>
            <a:r>
              <a:rPr sz="1700" spc="-125" dirty="0">
                <a:latin typeface="Arial Narrow"/>
                <a:cs typeface="Arial Narrow"/>
              </a:rPr>
              <a:t> </a:t>
            </a:r>
            <a:r>
              <a:rPr sz="1700" spc="-5" dirty="0">
                <a:latin typeface="Arial Narrow"/>
                <a:cs typeface="Arial Narrow"/>
              </a:rPr>
              <a:t>MAR</a:t>
            </a:r>
            <a:endParaRPr sz="1700" dirty="0">
              <a:latin typeface="Arial Narrow"/>
              <a:cs typeface="Arial Narrow"/>
            </a:endParaRPr>
          </a:p>
          <a:p>
            <a:pPr marL="2431415" marR="299720" indent="-590550">
              <a:lnSpc>
                <a:spcPct val="110000"/>
              </a:lnSpc>
              <a:spcBef>
                <a:spcPts val="204"/>
              </a:spcBef>
            </a:pPr>
            <a:r>
              <a:rPr sz="1700" spc="-5" dirty="0">
                <a:latin typeface="Arial Narrow"/>
                <a:cs typeface="Arial Narrow"/>
              </a:rPr>
              <a:t>MAR </a:t>
            </a:r>
            <a:r>
              <a:rPr sz="1700" dirty="0">
                <a:latin typeface="Arial Narrow"/>
                <a:cs typeface="Arial Narrow"/>
              </a:rPr>
              <a:t>= </a:t>
            </a:r>
            <a:r>
              <a:rPr sz="1700" spc="-5" dirty="0">
                <a:latin typeface="Arial Narrow"/>
                <a:cs typeface="Arial Narrow"/>
              </a:rPr>
              <a:t>Medicaid Allocation </a:t>
            </a:r>
            <a:r>
              <a:rPr sz="1700" dirty="0">
                <a:latin typeface="Arial Narrow"/>
                <a:cs typeface="Arial Narrow"/>
              </a:rPr>
              <a:t>Ratio. The percent </a:t>
            </a:r>
            <a:r>
              <a:rPr sz="1700" spc="-5" dirty="0">
                <a:latin typeface="Arial Narrow"/>
                <a:cs typeface="Arial Narrow"/>
              </a:rPr>
              <a:t>of the hospital’s revenue  </a:t>
            </a:r>
            <a:r>
              <a:rPr sz="1700" dirty="0">
                <a:latin typeface="Arial Narrow"/>
                <a:cs typeface="Arial Narrow"/>
              </a:rPr>
              <a:t>derived </a:t>
            </a:r>
            <a:r>
              <a:rPr sz="1700" spc="-5" dirty="0">
                <a:latin typeface="Arial Narrow"/>
                <a:cs typeface="Arial Narrow"/>
              </a:rPr>
              <a:t>from Medicaid. Hospitals that serve more Medicaid  patients </a:t>
            </a:r>
            <a:r>
              <a:rPr sz="1700" dirty="0">
                <a:latin typeface="Arial Narrow"/>
                <a:cs typeface="Arial Narrow"/>
              </a:rPr>
              <a:t>will </a:t>
            </a:r>
            <a:r>
              <a:rPr sz="1700" spc="-5" dirty="0">
                <a:latin typeface="Arial Narrow"/>
                <a:cs typeface="Arial Narrow"/>
              </a:rPr>
              <a:t>receive </a:t>
            </a:r>
            <a:r>
              <a:rPr sz="1700" dirty="0">
                <a:latin typeface="Arial Narrow"/>
                <a:cs typeface="Arial Narrow"/>
              </a:rPr>
              <a:t>a </a:t>
            </a:r>
            <a:r>
              <a:rPr sz="1700" spc="-5" dirty="0">
                <a:latin typeface="Arial Narrow"/>
                <a:cs typeface="Arial Narrow"/>
              </a:rPr>
              <a:t>higher </a:t>
            </a:r>
            <a:r>
              <a:rPr sz="1700" dirty="0">
                <a:latin typeface="Arial Narrow"/>
                <a:cs typeface="Arial Narrow"/>
              </a:rPr>
              <a:t>amount </a:t>
            </a:r>
            <a:r>
              <a:rPr sz="1700" spc="-5" dirty="0">
                <a:latin typeface="Arial Narrow"/>
                <a:cs typeface="Arial Narrow"/>
              </a:rPr>
              <a:t>of base</a:t>
            </a:r>
            <a:r>
              <a:rPr sz="1700" spc="-50" dirty="0">
                <a:latin typeface="Arial Narrow"/>
                <a:cs typeface="Arial Narrow"/>
              </a:rPr>
              <a:t> </a:t>
            </a:r>
            <a:r>
              <a:rPr sz="1700" spc="-5" dirty="0">
                <a:latin typeface="Arial Narrow"/>
                <a:cs typeface="Arial Narrow"/>
              </a:rPr>
              <a:t>funding.</a:t>
            </a:r>
            <a:endParaRPr sz="1700" dirty="0">
              <a:latin typeface="Arial Narrow"/>
              <a:cs typeface="Arial Narrow"/>
            </a:endParaRPr>
          </a:p>
          <a:p>
            <a:pPr marL="355600" marR="5080" indent="-342900">
              <a:lnSpc>
                <a:spcPct val="100000"/>
              </a:lnSpc>
              <a:spcBef>
                <a:spcPts val="405"/>
              </a:spcBef>
              <a:buFont typeface="Arial Narrow"/>
              <a:buChar char="•"/>
              <a:tabLst>
                <a:tab pos="354965" algn="l"/>
                <a:tab pos="355600" algn="l"/>
              </a:tabLst>
            </a:pPr>
            <a:r>
              <a:rPr sz="1700" b="1" spc="-5" dirty="0">
                <a:latin typeface="Arial Narrow"/>
                <a:cs typeface="Arial Narrow"/>
              </a:rPr>
              <a:t>Funding </a:t>
            </a:r>
            <a:r>
              <a:rPr sz="1700" b="1" dirty="0">
                <a:latin typeface="Arial Narrow"/>
                <a:cs typeface="Arial Narrow"/>
              </a:rPr>
              <a:t>Bumps: </a:t>
            </a:r>
            <a:r>
              <a:rPr sz="1700" dirty="0">
                <a:latin typeface="Arial Narrow"/>
                <a:cs typeface="Arial Narrow"/>
              </a:rPr>
              <a:t>Certain </a:t>
            </a:r>
            <a:r>
              <a:rPr sz="1700" spc="-5" dirty="0">
                <a:latin typeface="Arial Narrow"/>
                <a:cs typeface="Arial Narrow"/>
              </a:rPr>
              <a:t>GME programs </a:t>
            </a:r>
            <a:r>
              <a:rPr sz="1700" dirty="0">
                <a:latin typeface="Arial Narrow"/>
                <a:cs typeface="Arial Narrow"/>
              </a:rPr>
              <a:t>will </a:t>
            </a:r>
            <a:r>
              <a:rPr sz="1700" spc="-5" dirty="0">
                <a:latin typeface="Arial Narrow"/>
                <a:cs typeface="Arial Narrow"/>
              </a:rPr>
              <a:t>receive increased </a:t>
            </a:r>
            <a:r>
              <a:rPr sz="1700" dirty="0">
                <a:latin typeface="Arial Narrow"/>
                <a:cs typeface="Arial Narrow"/>
              </a:rPr>
              <a:t>funding, </a:t>
            </a:r>
            <a:r>
              <a:rPr sz="1700" spc="-5" dirty="0">
                <a:latin typeface="Arial Narrow"/>
                <a:cs typeface="Arial Narrow"/>
              </a:rPr>
              <a:t>based on state needs  </a:t>
            </a:r>
            <a:r>
              <a:rPr sz="1700" dirty="0">
                <a:latin typeface="Arial Narrow"/>
                <a:cs typeface="Arial Narrow"/>
              </a:rPr>
              <a:t>and </a:t>
            </a:r>
            <a:r>
              <a:rPr sz="1700" spc="-5" dirty="0">
                <a:latin typeface="Arial Narrow"/>
                <a:cs typeface="Arial Narrow"/>
              </a:rPr>
              <a:t>priorities. The </a:t>
            </a:r>
            <a:r>
              <a:rPr sz="1700" dirty="0">
                <a:latin typeface="Arial Narrow"/>
                <a:cs typeface="Arial Narrow"/>
              </a:rPr>
              <a:t>bumps</a:t>
            </a:r>
            <a:r>
              <a:rPr sz="1700" spc="-70" dirty="0">
                <a:latin typeface="Arial Narrow"/>
                <a:cs typeface="Arial Narrow"/>
              </a:rPr>
              <a:t> </a:t>
            </a:r>
            <a:r>
              <a:rPr sz="1700" spc="-5" dirty="0">
                <a:latin typeface="Arial Narrow"/>
                <a:cs typeface="Arial Narrow"/>
              </a:rPr>
              <a:t>are:</a:t>
            </a:r>
            <a:endParaRPr sz="1700" dirty="0">
              <a:latin typeface="Arial Narrow"/>
              <a:cs typeface="Arial Narrow"/>
            </a:endParaRPr>
          </a:p>
          <a:p>
            <a:pPr marL="756285" lvl="1" indent="-287020">
              <a:lnSpc>
                <a:spcPct val="100000"/>
              </a:lnSpc>
              <a:spcBef>
                <a:spcPts val="409"/>
              </a:spcBef>
              <a:buChar char="–"/>
              <a:tabLst>
                <a:tab pos="756285" algn="l"/>
                <a:tab pos="756920" algn="l"/>
              </a:tabLst>
            </a:pPr>
            <a:r>
              <a:rPr sz="1700" dirty="0">
                <a:latin typeface="Arial Narrow"/>
                <a:cs typeface="Arial Narrow"/>
              </a:rPr>
              <a:t>Family </a:t>
            </a:r>
            <a:r>
              <a:rPr sz="1700" spc="-5" dirty="0">
                <a:latin typeface="Arial Narrow"/>
                <a:cs typeface="Arial Narrow"/>
              </a:rPr>
              <a:t>Medicine: $28,500 </a:t>
            </a:r>
            <a:r>
              <a:rPr sz="1700" dirty="0">
                <a:latin typeface="Arial Narrow"/>
                <a:cs typeface="Arial Narrow"/>
              </a:rPr>
              <a:t>/ FTE</a:t>
            </a:r>
            <a:r>
              <a:rPr sz="1700" spc="-65" dirty="0">
                <a:latin typeface="Arial Narrow"/>
                <a:cs typeface="Arial Narrow"/>
              </a:rPr>
              <a:t> </a:t>
            </a:r>
            <a:r>
              <a:rPr sz="1700" spc="-5" dirty="0">
                <a:latin typeface="Arial Narrow"/>
                <a:cs typeface="Arial Narrow"/>
              </a:rPr>
              <a:t>resident</a:t>
            </a:r>
            <a:endParaRPr sz="1700" dirty="0">
              <a:latin typeface="Arial Narrow"/>
              <a:cs typeface="Arial Narrow"/>
            </a:endParaRPr>
          </a:p>
          <a:p>
            <a:pPr marL="756285" lvl="1" indent="-287020">
              <a:lnSpc>
                <a:spcPct val="100000"/>
              </a:lnSpc>
              <a:spcBef>
                <a:spcPts val="409"/>
              </a:spcBef>
              <a:buChar char="–"/>
              <a:tabLst>
                <a:tab pos="756285" algn="l"/>
                <a:tab pos="756920" algn="l"/>
              </a:tabLst>
            </a:pPr>
            <a:r>
              <a:rPr sz="1700" spc="-5" dirty="0">
                <a:latin typeface="Arial Narrow"/>
                <a:cs typeface="Arial Narrow"/>
              </a:rPr>
              <a:t>OB/GYN: $28,500 </a:t>
            </a:r>
            <a:r>
              <a:rPr sz="1700" dirty="0">
                <a:latin typeface="Arial Narrow"/>
                <a:cs typeface="Arial Narrow"/>
              </a:rPr>
              <a:t>/ FTE</a:t>
            </a:r>
            <a:r>
              <a:rPr sz="1700" spc="-75" dirty="0">
                <a:latin typeface="Arial Narrow"/>
                <a:cs typeface="Arial Narrow"/>
              </a:rPr>
              <a:t> </a:t>
            </a:r>
            <a:r>
              <a:rPr sz="1700" spc="-5" dirty="0">
                <a:latin typeface="Arial Narrow"/>
                <a:cs typeface="Arial Narrow"/>
              </a:rPr>
              <a:t>resident</a:t>
            </a:r>
            <a:endParaRPr sz="1700" dirty="0">
              <a:latin typeface="Arial Narrow"/>
              <a:cs typeface="Arial Narrow"/>
            </a:endParaRPr>
          </a:p>
          <a:p>
            <a:pPr marL="756285" lvl="1" indent="-287020">
              <a:lnSpc>
                <a:spcPct val="100000"/>
              </a:lnSpc>
              <a:spcBef>
                <a:spcPts val="409"/>
              </a:spcBef>
              <a:buChar char="–"/>
              <a:tabLst>
                <a:tab pos="756285" algn="l"/>
                <a:tab pos="756920" algn="l"/>
              </a:tabLst>
            </a:pPr>
            <a:r>
              <a:rPr sz="1700" dirty="0">
                <a:latin typeface="Arial Narrow"/>
                <a:cs typeface="Arial Narrow"/>
              </a:rPr>
              <a:t>General Pediatrics: </a:t>
            </a:r>
            <a:r>
              <a:rPr sz="1700" spc="-5" dirty="0">
                <a:latin typeface="Arial Narrow"/>
                <a:cs typeface="Arial Narrow"/>
              </a:rPr>
              <a:t>$28,500 </a:t>
            </a:r>
            <a:r>
              <a:rPr sz="1700" dirty="0">
                <a:latin typeface="Arial Narrow"/>
                <a:cs typeface="Arial Narrow"/>
              </a:rPr>
              <a:t>/ FTE</a:t>
            </a:r>
            <a:r>
              <a:rPr sz="1700" spc="-100" dirty="0">
                <a:latin typeface="Arial Narrow"/>
                <a:cs typeface="Arial Narrow"/>
              </a:rPr>
              <a:t> </a:t>
            </a:r>
            <a:r>
              <a:rPr sz="1700" spc="-5" dirty="0">
                <a:latin typeface="Arial Narrow"/>
                <a:cs typeface="Arial Narrow"/>
              </a:rPr>
              <a:t>resident</a:t>
            </a:r>
            <a:endParaRPr sz="1700" dirty="0">
              <a:latin typeface="Arial Narrow"/>
              <a:cs typeface="Arial Narrow"/>
            </a:endParaRPr>
          </a:p>
          <a:p>
            <a:pPr marL="756285" lvl="1" indent="-287020">
              <a:lnSpc>
                <a:spcPct val="100000"/>
              </a:lnSpc>
              <a:spcBef>
                <a:spcPts val="405"/>
              </a:spcBef>
              <a:buChar char="–"/>
              <a:tabLst>
                <a:tab pos="756285" algn="l"/>
                <a:tab pos="756920" algn="l"/>
              </a:tabLst>
            </a:pPr>
            <a:r>
              <a:rPr sz="1700" spc="-5" dirty="0">
                <a:latin typeface="Arial Narrow"/>
                <a:cs typeface="Arial Narrow"/>
              </a:rPr>
              <a:t>Pediatric Specialty Programs: $13,500 </a:t>
            </a:r>
            <a:r>
              <a:rPr sz="1700" dirty="0">
                <a:latin typeface="Arial Narrow"/>
                <a:cs typeface="Arial Narrow"/>
              </a:rPr>
              <a:t>/ FTE</a:t>
            </a:r>
            <a:r>
              <a:rPr sz="1700" spc="-90" dirty="0">
                <a:latin typeface="Arial Narrow"/>
                <a:cs typeface="Arial Narrow"/>
              </a:rPr>
              <a:t> </a:t>
            </a:r>
            <a:r>
              <a:rPr sz="1700" spc="-5" dirty="0">
                <a:latin typeface="Arial Narrow"/>
                <a:cs typeface="Arial Narrow"/>
              </a:rPr>
              <a:t>resident</a:t>
            </a:r>
            <a:endParaRPr sz="1700" dirty="0">
              <a:latin typeface="Arial Narrow"/>
              <a:cs typeface="Arial Narrow"/>
            </a:endParaRPr>
          </a:p>
          <a:p>
            <a:pPr marL="355600" indent="-342900">
              <a:lnSpc>
                <a:spcPct val="100000"/>
              </a:lnSpc>
              <a:spcBef>
                <a:spcPts val="409"/>
              </a:spcBef>
              <a:buChar char="•"/>
              <a:tabLst>
                <a:tab pos="354965" algn="l"/>
                <a:tab pos="355600" algn="l"/>
              </a:tabLst>
            </a:pPr>
            <a:r>
              <a:rPr sz="1700" dirty="0">
                <a:latin typeface="Arial Narrow"/>
                <a:cs typeface="Arial Narrow"/>
              </a:rPr>
              <a:t>Payments </a:t>
            </a:r>
            <a:r>
              <a:rPr sz="1700" spc="-5" dirty="0">
                <a:latin typeface="Arial Narrow"/>
                <a:cs typeface="Arial Narrow"/>
              </a:rPr>
              <a:t>to be made to the hospitals</a:t>
            </a:r>
            <a:r>
              <a:rPr sz="1700" spc="-55" dirty="0">
                <a:latin typeface="Arial Narrow"/>
                <a:cs typeface="Arial Narrow"/>
              </a:rPr>
              <a:t> </a:t>
            </a:r>
            <a:r>
              <a:rPr sz="1700" dirty="0">
                <a:latin typeface="Arial Narrow"/>
                <a:cs typeface="Arial Narrow"/>
              </a:rPr>
              <a:t>quarterly.</a:t>
            </a:r>
          </a:p>
          <a:p>
            <a:pPr marL="12700" marR="129539">
              <a:lnSpc>
                <a:spcPct val="100000"/>
              </a:lnSpc>
              <a:spcBef>
                <a:spcPts val="409"/>
              </a:spcBef>
              <a:tabLst>
                <a:tab pos="354965" algn="l"/>
                <a:tab pos="355600" algn="l"/>
              </a:tabLst>
            </a:pPr>
            <a:endParaRPr sz="1700" dirty="0">
              <a:latin typeface="Arial Narrow"/>
              <a:cs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2653250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4000" cy="950901"/>
          </a:xfrm>
          <a:prstGeom prst="rect">
            <a:avLst/>
          </a:prstGeom>
          <a:solidFill>
            <a:srgbClr val="0E9CD7"/>
          </a:solidFill>
        </p:spPr>
        <p:txBody>
          <a:bodyPr vert="horz" wrap="square" lIns="0" tIns="332105" rIns="0" bIns="0" rtlCol="0">
            <a:spAutoFit/>
          </a:bodyPr>
          <a:lstStyle/>
          <a:p>
            <a:pPr marL="548640">
              <a:lnSpc>
                <a:spcPct val="100000"/>
              </a:lnSpc>
              <a:spcBef>
                <a:spcPts val="2615"/>
              </a:spcBef>
            </a:pPr>
            <a:r>
              <a:rPr lang="en-US" sz="4000" spc="-5" dirty="0">
                <a:solidFill>
                  <a:srgbClr val="FFFFFF"/>
                </a:solidFill>
              </a:rPr>
              <a:t>GME Community Service Board</a:t>
            </a:r>
            <a:endParaRPr sz="4000" dirty="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64"/>
              </a:lnSpc>
            </a:pPr>
            <a:r>
              <a:rPr spc="-5" dirty="0"/>
              <a:t>12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328065-945D-594A-6CA9-CB3272CFFB49}"/>
              </a:ext>
            </a:extLst>
          </p:cNvPr>
          <p:cNvSpPr txBox="1"/>
          <p:nvPr/>
        </p:nvSpPr>
        <p:spPr>
          <a:xfrm>
            <a:off x="685800" y="1981200"/>
            <a:ext cx="78486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Effective July 1, 2019, the Community Service Boards (CBS) with GME programs.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Community Services Board with GME programs that are accredited by the Accreditation Council for Graduate Medical Education (ACGME).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Determine the cost of GME program attributable to Medicaid by the total GME annual cost for the fiscal year.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Payments to CBS are made quarterly.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999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</TotalTime>
  <Words>318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Arial Narrow</vt:lpstr>
      <vt:lpstr>Calibri</vt:lpstr>
      <vt:lpstr>Office Theme</vt:lpstr>
      <vt:lpstr>Medicaid Graduate Medical Education Supplemental Payments</vt:lpstr>
      <vt:lpstr>Mission</vt:lpstr>
      <vt:lpstr>Current Direct GME Hospital</vt:lpstr>
      <vt:lpstr>Direct GME Hospital Pool Allocation</vt:lpstr>
      <vt:lpstr>GME Community Service Board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PAGE</dc:title>
  <dc:creator>lkuczmarski</dc:creator>
  <cp:lastModifiedBy>Morris, Kim</cp:lastModifiedBy>
  <cp:revision>2</cp:revision>
  <dcterms:created xsi:type="dcterms:W3CDTF">2024-06-13T12:29:42Z</dcterms:created>
  <dcterms:modified xsi:type="dcterms:W3CDTF">2024-07-02T12:02:26Z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2016-05-16T00:00:00Z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2024-06-13T00:00:00Z</vt:filetime>
  </property>
</Properties>
</file>