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0" r:id="rId5"/>
  </p:sldMasterIdLst>
  <p:notesMasterIdLst>
    <p:notesMasterId r:id="rId32"/>
  </p:notesMasterIdLst>
  <p:handoutMasterIdLst>
    <p:handoutMasterId r:id="rId33"/>
  </p:handoutMasterIdLst>
  <p:sldIdLst>
    <p:sldId id="256" r:id="rId6"/>
    <p:sldId id="261" r:id="rId7"/>
    <p:sldId id="262" r:id="rId8"/>
    <p:sldId id="264" r:id="rId9"/>
    <p:sldId id="288" r:id="rId10"/>
    <p:sldId id="268" r:id="rId11"/>
    <p:sldId id="282" r:id="rId12"/>
    <p:sldId id="265" r:id="rId13"/>
    <p:sldId id="290" r:id="rId14"/>
    <p:sldId id="266" r:id="rId15"/>
    <p:sldId id="291" r:id="rId16"/>
    <p:sldId id="267" r:id="rId17"/>
    <p:sldId id="292" r:id="rId18"/>
    <p:sldId id="270" r:id="rId19"/>
    <p:sldId id="272" r:id="rId20"/>
    <p:sldId id="273" r:id="rId21"/>
    <p:sldId id="274" r:id="rId22"/>
    <p:sldId id="275" r:id="rId23"/>
    <p:sldId id="276" r:id="rId24"/>
    <p:sldId id="277" r:id="rId25"/>
    <p:sldId id="278" r:id="rId26"/>
    <p:sldId id="279" r:id="rId27"/>
    <p:sldId id="286" r:id="rId28"/>
    <p:sldId id="280" r:id="rId29"/>
    <p:sldId id="287" r:id="rId30"/>
    <p:sldId id="263"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ECFF"/>
    <a:srgbClr val="CCFFFF"/>
    <a:srgbClr val="FFFFCC"/>
    <a:srgbClr val="FFFF66"/>
    <a:srgbClr val="F60A0A"/>
    <a:srgbClr val="4FC0F3"/>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93" autoAdjust="0"/>
    <p:restoredTop sz="93278" autoAdjust="0"/>
  </p:normalViewPr>
  <p:slideViewPr>
    <p:cSldViewPr>
      <p:cViewPr varScale="1">
        <p:scale>
          <a:sx n="72" d="100"/>
          <a:sy n="72" d="100"/>
        </p:scale>
        <p:origin x="57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ACE330-5B78-4651-BF0D-1A8BC7AB7597}" type="doc">
      <dgm:prSet loTypeId="urn:microsoft.com/office/officeart/2008/layout/VerticalCurvedList" loCatId="list" qsTypeId="urn:microsoft.com/office/officeart/2005/8/quickstyle/simple1" qsCatId="simple" csTypeId="urn:microsoft.com/office/officeart/2005/8/colors/accent6_3" csCatId="accent6" phldr="1"/>
      <dgm:spPr/>
      <dgm:t>
        <a:bodyPr/>
        <a:lstStyle/>
        <a:p>
          <a:endParaRPr lang="en-US"/>
        </a:p>
      </dgm:t>
    </dgm:pt>
    <dgm:pt modelId="{D40BAD1D-632A-4369-B129-9FF86BB5C494}">
      <dgm:prSet phldrT="[Text]"/>
      <dgm:spPr/>
      <dgm:t>
        <a:bodyPr/>
        <a:lstStyle/>
        <a:p>
          <a:pPr algn="l"/>
          <a:r>
            <a:rPr lang="en-US" dirty="0"/>
            <a:t>1. Make health equity a strategic priority</a:t>
          </a:r>
        </a:p>
      </dgm:t>
    </dgm:pt>
    <dgm:pt modelId="{10354219-EF31-41AD-9E4D-551FD3A7F41E}" type="parTrans" cxnId="{DD315B6E-B994-4D82-9E97-3133BC0A3130}">
      <dgm:prSet/>
      <dgm:spPr/>
      <dgm:t>
        <a:bodyPr/>
        <a:lstStyle/>
        <a:p>
          <a:endParaRPr lang="en-US"/>
        </a:p>
      </dgm:t>
    </dgm:pt>
    <dgm:pt modelId="{7FE191B2-C89D-4FB1-913A-D49552ADCBEF}" type="sibTrans" cxnId="{DD315B6E-B994-4D82-9E97-3133BC0A3130}">
      <dgm:prSet/>
      <dgm:spPr/>
      <dgm:t>
        <a:bodyPr/>
        <a:lstStyle/>
        <a:p>
          <a:endParaRPr lang="en-US"/>
        </a:p>
      </dgm:t>
    </dgm:pt>
    <dgm:pt modelId="{47DC6EB2-E73F-4ED8-B9C8-06CC52D50188}">
      <dgm:prSet phldrT="[Text]"/>
      <dgm:spPr/>
      <dgm:t>
        <a:bodyPr/>
        <a:lstStyle/>
        <a:p>
          <a:pPr algn="l"/>
          <a:r>
            <a:rPr lang="en-US" dirty="0"/>
            <a:t>2. Develop structure and processes to support health equity work</a:t>
          </a:r>
        </a:p>
      </dgm:t>
    </dgm:pt>
    <dgm:pt modelId="{CB1BE068-3499-461D-8ACA-F53294B0A898}" type="parTrans" cxnId="{CB308CA5-C43D-4004-9902-16AFF14CD255}">
      <dgm:prSet/>
      <dgm:spPr/>
      <dgm:t>
        <a:bodyPr/>
        <a:lstStyle/>
        <a:p>
          <a:endParaRPr lang="en-US"/>
        </a:p>
      </dgm:t>
    </dgm:pt>
    <dgm:pt modelId="{0ACBD0C9-3DD0-43AF-BA2D-2EEC368B329E}" type="sibTrans" cxnId="{CB308CA5-C43D-4004-9902-16AFF14CD255}">
      <dgm:prSet/>
      <dgm:spPr/>
      <dgm:t>
        <a:bodyPr/>
        <a:lstStyle/>
        <a:p>
          <a:endParaRPr lang="en-US"/>
        </a:p>
      </dgm:t>
    </dgm:pt>
    <dgm:pt modelId="{157855A9-F4CE-4D13-9B5B-3FE0D42F56B8}">
      <dgm:prSet phldrT="[Text]"/>
      <dgm:spPr/>
      <dgm:t>
        <a:bodyPr/>
        <a:lstStyle/>
        <a:p>
          <a:pPr algn="l"/>
          <a:r>
            <a:rPr lang="en-US" dirty="0"/>
            <a:t>3. Deploy specific strategies to address the multiple SDOH for direct impact </a:t>
          </a:r>
        </a:p>
      </dgm:t>
    </dgm:pt>
    <dgm:pt modelId="{AA964BDB-4EAC-4E53-823B-0CE181DC6170}" type="parTrans" cxnId="{17B3324D-AF0E-4F0A-BA9E-D2862A6D4836}">
      <dgm:prSet/>
      <dgm:spPr/>
      <dgm:t>
        <a:bodyPr/>
        <a:lstStyle/>
        <a:p>
          <a:endParaRPr lang="en-US"/>
        </a:p>
      </dgm:t>
    </dgm:pt>
    <dgm:pt modelId="{2DA8091C-4E5E-4F7A-84EE-810CB8FE5C90}" type="sibTrans" cxnId="{17B3324D-AF0E-4F0A-BA9E-D2862A6D4836}">
      <dgm:prSet/>
      <dgm:spPr/>
      <dgm:t>
        <a:bodyPr/>
        <a:lstStyle/>
        <a:p>
          <a:endParaRPr lang="en-US"/>
        </a:p>
      </dgm:t>
    </dgm:pt>
    <dgm:pt modelId="{1F4290F5-E340-4023-926A-1C6C72AA2E48}">
      <dgm:prSet/>
      <dgm:spPr/>
      <dgm:t>
        <a:bodyPr/>
        <a:lstStyle/>
        <a:p>
          <a:pPr algn="l"/>
          <a:r>
            <a:rPr lang="en-US" dirty="0"/>
            <a:t>4. Develop partnerships with community and managed care organizations </a:t>
          </a:r>
        </a:p>
      </dgm:t>
    </dgm:pt>
    <dgm:pt modelId="{E56762D2-EF7A-47BF-819C-54B6C6F7FCAD}" type="parTrans" cxnId="{B8D75372-2184-492C-A32A-1B1D1353231F}">
      <dgm:prSet/>
      <dgm:spPr/>
      <dgm:t>
        <a:bodyPr/>
        <a:lstStyle/>
        <a:p>
          <a:endParaRPr lang="en-US"/>
        </a:p>
      </dgm:t>
    </dgm:pt>
    <dgm:pt modelId="{AB8C439A-178F-4793-82A5-C2184D4EF347}" type="sibTrans" cxnId="{B8D75372-2184-492C-A32A-1B1D1353231F}">
      <dgm:prSet/>
      <dgm:spPr/>
      <dgm:t>
        <a:bodyPr/>
        <a:lstStyle/>
        <a:p>
          <a:endParaRPr lang="en-US"/>
        </a:p>
      </dgm:t>
    </dgm:pt>
    <dgm:pt modelId="{8EC160C8-FF56-49F6-A5D6-65F675CC5EEF}" type="pres">
      <dgm:prSet presAssocID="{03ACE330-5B78-4651-BF0D-1A8BC7AB7597}" presName="Name0" presStyleCnt="0">
        <dgm:presLayoutVars>
          <dgm:chMax val="7"/>
          <dgm:chPref val="7"/>
          <dgm:dir/>
        </dgm:presLayoutVars>
      </dgm:prSet>
      <dgm:spPr/>
    </dgm:pt>
    <dgm:pt modelId="{EC8402A0-653D-4F4A-9E27-4B9611781420}" type="pres">
      <dgm:prSet presAssocID="{03ACE330-5B78-4651-BF0D-1A8BC7AB7597}" presName="Name1" presStyleCnt="0"/>
      <dgm:spPr/>
    </dgm:pt>
    <dgm:pt modelId="{9F4E21A5-EE4E-4C45-AF77-413F786013DB}" type="pres">
      <dgm:prSet presAssocID="{03ACE330-5B78-4651-BF0D-1A8BC7AB7597}" presName="cycle" presStyleCnt="0"/>
      <dgm:spPr/>
    </dgm:pt>
    <dgm:pt modelId="{06430C95-FBA9-4BED-BA20-5BA88774E9DB}" type="pres">
      <dgm:prSet presAssocID="{03ACE330-5B78-4651-BF0D-1A8BC7AB7597}" presName="srcNode" presStyleLbl="node1" presStyleIdx="0" presStyleCnt="4"/>
      <dgm:spPr/>
    </dgm:pt>
    <dgm:pt modelId="{880BDA5D-F5A6-4B94-B1D5-BC32FF51F713}" type="pres">
      <dgm:prSet presAssocID="{03ACE330-5B78-4651-BF0D-1A8BC7AB7597}" presName="conn" presStyleLbl="parChTrans1D2" presStyleIdx="0" presStyleCnt="1"/>
      <dgm:spPr/>
    </dgm:pt>
    <dgm:pt modelId="{786588F8-D4D1-4352-8A1E-B33D45096C95}" type="pres">
      <dgm:prSet presAssocID="{03ACE330-5B78-4651-BF0D-1A8BC7AB7597}" presName="extraNode" presStyleLbl="node1" presStyleIdx="0" presStyleCnt="4"/>
      <dgm:spPr/>
    </dgm:pt>
    <dgm:pt modelId="{76E31899-3BD3-4B6C-A480-0DE633CC6288}" type="pres">
      <dgm:prSet presAssocID="{03ACE330-5B78-4651-BF0D-1A8BC7AB7597}" presName="dstNode" presStyleLbl="node1" presStyleIdx="0" presStyleCnt="4"/>
      <dgm:spPr/>
    </dgm:pt>
    <dgm:pt modelId="{5E379820-1A5C-4FA7-8F45-8B35CD9E27A3}" type="pres">
      <dgm:prSet presAssocID="{D40BAD1D-632A-4369-B129-9FF86BB5C494}" presName="text_1" presStyleLbl="node1" presStyleIdx="0" presStyleCnt="4">
        <dgm:presLayoutVars>
          <dgm:bulletEnabled val="1"/>
        </dgm:presLayoutVars>
      </dgm:prSet>
      <dgm:spPr/>
    </dgm:pt>
    <dgm:pt modelId="{62D88F54-6EE2-4AC7-8672-E9DE4C7C6EA7}" type="pres">
      <dgm:prSet presAssocID="{D40BAD1D-632A-4369-B129-9FF86BB5C494}" presName="accent_1" presStyleCnt="0"/>
      <dgm:spPr/>
    </dgm:pt>
    <dgm:pt modelId="{463A7405-AF59-4D51-98FD-6A9C2C920087}" type="pres">
      <dgm:prSet presAssocID="{D40BAD1D-632A-4369-B129-9FF86BB5C494}" presName="accentRepeatNode" presStyleLbl="solidFgAcc1" presStyleIdx="0" presStyleCnt="4"/>
      <dgm:spPr/>
    </dgm:pt>
    <dgm:pt modelId="{01FB7D35-16D5-4D3B-9331-91178231F43B}" type="pres">
      <dgm:prSet presAssocID="{47DC6EB2-E73F-4ED8-B9C8-06CC52D50188}" presName="text_2" presStyleLbl="node1" presStyleIdx="1" presStyleCnt="4">
        <dgm:presLayoutVars>
          <dgm:bulletEnabled val="1"/>
        </dgm:presLayoutVars>
      </dgm:prSet>
      <dgm:spPr/>
    </dgm:pt>
    <dgm:pt modelId="{8AC4F5AF-39DB-4837-B81B-1700659EB0AB}" type="pres">
      <dgm:prSet presAssocID="{47DC6EB2-E73F-4ED8-B9C8-06CC52D50188}" presName="accent_2" presStyleCnt="0"/>
      <dgm:spPr/>
    </dgm:pt>
    <dgm:pt modelId="{7E5CF54D-16CF-4F7E-B5EB-5AF563A20EB1}" type="pres">
      <dgm:prSet presAssocID="{47DC6EB2-E73F-4ED8-B9C8-06CC52D50188}" presName="accentRepeatNode" presStyleLbl="solidFgAcc1" presStyleIdx="1" presStyleCnt="4"/>
      <dgm:spPr/>
    </dgm:pt>
    <dgm:pt modelId="{1BB6EB01-B5B6-41F5-B8A5-3ACDAA9E124E}" type="pres">
      <dgm:prSet presAssocID="{157855A9-F4CE-4D13-9B5B-3FE0D42F56B8}" presName="text_3" presStyleLbl="node1" presStyleIdx="2" presStyleCnt="4">
        <dgm:presLayoutVars>
          <dgm:bulletEnabled val="1"/>
        </dgm:presLayoutVars>
      </dgm:prSet>
      <dgm:spPr/>
    </dgm:pt>
    <dgm:pt modelId="{C263BFC7-AAF7-46CE-907A-5044EAFA6281}" type="pres">
      <dgm:prSet presAssocID="{157855A9-F4CE-4D13-9B5B-3FE0D42F56B8}" presName="accent_3" presStyleCnt="0"/>
      <dgm:spPr/>
    </dgm:pt>
    <dgm:pt modelId="{2DC46AAB-BB18-4651-82D2-7B9FA760EDC9}" type="pres">
      <dgm:prSet presAssocID="{157855A9-F4CE-4D13-9B5B-3FE0D42F56B8}" presName="accentRepeatNode" presStyleLbl="solidFgAcc1" presStyleIdx="2" presStyleCnt="4"/>
      <dgm:spPr/>
    </dgm:pt>
    <dgm:pt modelId="{D0B6FBC7-714A-437A-871B-7E11637046E6}" type="pres">
      <dgm:prSet presAssocID="{1F4290F5-E340-4023-926A-1C6C72AA2E48}" presName="text_4" presStyleLbl="node1" presStyleIdx="3" presStyleCnt="4">
        <dgm:presLayoutVars>
          <dgm:bulletEnabled val="1"/>
        </dgm:presLayoutVars>
      </dgm:prSet>
      <dgm:spPr/>
    </dgm:pt>
    <dgm:pt modelId="{3B2A8363-85ED-496B-91A0-0D375C22D883}" type="pres">
      <dgm:prSet presAssocID="{1F4290F5-E340-4023-926A-1C6C72AA2E48}" presName="accent_4" presStyleCnt="0"/>
      <dgm:spPr/>
    </dgm:pt>
    <dgm:pt modelId="{E8C35984-566C-42FD-B6BC-AEEFEDD67375}" type="pres">
      <dgm:prSet presAssocID="{1F4290F5-E340-4023-926A-1C6C72AA2E48}" presName="accentRepeatNode" presStyleLbl="solidFgAcc1" presStyleIdx="3" presStyleCnt="4"/>
      <dgm:spPr/>
    </dgm:pt>
  </dgm:ptLst>
  <dgm:cxnLst>
    <dgm:cxn modelId="{37B2EF1B-B083-4F67-AC2C-2A59983845CD}" type="presOf" srcId="{157855A9-F4CE-4D13-9B5B-3FE0D42F56B8}" destId="{1BB6EB01-B5B6-41F5-B8A5-3ACDAA9E124E}" srcOrd="0" destOrd="0" presId="urn:microsoft.com/office/officeart/2008/layout/VerticalCurvedList"/>
    <dgm:cxn modelId="{E6298932-47E7-4C8C-93F6-52839704D34E}" type="presOf" srcId="{47DC6EB2-E73F-4ED8-B9C8-06CC52D50188}" destId="{01FB7D35-16D5-4D3B-9331-91178231F43B}" srcOrd="0" destOrd="0" presId="urn:microsoft.com/office/officeart/2008/layout/VerticalCurvedList"/>
    <dgm:cxn modelId="{17B3324D-AF0E-4F0A-BA9E-D2862A6D4836}" srcId="{03ACE330-5B78-4651-BF0D-1A8BC7AB7597}" destId="{157855A9-F4CE-4D13-9B5B-3FE0D42F56B8}" srcOrd="2" destOrd="0" parTransId="{AA964BDB-4EAC-4E53-823B-0CE181DC6170}" sibTransId="{2DA8091C-4E5E-4F7A-84EE-810CB8FE5C90}"/>
    <dgm:cxn modelId="{DD315B6E-B994-4D82-9E97-3133BC0A3130}" srcId="{03ACE330-5B78-4651-BF0D-1A8BC7AB7597}" destId="{D40BAD1D-632A-4369-B129-9FF86BB5C494}" srcOrd="0" destOrd="0" parTransId="{10354219-EF31-41AD-9E4D-551FD3A7F41E}" sibTransId="{7FE191B2-C89D-4FB1-913A-D49552ADCBEF}"/>
    <dgm:cxn modelId="{B8D75372-2184-492C-A32A-1B1D1353231F}" srcId="{03ACE330-5B78-4651-BF0D-1A8BC7AB7597}" destId="{1F4290F5-E340-4023-926A-1C6C72AA2E48}" srcOrd="3" destOrd="0" parTransId="{E56762D2-EF7A-47BF-819C-54B6C6F7FCAD}" sibTransId="{AB8C439A-178F-4793-82A5-C2184D4EF347}"/>
    <dgm:cxn modelId="{1D88A956-48BE-45AD-BA6F-50582518104A}" type="presOf" srcId="{1F4290F5-E340-4023-926A-1C6C72AA2E48}" destId="{D0B6FBC7-714A-437A-871B-7E11637046E6}" srcOrd="0" destOrd="0" presId="urn:microsoft.com/office/officeart/2008/layout/VerticalCurvedList"/>
    <dgm:cxn modelId="{E1A54978-16C2-4E83-90F2-6AACFC3B0803}" type="presOf" srcId="{D40BAD1D-632A-4369-B129-9FF86BB5C494}" destId="{5E379820-1A5C-4FA7-8F45-8B35CD9E27A3}" srcOrd="0" destOrd="0" presId="urn:microsoft.com/office/officeart/2008/layout/VerticalCurvedList"/>
    <dgm:cxn modelId="{CB308CA5-C43D-4004-9902-16AFF14CD255}" srcId="{03ACE330-5B78-4651-BF0D-1A8BC7AB7597}" destId="{47DC6EB2-E73F-4ED8-B9C8-06CC52D50188}" srcOrd="1" destOrd="0" parTransId="{CB1BE068-3499-461D-8ACA-F53294B0A898}" sibTransId="{0ACBD0C9-3DD0-43AF-BA2D-2EEC368B329E}"/>
    <dgm:cxn modelId="{9C7E78AD-F78B-499A-8F9B-51021E706D51}" type="presOf" srcId="{7FE191B2-C89D-4FB1-913A-D49552ADCBEF}" destId="{880BDA5D-F5A6-4B94-B1D5-BC32FF51F713}" srcOrd="0" destOrd="0" presId="urn:microsoft.com/office/officeart/2008/layout/VerticalCurvedList"/>
    <dgm:cxn modelId="{F3A360F5-C426-4695-8B89-283FEA5FEC01}" type="presOf" srcId="{03ACE330-5B78-4651-BF0D-1A8BC7AB7597}" destId="{8EC160C8-FF56-49F6-A5D6-65F675CC5EEF}" srcOrd="0" destOrd="0" presId="urn:microsoft.com/office/officeart/2008/layout/VerticalCurvedList"/>
    <dgm:cxn modelId="{FEC5F461-E94D-4F47-9988-406DA6AFDE6E}" type="presParOf" srcId="{8EC160C8-FF56-49F6-A5D6-65F675CC5EEF}" destId="{EC8402A0-653D-4F4A-9E27-4B9611781420}" srcOrd="0" destOrd="0" presId="urn:microsoft.com/office/officeart/2008/layout/VerticalCurvedList"/>
    <dgm:cxn modelId="{94027E2C-F4D0-44B4-8F6E-0BD122E08A38}" type="presParOf" srcId="{EC8402A0-653D-4F4A-9E27-4B9611781420}" destId="{9F4E21A5-EE4E-4C45-AF77-413F786013DB}" srcOrd="0" destOrd="0" presId="urn:microsoft.com/office/officeart/2008/layout/VerticalCurvedList"/>
    <dgm:cxn modelId="{5FA54A75-FE69-46F3-AAC6-46295A2B8924}" type="presParOf" srcId="{9F4E21A5-EE4E-4C45-AF77-413F786013DB}" destId="{06430C95-FBA9-4BED-BA20-5BA88774E9DB}" srcOrd="0" destOrd="0" presId="urn:microsoft.com/office/officeart/2008/layout/VerticalCurvedList"/>
    <dgm:cxn modelId="{1B900128-2B9B-4C91-9A13-11FFB2F02727}" type="presParOf" srcId="{9F4E21A5-EE4E-4C45-AF77-413F786013DB}" destId="{880BDA5D-F5A6-4B94-B1D5-BC32FF51F713}" srcOrd="1" destOrd="0" presId="urn:microsoft.com/office/officeart/2008/layout/VerticalCurvedList"/>
    <dgm:cxn modelId="{9D6DD0BE-9FA3-4099-BA08-E70DC53D7FC7}" type="presParOf" srcId="{9F4E21A5-EE4E-4C45-AF77-413F786013DB}" destId="{786588F8-D4D1-4352-8A1E-B33D45096C95}" srcOrd="2" destOrd="0" presId="urn:microsoft.com/office/officeart/2008/layout/VerticalCurvedList"/>
    <dgm:cxn modelId="{C16C0BCA-E7AD-483E-8C9A-EA638CE7A234}" type="presParOf" srcId="{9F4E21A5-EE4E-4C45-AF77-413F786013DB}" destId="{76E31899-3BD3-4B6C-A480-0DE633CC6288}" srcOrd="3" destOrd="0" presId="urn:microsoft.com/office/officeart/2008/layout/VerticalCurvedList"/>
    <dgm:cxn modelId="{27320BC7-DAC9-48FB-92C7-17550A04B59F}" type="presParOf" srcId="{EC8402A0-653D-4F4A-9E27-4B9611781420}" destId="{5E379820-1A5C-4FA7-8F45-8B35CD9E27A3}" srcOrd="1" destOrd="0" presId="urn:microsoft.com/office/officeart/2008/layout/VerticalCurvedList"/>
    <dgm:cxn modelId="{18ED5FC1-2752-4ECA-864E-B5F0C7AF2857}" type="presParOf" srcId="{EC8402A0-653D-4F4A-9E27-4B9611781420}" destId="{62D88F54-6EE2-4AC7-8672-E9DE4C7C6EA7}" srcOrd="2" destOrd="0" presId="urn:microsoft.com/office/officeart/2008/layout/VerticalCurvedList"/>
    <dgm:cxn modelId="{54258399-6AFF-4892-A0C2-DAC92BCADBB7}" type="presParOf" srcId="{62D88F54-6EE2-4AC7-8672-E9DE4C7C6EA7}" destId="{463A7405-AF59-4D51-98FD-6A9C2C920087}" srcOrd="0" destOrd="0" presId="urn:microsoft.com/office/officeart/2008/layout/VerticalCurvedList"/>
    <dgm:cxn modelId="{3F837D6D-FA36-403F-AB4E-F458593218DC}" type="presParOf" srcId="{EC8402A0-653D-4F4A-9E27-4B9611781420}" destId="{01FB7D35-16D5-4D3B-9331-91178231F43B}" srcOrd="3" destOrd="0" presId="urn:microsoft.com/office/officeart/2008/layout/VerticalCurvedList"/>
    <dgm:cxn modelId="{E9C78356-1B81-4D83-B966-16DECC3634EB}" type="presParOf" srcId="{EC8402A0-653D-4F4A-9E27-4B9611781420}" destId="{8AC4F5AF-39DB-4837-B81B-1700659EB0AB}" srcOrd="4" destOrd="0" presId="urn:microsoft.com/office/officeart/2008/layout/VerticalCurvedList"/>
    <dgm:cxn modelId="{E1787D08-93CB-491C-9BCA-579D098E2E30}" type="presParOf" srcId="{8AC4F5AF-39DB-4837-B81B-1700659EB0AB}" destId="{7E5CF54D-16CF-4F7E-B5EB-5AF563A20EB1}" srcOrd="0" destOrd="0" presId="urn:microsoft.com/office/officeart/2008/layout/VerticalCurvedList"/>
    <dgm:cxn modelId="{2F713E9D-D78F-46B5-8CD8-D9A824388B9D}" type="presParOf" srcId="{EC8402A0-653D-4F4A-9E27-4B9611781420}" destId="{1BB6EB01-B5B6-41F5-B8A5-3ACDAA9E124E}" srcOrd="5" destOrd="0" presId="urn:microsoft.com/office/officeart/2008/layout/VerticalCurvedList"/>
    <dgm:cxn modelId="{F9EED733-1D38-4D56-87EE-F5AAA8458504}" type="presParOf" srcId="{EC8402A0-653D-4F4A-9E27-4B9611781420}" destId="{C263BFC7-AAF7-46CE-907A-5044EAFA6281}" srcOrd="6" destOrd="0" presId="urn:microsoft.com/office/officeart/2008/layout/VerticalCurvedList"/>
    <dgm:cxn modelId="{485F41C1-4412-44A8-A751-1249E7B917D8}" type="presParOf" srcId="{C263BFC7-AAF7-46CE-907A-5044EAFA6281}" destId="{2DC46AAB-BB18-4651-82D2-7B9FA760EDC9}" srcOrd="0" destOrd="0" presId="urn:microsoft.com/office/officeart/2008/layout/VerticalCurvedList"/>
    <dgm:cxn modelId="{1EF5A5BF-7A80-4047-84D4-243DBA10EBF3}" type="presParOf" srcId="{EC8402A0-653D-4F4A-9E27-4B9611781420}" destId="{D0B6FBC7-714A-437A-871B-7E11637046E6}" srcOrd="7" destOrd="0" presId="urn:microsoft.com/office/officeart/2008/layout/VerticalCurvedList"/>
    <dgm:cxn modelId="{F71299CF-23A2-4EA7-A5EC-812045109907}" type="presParOf" srcId="{EC8402A0-653D-4F4A-9E27-4B9611781420}" destId="{3B2A8363-85ED-496B-91A0-0D375C22D883}" srcOrd="8" destOrd="0" presId="urn:microsoft.com/office/officeart/2008/layout/VerticalCurvedList"/>
    <dgm:cxn modelId="{F818BC96-396C-4A1E-99D3-23F949B1022B}" type="presParOf" srcId="{3B2A8363-85ED-496B-91A0-0D375C22D883}" destId="{E8C35984-566C-42FD-B6BC-AEEFEDD6737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BDA5D-F5A6-4B94-B1D5-BC32FF51F713}">
      <dsp:nvSpPr>
        <dsp:cNvPr id="0" name=""/>
        <dsp:cNvSpPr/>
      </dsp:nvSpPr>
      <dsp:spPr>
        <a:xfrm>
          <a:off x="-4824232" y="-739358"/>
          <a:ext cx="5745916" cy="5745916"/>
        </a:xfrm>
        <a:prstGeom prst="blockArc">
          <a:avLst>
            <a:gd name="adj1" fmla="val 18900000"/>
            <a:gd name="adj2" fmla="val 2700000"/>
            <a:gd name="adj3" fmla="val 376"/>
          </a:avLst>
        </a:prstGeom>
        <a:noFill/>
        <a:ln w="25400" cap="flat"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379820-1A5C-4FA7-8F45-8B35CD9E27A3}">
      <dsp:nvSpPr>
        <dsp:cNvPr id="0" name=""/>
        <dsp:cNvSpPr/>
      </dsp:nvSpPr>
      <dsp:spPr>
        <a:xfrm>
          <a:off x="482685" y="328062"/>
          <a:ext cx="7231319" cy="656466"/>
        </a:xfrm>
        <a:prstGeom prst="rect">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070"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1. Make health equity a strategic priority</a:t>
          </a:r>
        </a:p>
      </dsp:txBody>
      <dsp:txXfrm>
        <a:off x="482685" y="328062"/>
        <a:ext cx="7231319" cy="656466"/>
      </dsp:txXfrm>
    </dsp:sp>
    <dsp:sp modelId="{463A7405-AF59-4D51-98FD-6A9C2C920087}">
      <dsp:nvSpPr>
        <dsp:cNvPr id="0" name=""/>
        <dsp:cNvSpPr/>
      </dsp:nvSpPr>
      <dsp:spPr>
        <a:xfrm>
          <a:off x="72393" y="246004"/>
          <a:ext cx="820582" cy="820582"/>
        </a:xfrm>
        <a:prstGeom prst="ellips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FB7D35-16D5-4D3B-9331-91178231F43B}">
      <dsp:nvSpPr>
        <dsp:cNvPr id="0" name=""/>
        <dsp:cNvSpPr/>
      </dsp:nvSpPr>
      <dsp:spPr>
        <a:xfrm>
          <a:off x="859052" y="1312932"/>
          <a:ext cx="6854952" cy="656466"/>
        </a:xfrm>
        <a:prstGeom prst="rect">
          <a:avLst/>
        </a:prstGeom>
        <a:solidFill>
          <a:schemeClr val="accent6">
            <a:shade val="80000"/>
            <a:hueOff val="0"/>
            <a:satOff val="-11274"/>
            <a:lumOff val="112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070"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2. Develop structure and processes to support health equity work</a:t>
          </a:r>
        </a:p>
      </dsp:txBody>
      <dsp:txXfrm>
        <a:off x="859052" y="1312932"/>
        <a:ext cx="6854952" cy="656466"/>
      </dsp:txXfrm>
    </dsp:sp>
    <dsp:sp modelId="{7E5CF54D-16CF-4F7E-B5EB-5AF563A20EB1}">
      <dsp:nvSpPr>
        <dsp:cNvPr id="0" name=""/>
        <dsp:cNvSpPr/>
      </dsp:nvSpPr>
      <dsp:spPr>
        <a:xfrm>
          <a:off x="448760" y="1230873"/>
          <a:ext cx="820582" cy="820582"/>
        </a:xfrm>
        <a:prstGeom prst="ellipse">
          <a:avLst/>
        </a:prstGeom>
        <a:solidFill>
          <a:schemeClr val="lt1">
            <a:hueOff val="0"/>
            <a:satOff val="0"/>
            <a:lumOff val="0"/>
            <a:alphaOff val="0"/>
          </a:schemeClr>
        </a:solidFill>
        <a:ln w="25400" cap="flat" cmpd="sng" algn="ctr">
          <a:solidFill>
            <a:schemeClr val="accent6">
              <a:shade val="80000"/>
              <a:hueOff val="0"/>
              <a:satOff val="-11274"/>
              <a:lumOff val="11272"/>
              <a:alphaOff val="0"/>
            </a:schemeClr>
          </a:solidFill>
          <a:prstDash val="solid"/>
        </a:ln>
        <a:effectLst/>
      </dsp:spPr>
      <dsp:style>
        <a:lnRef idx="2">
          <a:scrgbClr r="0" g="0" b="0"/>
        </a:lnRef>
        <a:fillRef idx="1">
          <a:scrgbClr r="0" g="0" b="0"/>
        </a:fillRef>
        <a:effectRef idx="0">
          <a:scrgbClr r="0" g="0" b="0"/>
        </a:effectRef>
        <a:fontRef idx="minor"/>
      </dsp:style>
    </dsp:sp>
    <dsp:sp modelId="{1BB6EB01-B5B6-41F5-B8A5-3ACDAA9E124E}">
      <dsp:nvSpPr>
        <dsp:cNvPr id="0" name=""/>
        <dsp:cNvSpPr/>
      </dsp:nvSpPr>
      <dsp:spPr>
        <a:xfrm>
          <a:off x="859052" y="2297801"/>
          <a:ext cx="6854952" cy="656466"/>
        </a:xfrm>
        <a:prstGeom prst="rect">
          <a:avLst/>
        </a:prstGeom>
        <a:solidFill>
          <a:schemeClr val="accent6">
            <a:shade val="80000"/>
            <a:hueOff val="0"/>
            <a:satOff val="-22547"/>
            <a:lumOff val="225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070"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3. Deploy specific strategies to address the multiple SDOH for direct impact </a:t>
          </a:r>
        </a:p>
      </dsp:txBody>
      <dsp:txXfrm>
        <a:off x="859052" y="2297801"/>
        <a:ext cx="6854952" cy="656466"/>
      </dsp:txXfrm>
    </dsp:sp>
    <dsp:sp modelId="{2DC46AAB-BB18-4651-82D2-7B9FA760EDC9}">
      <dsp:nvSpPr>
        <dsp:cNvPr id="0" name=""/>
        <dsp:cNvSpPr/>
      </dsp:nvSpPr>
      <dsp:spPr>
        <a:xfrm>
          <a:off x="448760" y="2215743"/>
          <a:ext cx="820582" cy="820582"/>
        </a:xfrm>
        <a:prstGeom prst="ellipse">
          <a:avLst/>
        </a:prstGeom>
        <a:solidFill>
          <a:schemeClr val="lt1">
            <a:hueOff val="0"/>
            <a:satOff val="0"/>
            <a:lumOff val="0"/>
            <a:alphaOff val="0"/>
          </a:schemeClr>
        </a:solidFill>
        <a:ln w="25400" cap="flat" cmpd="sng" algn="ctr">
          <a:solidFill>
            <a:schemeClr val="accent6">
              <a:shade val="80000"/>
              <a:hueOff val="0"/>
              <a:satOff val="-22547"/>
              <a:lumOff val="22543"/>
              <a:alphaOff val="0"/>
            </a:schemeClr>
          </a:solidFill>
          <a:prstDash val="solid"/>
        </a:ln>
        <a:effectLst/>
      </dsp:spPr>
      <dsp:style>
        <a:lnRef idx="2">
          <a:scrgbClr r="0" g="0" b="0"/>
        </a:lnRef>
        <a:fillRef idx="1">
          <a:scrgbClr r="0" g="0" b="0"/>
        </a:fillRef>
        <a:effectRef idx="0">
          <a:scrgbClr r="0" g="0" b="0"/>
        </a:effectRef>
        <a:fontRef idx="minor"/>
      </dsp:style>
    </dsp:sp>
    <dsp:sp modelId="{D0B6FBC7-714A-437A-871B-7E11637046E6}">
      <dsp:nvSpPr>
        <dsp:cNvPr id="0" name=""/>
        <dsp:cNvSpPr/>
      </dsp:nvSpPr>
      <dsp:spPr>
        <a:xfrm>
          <a:off x="482685" y="3282671"/>
          <a:ext cx="7231319" cy="656466"/>
        </a:xfrm>
        <a:prstGeom prst="rect">
          <a:avLst/>
        </a:prstGeom>
        <a:solidFill>
          <a:schemeClr val="accent6">
            <a:shade val="80000"/>
            <a:hueOff val="0"/>
            <a:satOff val="-33821"/>
            <a:lumOff val="338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070"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4. Develop partnerships with community and managed care organizations </a:t>
          </a:r>
        </a:p>
      </dsp:txBody>
      <dsp:txXfrm>
        <a:off x="482685" y="3282671"/>
        <a:ext cx="7231319" cy="656466"/>
      </dsp:txXfrm>
    </dsp:sp>
    <dsp:sp modelId="{E8C35984-566C-42FD-B6BC-AEEFEDD67375}">
      <dsp:nvSpPr>
        <dsp:cNvPr id="0" name=""/>
        <dsp:cNvSpPr/>
      </dsp:nvSpPr>
      <dsp:spPr>
        <a:xfrm>
          <a:off x="72393" y="3200613"/>
          <a:ext cx="820582" cy="820582"/>
        </a:xfrm>
        <a:prstGeom prst="ellipse">
          <a:avLst/>
        </a:prstGeom>
        <a:solidFill>
          <a:schemeClr val="lt1">
            <a:hueOff val="0"/>
            <a:satOff val="0"/>
            <a:lumOff val="0"/>
            <a:alphaOff val="0"/>
          </a:schemeClr>
        </a:solidFill>
        <a:ln w="25400" cap="flat" cmpd="sng" algn="ctr">
          <a:solidFill>
            <a:schemeClr val="accent6">
              <a:shade val="80000"/>
              <a:hueOff val="0"/>
              <a:satOff val="-33821"/>
              <a:lumOff val="3381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1EBEDAD9-89F4-4ACC-A569-AB4964107406}"/>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eaLnBrk="1" hangingPunct="1">
              <a:defRPr sz="1200">
                <a:latin typeface="Arial" charset="0"/>
              </a:defRPr>
            </a:lvl1pPr>
          </a:lstStyle>
          <a:p>
            <a:pPr>
              <a:defRPr/>
            </a:pPr>
            <a:endParaRPr lang="en-US"/>
          </a:p>
        </p:txBody>
      </p:sp>
      <p:sp>
        <p:nvSpPr>
          <p:cNvPr id="83971" name="Rectangle 3">
            <a:extLst>
              <a:ext uri="{FF2B5EF4-FFF2-40B4-BE49-F238E27FC236}">
                <a16:creationId xmlns:a16="http://schemas.microsoft.com/office/drawing/2014/main" id="{1089701E-8876-4C98-A181-D3717E20B8AF}"/>
              </a:ext>
            </a:extLst>
          </p:cNvPr>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eaLnBrk="1" hangingPunct="1">
              <a:defRPr sz="1200">
                <a:latin typeface="Arial" charset="0"/>
              </a:defRPr>
            </a:lvl1pPr>
          </a:lstStyle>
          <a:p>
            <a:pPr>
              <a:defRPr/>
            </a:pPr>
            <a:endParaRPr lang="en-US"/>
          </a:p>
        </p:txBody>
      </p:sp>
      <p:sp>
        <p:nvSpPr>
          <p:cNvPr id="83972" name="Rectangle 4">
            <a:extLst>
              <a:ext uri="{FF2B5EF4-FFF2-40B4-BE49-F238E27FC236}">
                <a16:creationId xmlns:a16="http://schemas.microsoft.com/office/drawing/2014/main" id="{B21CF523-94DC-4A3A-B0C8-596BF0A889ED}"/>
              </a:ext>
            </a:extLst>
          </p:cNvPr>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eaLnBrk="1" hangingPunct="1">
              <a:defRPr sz="1200">
                <a:latin typeface="Arial" charset="0"/>
              </a:defRPr>
            </a:lvl1pPr>
          </a:lstStyle>
          <a:p>
            <a:pPr>
              <a:defRPr/>
            </a:pPr>
            <a:endParaRPr lang="en-US"/>
          </a:p>
        </p:txBody>
      </p:sp>
      <p:sp>
        <p:nvSpPr>
          <p:cNvPr id="83973" name="Rectangle 5">
            <a:extLst>
              <a:ext uri="{FF2B5EF4-FFF2-40B4-BE49-F238E27FC236}">
                <a16:creationId xmlns:a16="http://schemas.microsoft.com/office/drawing/2014/main" id="{EA0821E7-617F-473C-A540-BF4AA327CC50}"/>
              </a:ext>
            </a:extLst>
          </p:cNvPr>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eaLnBrk="1" hangingPunct="1">
              <a:defRPr sz="1200"/>
            </a:lvl1pPr>
          </a:lstStyle>
          <a:p>
            <a:pPr>
              <a:defRPr/>
            </a:pPr>
            <a:fld id="{9E13E02B-E03A-48C6-8285-3E3BFEFF341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29F4AE8-41AA-4957-9E2E-569DD06E4883}"/>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eaLnBrk="1" hangingPunct="1">
              <a:defRPr sz="1200">
                <a:latin typeface="Arial" charset="0"/>
              </a:defRPr>
            </a:lvl1pPr>
          </a:lstStyle>
          <a:p>
            <a:pPr>
              <a:defRPr/>
            </a:pPr>
            <a:endParaRPr lang="en-US"/>
          </a:p>
        </p:txBody>
      </p:sp>
      <p:sp>
        <p:nvSpPr>
          <p:cNvPr id="21507" name="Rectangle 3">
            <a:extLst>
              <a:ext uri="{FF2B5EF4-FFF2-40B4-BE49-F238E27FC236}">
                <a16:creationId xmlns:a16="http://schemas.microsoft.com/office/drawing/2014/main" id="{D34587DC-07A7-4FE1-961E-68E3E700F3E4}"/>
              </a:ext>
            </a:extLst>
          </p:cNvPr>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76E3DAB1-096D-4A22-8776-EAD89A97F230}"/>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a:extLst>
              <a:ext uri="{FF2B5EF4-FFF2-40B4-BE49-F238E27FC236}">
                <a16:creationId xmlns:a16="http://schemas.microsoft.com/office/drawing/2014/main" id="{DF850EB4-DD3B-4B9F-A3CF-222A193A2D4C}"/>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a:extLst>
              <a:ext uri="{FF2B5EF4-FFF2-40B4-BE49-F238E27FC236}">
                <a16:creationId xmlns:a16="http://schemas.microsoft.com/office/drawing/2014/main" id="{47C59D87-5BF7-49A3-A092-A642A9EA5EFA}"/>
              </a:ext>
            </a:extLst>
          </p:cNvPr>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eaLnBrk="1" hangingPunct="1">
              <a:defRPr sz="1200">
                <a:latin typeface="Arial" charset="0"/>
              </a:defRPr>
            </a:lvl1pPr>
          </a:lstStyle>
          <a:p>
            <a:pPr>
              <a:defRPr/>
            </a:pPr>
            <a:endParaRPr lang="en-US"/>
          </a:p>
        </p:txBody>
      </p:sp>
      <p:sp>
        <p:nvSpPr>
          <p:cNvPr id="21511" name="Rectangle 7">
            <a:extLst>
              <a:ext uri="{FF2B5EF4-FFF2-40B4-BE49-F238E27FC236}">
                <a16:creationId xmlns:a16="http://schemas.microsoft.com/office/drawing/2014/main" id="{6F59E3CB-9655-4538-A97A-774DF3DCA553}"/>
              </a:ext>
            </a:extLst>
          </p:cNvPr>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eaLnBrk="1" hangingPunct="1">
              <a:defRPr sz="1200"/>
            </a:lvl1pPr>
          </a:lstStyle>
          <a:p>
            <a:pPr>
              <a:defRPr/>
            </a:pPr>
            <a:fld id="{717E9CE0-8254-4B15-9B59-A128084D409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3219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963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215265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30555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5718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FD13B7-56B8-4407-9D6F-8192F8A1F984}"/>
              </a:ext>
            </a:extLst>
          </p:cNvPr>
          <p:cNvSpPr>
            <a:spLocks noGrp="1"/>
          </p:cNvSpPr>
          <p:nvPr>
            <p:ph type="dt" sz="half" idx="10"/>
          </p:nvPr>
        </p:nvSpPr>
        <p:spPr/>
        <p:txBody>
          <a:bodyPr/>
          <a:lstStyle>
            <a:lvl1pPr>
              <a:defRPr/>
            </a:lvl1pPr>
          </a:lstStyle>
          <a:p>
            <a:pPr>
              <a:defRPr/>
            </a:pPr>
            <a:fld id="{EFA61BD3-9ECA-4514-B4CA-4F91A229F3A4}" type="datetimeFigureOut">
              <a:rPr lang="en-US"/>
              <a:pPr>
                <a:defRPr/>
              </a:pPr>
              <a:t>3/3/2021</a:t>
            </a:fld>
            <a:endParaRPr lang="en-US"/>
          </a:p>
        </p:txBody>
      </p:sp>
      <p:sp>
        <p:nvSpPr>
          <p:cNvPr id="5" name="Footer Placeholder 4">
            <a:extLst>
              <a:ext uri="{FF2B5EF4-FFF2-40B4-BE49-F238E27FC236}">
                <a16:creationId xmlns:a16="http://schemas.microsoft.com/office/drawing/2014/main" id="{1ED5135C-A6D3-481B-A2AE-DC1A8C2C981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56913E7-2F9F-4114-9008-5C128AAA7970}"/>
              </a:ext>
            </a:extLst>
          </p:cNvPr>
          <p:cNvSpPr>
            <a:spLocks noGrp="1"/>
          </p:cNvSpPr>
          <p:nvPr>
            <p:ph type="sldNum" sz="quarter" idx="12"/>
          </p:nvPr>
        </p:nvSpPr>
        <p:spPr/>
        <p:txBody>
          <a:bodyPr/>
          <a:lstStyle>
            <a:lvl1pPr>
              <a:defRPr/>
            </a:lvl1pPr>
          </a:lstStyle>
          <a:p>
            <a:pPr>
              <a:defRPr/>
            </a:pPr>
            <a:fld id="{814BD921-A4F8-42DB-9DFA-3E6FB23039BB}" type="slidenum">
              <a:rPr lang="en-US" altLang="en-US"/>
              <a:pPr>
                <a:defRPr/>
              </a:pPr>
              <a:t>‹#›</a:t>
            </a:fld>
            <a:endParaRPr lang="en-US" altLang="en-US"/>
          </a:p>
        </p:txBody>
      </p:sp>
    </p:spTree>
    <p:extLst>
      <p:ext uri="{BB962C8B-B14F-4D97-AF65-F5344CB8AC3E}">
        <p14:creationId xmlns:p14="http://schemas.microsoft.com/office/powerpoint/2010/main" val="1756751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1740E-58DC-4C85-871C-1C528CE915C3}"/>
              </a:ext>
            </a:extLst>
          </p:cNvPr>
          <p:cNvSpPr>
            <a:spLocks noGrp="1"/>
          </p:cNvSpPr>
          <p:nvPr>
            <p:ph type="dt" sz="half" idx="10"/>
          </p:nvPr>
        </p:nvSpPr>
        <p:spPr/>
        <p:txBody>
          <a:bodyPr/>
          <a:lstStyle>
            <a:lvl1pPr>
              <a:defRPr/>
            </a:lvl1pPr>
          </a:lstStyle>
          <a:p>
            <a:pPr>
              <a:defRPr/>
            </a:pPr>
            <a:fld id="{979644AA-F980-4C84-9A5E-E9909061B07A}" type="datetimeFigureOut">
              <a:rPr lang="en-US"/>
              <a:pPr>
                <a:defRPr/>
              </a:pPr>
              <a:t>3/3/2021</a:t>
            </a:fld>
            <a:endParaRPr lang="en-US"/>
          </a:p>
        </p:txBody>
      </p:sp>
      <p:sp>
        <p:nvSpPr>
          <p:cNvPr id="5" name="Footer Placeholder 4">
            <a:extLst>
              <a:ext uri="{FF2B5EF4-FFF2-40B4-BE49-F238E27FC236}">
                <a16:creationId xmlns:a16="http://schemas.microsoft.com/office/drawing/2014/main" id="{F6AB27AB-96F2-465B-937A-FAB7C0C2E4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DD0952D-FE4F-4476-A16A-0E21FC3A7938}"/>
              </a:ext>
            </a:extLst>
          </p:cNvPr>
          <p:cNvSpPr>
            <a:spLocks noGrp="1"/>
          </p:cNvSpPr>
          <p:nvPr>
            <p:ph type="sldNum" sz="quarter" idx="12"/>
          </p:nvPr>
        </p:nvSpPr>
        <p:spPr/>
        <p:txBody>
          <a:bodyPr/>
          <a:lstStyle>
            <a:lvl1pPr>
              <a:defRPr/>
            </a:lvl1pPr>
          </a:lstStyle>
          <a:p>
            <a:pPr>
              <a:defRPr/>
            </a:pPr>
            <a:fld id="{9F5A5107-0C4C-4545-BB12-18F071792142}" type="slidenum">
              <a:rPr lang="en-US" altLang="en-US"/>
              <a:pPr>
                <a:defRPr/>
              </a:pPr>
              <a:t>‹#›</a:t>
            </a:fld>
            <a:endParaRPr lang="en-US" altLang="en-US"/>
          </a:p>
        </p:txBody>
      </p:sp>
    </p:spTree>
    <p:extLst>
      <p:ext uri="{BB962C8B-B14F-4D97-AF65-F5344CB8AC3E}">
        <p14:creationId xmlns:p14="http://schemas.microsoft.com/office/powerpoint/2010/main" val="2273501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5B46D2-025F-463F-B012-3B949105B79F}"/>
              </a:ext>
            </a:extLst>
          </p:cNvPr>
          <p:cNvSpPr>
            <a:spLocks noGrp="1"/>
          </p:cNvSpPr>
          <p:nvPr>
            <p:ph type="dt" sz="half" idx="10"/>
          </p:nvPr>
        </p:nvSpPr>
        <p:spPr/>
        <p:txBody>
          <a:bodyPr/>
          <a:lstStyle>
            <a:lvl1pPr>
              <a:defRPr/>
            </a:lvl1pPr>
          </a:lstStyle>
          <a:p>
            <a:pPr>
              <a:defRPr/>
            </a:pPr>
            <a:fld id="{48E70713-8C68-42D0-B567-7E94B588739B}" type="datetimeFigureOut">
              <a:rPr lang="en-US"/>
              <a:pPr>
                <a:defRPr/>
              </a:pPr>
              <a:t>3/3/2021</a:t>
            </a:fld>
            <a:endParaRPr lang="en-US"/>
          </a:p>
        </p:txBody>
      </p:sp>
      <p:sp>
        <p:nvSpPr>
          <p:cNvPr id="5" name="Footer Placeholder 4">
            <a:extLst>
              <a:ext uri="{FF2B5EF4-FFF2-40B4-BE49-F238E27FC236}">
                <a16:creationId xmlns:a16="http://schemas.microsoft.com/office/drawing/2014/main" id="{4E734E34-7F20-4972-97FE-56E0836B2F0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1EDA77B-0056-4A9F-BF28-334E33575C57}"/>
              </a:ext>
            </a:extLst>
          </p:cNvPr>
          <p:cNvSpPr>
            <a:spLocks noGrp="1"/>
          </p:cNvSpPr>
          <p:nvPr>
            <p:ph type="sldNum" sz="quarter" idx="12"/>
          </p:nvPr>
        </p:nvSpPr>
        <p:spPr/>
        <p:txBody>
          <a:bodyPr/>
          <a:lstStyle>
            <a:lvl1pPr>
              <a:defRPr/>
            </a:lvl1pPr>
          </a:lstStyle>
          <a:p>
            <a:pPr>
              <a:defRPr/>
            </a:pPr>
            <a:fld id="{62735BC7-AEDC-4B25-B2F8-F4B306B0A5AD}" type="slidenum">
              <a:rPr lang="en-US" altLang="en-US"/>
              <a:pPr>
                <a:defRPr/>
              </a:pPr>
              <a:t>‹#›</a:t>
            </a:fld>
            <a:endParaRPr lang="en-US" altLang="en-US"/>
          </a:p>
        </p:txBody>
      </p:sp>
    </p:spTree>
    <p:extLst>
      <p:ext uri="{BB962C8B-B14F-4D97-AF65-F5344CB8AC3E}">
        <p14:creationId xmlns:p14="http://schemas.microsoft.com/office/powerpoint/2010/main" val="744435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816446F-9079-421B-92BE-0EF5AA342098}"/>
              </a:ext>
            </a:extLst>
          </p:cNvPr>
          <p:cNvSpPr>
            <a:spLocks noGrp="1"/>
          </p:cNvSpPr>
          <p:nvPr>
            <p:ph type="dt" sz="half" idx="10"/>
          </p:nvPr>
        </p:nvSpPr>
        <p:spPr/>
        <p:txBody>
          <a:bodyPr/>
          <a:lstStyle>
            <a:lvl1pPr>
              <a:defRPr/>
            </a:lvl1pPr>
          </a:lstStyle>
          <a:p>
            <a:pPr>
              <a:defRPr/>
            </a:pPr>
            <a:fld id="{A19E342C-2DB8-475C-B650-DE1E435B5462}" type="datetimeFigureOut">
              <a:rPr lang="en-US"/>
              <a:pPr>
                <a:defRPr/>
              </a:pPr>
              <a:t>3/3/2021</a:t>
            </a:fld>
            <a:endParaRPr lang="en-US"/>
          </a:p>
        </p:txBody>
      </p:sp>
      <p:sp>
        <p:nvSpPr>
          <p:cNvPr id="6" name="Footer Placeholder 4">
            <a:extLst>
              <a:ext uri="{FF2B5EF4-FFF2-40B4-BE49-F238E27FC236}">
                <a16:creationId xmlns:a16="http://schemas.microsoft.com/office/drawing/2014/main" id="{2211F0BE-8BA7-4DB1-9BF9-DC5E8CC37B3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F2A4E79-3FE6-4C84-89D6-76C833EDC7FF}"/>
              </a:ext>
            </a:extLst>
          </p:cNvPr>
          <p:cNvSpPr>
            <a:spLocks noGrp="1"/>
          </p:cNvSpPr>
          <p:nvPr>
            <p:ph type="sldNum" sz="quarter" idx="12"/>
          </p:nvPr>
        </p:nvSpPr>
        <p:spPr/>
        <p:txBody>
          <a:bodyPr/>
          <a:lstStyle>
            <a:lvl1pPr>
              <a:defRPr/>
            </a:lvl1pPr>
          </a:lstStyle>
          <a:p>
            <a:pPr>
              <a:defRPr/>
            </a:pPr>
            <a:fld id="{2C1B6E6E-1043-49E8-B522-28ABE6E9D7A1}" type="slidenum">
              <a:rPr lang="en-US" altLang="en-US"/>
              <a:pPr>
                <a:defRPr/>
              </a:pPr>
              <a:t>‹#›</a:t>
            </a:fld>
            <a:endParaRPr lang="en-US" altLang="en-US"/>
          </a:p>
        </p:txBody>
      </p:sp>
    </p:spTree>
    <p:extLst>
      <p:ext uri="{BB962C8B-B14F-4D97-AF65-F5344CB8AC3E}">
        <p14:creationId xmlns:p14="http://schemas.microsoft.com/office/powerpoint/2010/main" val="2307548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8B93BCD-0C05-4E72-9212-DEC589DAAC0B}"/>
              </a:ext>
            </a:extLst>
          </p:cNvPr>
          <p:cNvSpPr>
            <a:spLocks noGrp="1"/>
          </p:cNvSpPr>
          <p:nvPr>
            <p:ph type="dt" sz="half" idx="10"/>
          </p:nvPr>
        </p:nvSpPr>
        <p:spPr/>
        <p:txBody>
          <a:bodyPr/>
          <a:lstStyle>
            <a:lvl1pPr>
              <a:defRPr/>
            </a:lvl1pPr>
          </a:lstStyle>
          <a:p>
            <a:pPr>
              <a:defRPr/>
            </a:pPr>
            <a:fld id="{B769EA5C-5218-4C01-9FA7-53556511733E}" type="datetimeFigureOut">
              <a:rPr lang="en-US"/>
              <a:pPr>
                <a:defRPr/>
              </a:pPr>
              <a:t>3/3/2021</a:t>
            </a:fld>
            <a:endParaRPr lang="en-US"/>
          </a:p>
        </p:txBody>
      </p:sp>
      <p:sp>
        <p:nvSpPr>
          <p:cNvPr id="8" name="Footer Placeholder 4">
            <a:extLst>
              <a:ext uri="{FF2B5EF4-FFF2-40B4-BE49-F238E27FC236}">
                <a16:creationId xmlns:a16="http://schemas.microsoft.com/office/drawing/2014/main" id="{5B3916A7-A755-4005-9F70-56933E7005C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FA2CF82-103C-4429-BF72-80270538C9AB}"/>
              </a:ext>
            </a:extLst>
          </p:cNvPr>
          <p:cNvSpPr>
            <a:spLocks noGrp="1"/>
          </p:cNvSpPr>
          <p:nvPr>
            <p:ph type="sldNum" sz="quarter" idx="12"/>
          </p:nvPr>
        </p:nvSpPr>
        <p:spPr/>
        <p:txBody>
          <a:bodyPr/>
          <a:lstStyle>
            <a:lvl1pPr>
              <a:defRPr/>
            </a:lvl1pPr>
          </a:lstStyle>
          <a:p>
            <a:pPr>
              <a:defRPr/>
            </a:pPr>
            <a:fld id="{1A0C6259-03EF-4030-AE70-6EAB5DC7AAA3}" type="slidenum">
              <a:rPr lang="en-US" altLang="en-US"/>
              <a:pPr>
                <a:defRPr/>
              </a:pPr>
              <a:t>‹#›</a:t>
            </a:fld>
            <a:endParaRPr lang="en-US" altLang="en-US"/>
          </a:p>
        </p:txBody>
      </p:sp>
    </p:spTree>
    <p:extLst>
      <p:ext uri="{BB962C8B-B14F-4D97-AF65-F5344CB8AC3E}">
        <p14:creationId xmlns:p14="http://schemas.microsoft.com/office/powerpoint/2010/main" val="3479103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B5EEF64-0F32-473B-B52E-A0C1BBA4BBE0}"/>
              </a:ext>
            </a:extLst>
          </p:cNvPr>
          <p:cNvSpPr>
            <a:spLocks noGrp="1"/>
          </p:cNvSpPr>
          <p:nvPr>
            <p:ph type="dt" sz="half" idx="10"/>
          </p:nvPr>
        </p:nvSpPr>
        <p:spPr/>
        <p:txBody>
          <a:bodyPr/>
          <a:lstStyle>
            <a:lvl1pPr>
              <a:defRPr/>
            </a:lvl1pPr>
          </a:lstStyle>
          <a:p>
            <a:pPr>
              <a:defRPr/>
            </a:pPr>
            <a:fld id="{A31255CB-D67D-4D76-8351-1A13EFE2268D}" type="datetimeFigureOut">
              <a:rPr lang="en-US"/>
              <a:pPr>
                <a:defRPr/>
              </a:pPr>
              <a:t>3/3/2021</a:t>
            </a:fld>
            <a:endParaRPr lang="en-US"/>
          </a:p>
        </p:txBody>
      </p:sp>
      <p:sp>
        <p:nvSpPr>
          <p:cNvPr id="4" name="Footer Placeholder 4">
            <a:extLst>
              <a:ext uri="{FF2B5EF4-FFF2-40B4-BE49-F238E27FC236}">
                <a16:creationId xmlns:a16="http://schemas.microsoft.com/office/drawing/2014/main" id="{59A954ED-63A6-4114-8D8F-B3085595578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AD77D02-7BFF-4F5E-A76D-BBD520FC0B1E}"/>
              </a:ext>
            </a:extLst>
          </p:cNvPr>
          <p:cNvSpPr>
            <a:spLocks noGrp="1"/>
          </p:cNvSpPr>
          <p:nvPr>
            <p:ph type="sldNum" sz="quarter" idx="12"/>
          </p:nvPr>
        </p:nvSpPr>
        <p:spPr/>
        <p:txBody>
          <a:bodyPr/>
          <a:lstStyle>
            <a:lvl1pPr>
              <a:defRPr/>
            </a:lvl1pPr>
          </a:lstStyle>
          <a:p>
            <a:pPr>
              <a:defRPr/>
            </a:pPr>
            <a:fld id="{E55E43F2-7D59-40EA-AE48-9DC6541D09C7}" type="slidenum">
              <a:rPr lang="en-US" altLang="en-US"/>
              <a:pPr>
                <a:defRPr/>
              </a:pPr>
              <a:t>‹#›</a:t>
            </a:fld>
            <a:endParaRPr lang="en-US" altLang="en-US"/>
          </a:p>
        </p:txBody>
      </p:sp>
    </p:spTree>
    <p:extLst>
      <p:ext uri="{BB962C8B-B14F-4D97-AF65-F5344CB8AC3E}">
        <p14:creationId xmlns:p14="http://schemas.microsoft.com/office/powerpoint/2010/main" val="1025408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17C5B99-F493-4BDF-986E-CD0388B644F5}"/>
              </a:ext>
            </a:extLst>
          </p:cNvPr>
          <p:cNvSpPr>
            <a:spLocks noGrp="1"/>
          </p:cNvSpPr>
          <p:nvPr>
            <p:ph type="dt" sz="half" idx="10"/>
          </p:nvPr>
        </p:nvSpPr>
        <p:spPr/>
        <p:txBody>
          <a:bodyPr/>
          <a:lstStyle>
            <a:lvl1pPr>
              <a:defRPr/>
            </a:lvl1pPr>
          </a:lstStyle>
          <a:p>
            <a:pPr>
              <a:defRPr/>
            </a:pPr>
            <a:fld id="{17CB98E1-18D8-4C49-A615-94496F3547EC}" type="datetimeFigureOut">
              <a:rPr lang="en-US"/>
              <a:pPr>
                <a:defRPr/>
              </a:pPr>
              <a:t>3/3/2021</a:t>
            </a:fld>
            <a:endParaRPr lang="en-US"/>
          </a:p>
        </p:txBody>
      </p:sp>
      <p:sp>
        <p:nvSpPr>
          <p:cNvPr id="3" name="Footer Placeholder 4">
            <a:extLst>
              <a:ext uri="{FF2B5EF4-FFF2-40B4-BE49-F238E27FC236}">
                <a16:creationId xmlns:a16="http://schemas.microsoft.com/office/drawing/2014/main" id="{232DA923-70F3-46FC-BBC0-8EF44E26999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515BBD8-6290-47EA-8C89-6D62BF095BD6}"/>
              </a:ext>
            </a:extLst>
          </p:cNvPr>
          <p:cNvSpPr>
            <a:spLocks noGrp="1"/>
          </p:cNvSpPr>
          <p:nvPr>
            <p:ph type="sldNum" sz="quarter" idx="12"/>
          </p:nvPr>
        </p:nvSpPr>
        <p:spPr/>
        <p:txBody>
          <a:bodyPr/>
          <a:lstStyle>
            <a:lvl1pPr>
              <a:defRPr/>
            </a:lvl1pPr>
          </a:lstStyle>
          <a:p>
            <a:pPr>
              <a:defRPr/>
            </a:pPr>
            <a:fld id="{887DFAC8-5BFE-48F5-901F-44336DA1C64E}" type="slidenum">
              <a:rPr lang="en-US" altLang="en-US"/>
              <a:pPr>
                <a:defRPr/>
              </a:pPr>
              <a:t>‹#›</a:t>
            </a:fld>
            <a:endParaRPr lang="en-US" altLang="en-US"/>
          </a:p>
        </p:txBody>
      </p:sp>
    </p:spTree>
    <p:extLst>
      <p:ext uri="{BB962C8B-B14F-4D97-AF65-F5344CB8AC3E}">
        <p14:creationId xmlns:p14="http://schemas.microsoft.com/office/powerpoint/2010/main" val="541114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756A033A-9D22-412D-B8F5-DFAB2663F63A}"/>
              </a:ext>
            </a:extLst>
          </p:cNvPr>
          <p:cNvSpPr>
            <a:spLocks noGrp="1"/>
          </p:cNvSpPr>
          <p:nvPr>
            <p:ph type="dt" sz="half" idx="10"/>
          </p:nvPr>
        </p:nvSpPr>
        <p:spPr/>
        <p:txBody>
          <a:bodyPr/>
          <a:lstStyle>
            <a:lvl1pPr>
              <a:defRPr/>
            </a:lvl1pPr>
          </a:lstStyle>
          <a:p>
            <a:pPr>
              <a:defRPr/>
            </a:pPr>
            <a:fld id="{B69C3183-7082-478D-B88F-BE0646C19060}" type="datetimeFigureOut">
              <a:rPr lang="en-US"/>
              <a:pPr>
                <a:defRPr/>
              </a:pPr>
              <a:t>3/3/2021</a:t>
            </a:fld>
            <a:endParaRPr lang="en-US"/>
          </a:p>
        </p:txBody>
      </p:sp>
      <p:sp>
        <p:nvSpPr>
          <p:cNvPr id="6" name="Footer Placeholder 4">
            <a:extLst>
              <a:ext uri="{FF2B5EF4-FFF2-40B4-BE49-F238E27FC236}">
                <a16:creationId xmlns:a16="http://schemas.microsoft.com/office/drawing/2014/main" id="{54F2A40E-E53D-4478-9BAA-423A1907AF1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D928359-A44C-4D97-9F03-A4C207674514}"/>
              </a:ext>
            </a:extLst>
          </p:cNvPr>
          <p:cNvSpPr>
            <a:spLocks noGrp="1"/>
          </p:cNvSpPr>
          <p:nvPr>
            <p:ph type="sldNum" sz="quarter" idx="12"/>
          </p:nvPr>
        </p:nvSpPr>
        <p:spPr/>
        <p:txBody>
          <a:bodyPr/>
          <a:lstStyle>
            <a:lvl1pPr>
              <a:defRPr/>
            </a:lvl1pPr>
          </a:lstStyle>
          <a:p>
            <a:pPr>
              <a:defRPr/>
            </a:pPr>
            <a:fld id="{D8943463-0C43-4FAA-B52D-B66C2982C990}" type="slidenum">
              <a:rPr lang="en-US" altLang="en-US"/>
              <a:pPr>
                <a:defRPr/>
              </a:pPr>
              <a:t>‹#›</a:t>
            </a:fld>
            <a:endParaRPr lang="en-US" altLang="en-US"/>
          </a:p>
        </p:txBody>
      </p:sp>
    </p:spTree>
    <p:extLst>
      <p:ext uri="{BB962C8B-B14F-4D97-AF65-F5344CB8AC3E}">
        <p14:creationId xmlns:p14="http://schemas.microsoft.com/office/powerpoint/2010/main" val="423861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3086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93CEEE56-D125-4DD2-955B-8C1B09E4E813}"/>
              </a:ext>
            </a:extLst>
          </p:cNvPr>
          <p:cNvSpPr>
            <a:spLocks noGrp="1"/>
          </p:cNvSpPr>
          <p:nvPr>
            <p:ph type="dt" sz="half" idx="10"/>
          </p:nvPr>
        </p:nvSpPr>
        <p:spPr/>
        <p:txBody>
          <a:bodyPr/>
          <a:lstStyle>
            <a:lvl1pPr>
              <a:defRPr/>
            </a:lvl1pPr>
          </a:lstStyle>
          <a:p>
            <a:pPr>
              <a:defRPr/>
            </a:pPr>
            <a:fld id="{7304959E-9BD4-44E8-A485-4A1889FB6D55}" type="datetimeFigureOut">
              <a:rPr lang="en-US"/>
              <a:pPr>
                <a:defRPr/>
              </a:pPr>
              <a:t>3/3/2021</a:t>
            </a:fld>
            <a:endParaRPr lang="en-US"/>
          </a:p>
        </p:txBody>
      </p:sp>
      <p:sp>
        <p:nvSpPr>
          <p:cNvPr id="6" name="Footer Placeholder 4">
            <a:extLst>
              <a:ext uri="{FF2B5EF4-FFF2-40B4-BE49-F238E27FC236}">
                <a16:creationId xmlns:a16="http://schemas.microsoft.com/office/drawing/2014/main" id="{AA3490AD-8732-47D0-8476-DCBC5FB756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C8D25BE-2747-4D96-B5E5-190B7D3EFA01}"/>
              </a:ext>
            </a:extLst>
          </p:cNvPr>
          <p:cNvSpPr>
            <a:spLocks noGrp="1"/>
          </p:cNvSpPr>
          <p:nvPr>
            <p:ph type="sldNum" sz="quarter" idx="12"/>
          </p:nvPr>
        </p:nvSpPr>
        <p:spPr/>
        <p:txBody>
          <a:bodyPr/>
          <a:lstStyle>
            <a:lvl1pPr>
              <a:defRPr/>
            </a:lvl1pPr>
          </a:lstStyle>
          <a:p>
            <a:pPr>
              <a:defRPr/>
            </a:pPr>
            <a:fld id="{AF38FEFC-EF09-45A4-8A75-93999A2EC9D5}" type="slidenum">
              <a:rPr lang="en-US" altLang="en-US"/>
              <a:pPr>
                <a:defRPr/>
              </a:pPr>
              <a:t>‹#›</a:t>
            </a:fld>
            <a:endParaRPr lang="en-US" altLang="en-US"/>
          </a:p>
        </p:txBody>
      </p:sp>
    </p:spTree>
    <p:extLst>
      <p:ext uri="{BB962C8B-B14F-4D97-AF65-F5344CB8AC3E}">
        <p14:creationId xmlns:p14="http://schemas.microsoft.com/office/powerpoint/2010/main" val="2174133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C90FBC-6C4F-4A65-A7BD-C4189C0824D6}"/>
              </a:ext>
            </a:extLst>
          </p:cNvPr>
          <p:cNvSpPr>
            <a:spLocks noGrp="1"/>
          </p:cNvSpPr>
          <p:nvPr>
            <p:ph type="dt" sz="half" idx="10"/>
          </p:nvPr>
        </p:nvSpPr>
        <p:spPr/>
        <p:txBody>
          <a:bodyPr/>
          <a:lstStyle>
            <a:lvl1pPr>
              <a:defRPr/>
            </a:lvl1pPr>
          </a:lstStyle>
          <a:p>
            <a:pPr>
              <a:defRPr/>
            </a:pPr>
            <a:fld id="{3D31D8A1-E016-4174-B900-65E78524E59E}" type="datetimeFigureOut">
              <a:rPr lang="en-US"/>
              <a:pPr>
                <a:defRPr/>
              </a:pPr>
              <a:t>3/3/2021</a:t>
            </a:fld>
            <a:endParaRPr lang="en-US"/>
          </a:p>
        </p:txBody>
      </p:sp>
      <p:sp>
        <p:nvSpPr>
          <p:cNvPr id="5" name="Footer Placeholder 4">
            <a:extLst>
              <a:ext uri="{FF2B5EF4-FFF2-40B4-BE49-F238E27FC236}">
                <a16:creationId xmlns:a16="http://schemas.microsoft.com/office/drawing/2014/main" id="{BDD78202-E785-4306-877C-AA44E5F6E0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DC834D6-6F3D-47E8-A5A2-B8212DA34A3B}"/>
              </a:ext>
            </a:extLst>
          </p:cNvPr>
          <p:cNvSpPr>
            <a:spLocks noGrp="1"/>
          </p:cNvSpPr>
          <p:nvPr>
            <p:ph type="sldNum" sz="quarter" idx="12"/>
          </p:nvPr>
        </p:nvSpPr>
        <p:spPr/>
        <p:txBody>
          <a:bodyPr/>
          <a:lstStyle>
            <a:lvl1pPr>
              <a:defRPr/>
            </a:lvl1pPr>
          </a:lstStyle>
          <a:p>
            <a:pPr>
              <a:defRPr/>
            </a:pPr>
            <a:fld id="{FD8E9A9F-E3CA-4C1C-A793-7CC67320A296}" type="slidenum">
              <a:rPr lang="en-US" altLang="en-US"/>
              <a:pPr>
                <a:defRPr/>
              </a:pPr>
              <a:t>‹#›</a:t>
            </a:fld>
            <a:endParaRPr lang="en-US" altLang="en-US"/>
          </a:p>
        </p:txBody>
      </p:sp>
    </p:spTree>
    <p:extLst>
      <p:ext uri="{BB962C8B-B14F-4D97-AF65-F5344CB8AC3E}">
        <p14:creationId xmlns:p14="http://schemas.microsoft.com/office/powerpoint/2010/main" val="1524381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1D78C7-2064-42CF-9BA6-D6E8C6890A6F}"/>
              </a:ext>
            </a:extLst>
          </p:cNvPr>
          <p:cNvSpPr>
            <a:spLocks noGrp="1"/>
          </p:cNvSpPr>
          <p:nvPr>
            <p:ph type="dt" sz="half" idx="10"/>
          </p:nvPr>
        </p:nvSpPr>
        <p:spPr/>
        <p:txBody>
          <a:bodyPr/>
          <a:lstStyle>
            <a:lvl1pPr>
              <a:defRPr/>
            </a:lvl1pPr>
          </a:lstStyle>
          <a:p>
            <a:pPr>
              <a:defRPr/>
            </a:pPr>
            <a:fld id="{0DF44EE2-CF0B-4EEF-9AE6-118B72AFE26C}" type="datetimeFigureOut">
              <a:rPr lang="en-US"/>
              <a:pPr>
                <a:defRPr/>
              </a:pPr>
              <a:t>3/3/2021</a:t>
            </a:fld>
            <a:endParaRPr lang="en-US"/>
          </a:p>
        </p:txBody>
      </p:sp>
      <p:sp>
        <p:nvSpPr>
          <p:cNvPr id="5" name="Footer Placeholder 4">
            <a:extLst>
              <a:ext uri="{FF2B5EF4-FFF2-40B4-BE49-F238E27FC236}">
                <a16:creationId xmlns:a16="http://schemas.microsoft.com/office/drawing/2014/main" id="{DB4115BA-F1E5-4FE0-82B5-8744E09FC4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154369-FF8F-491B-8124-E200D6F22B39}"/>
              </a:ext>
            </a:extLst>
          </p:cNvPr>
          <p:cNvSpPr>
            <a:spLocks noGrp="1"/>
          </p:cNvSpPr>
          <p:nvPr>
            <p:ph type="sldNum" sz="quarter" idx="12"/>
          </p:nvPr>
        </p:nvSpPr>
        <p:spPr/>
        <p:txBody>
          <a:bodyPr/>
          <a:lstStyle>
            <a:lvl1pPr>
              <a:defRPr/>
            </a:lvl1pPr>
          </a:lstStyle>
          <a:p>
            <a:pPr>
              <a:defRPr/>
            </a:pPr>
            <a:fld id="{4DC8EE70-2DBE-4311-88FF-0FB34A77060E}" type="slidenum">
              <a:rPr lang="en-US" altLang="en-US"/>
              <a:pPr>
                <a:defRPr/>
              </a:pPr>
              <a:t>‹#›</a:t>
            </a:fld>
            <a:endParaRPr lang="en-US" altLang="en-US"/>
          </a:p>
        </p:txBody>
      </p:sp>
    </p:spTree>
    <p:extLst>
      <p:ext uri="{BB962C8B-B14F-4D97-AF65-F5344CB8AC3E}">
        <p14:creationId xmlns:p14="http://schemas.microsoft.com/office/powerpoint/2010/main" val="86002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0151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417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563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34881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766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6759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57755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a:extLst>
              <a:ext uri="{FF2B5EF4-FFF2-40B4-BE49-F238E27FC236}">
                <a16:creationId xmlns:a16="http://schemas.microsoft.com/office/drawing/2014/main" id="{652B257E-1DBA-45BC-A8A0-4979046384AA}"/>
              </a:ext>
            </a:extLst>
          </p:cNvPr>
          <p:cNvSpPr>
            <a:spLocks noChangeArrowheads="1"/>
          </p:cNvSpPr>
          <p:nvPr userDrawn="1"/>
        </p:nvSpPr>
        <p:spPr bwMode="auto">
          <a:xfrm>
            <a:off x="0" y="0"/>
            <a:ext cx="9144000" cy="1219200"/>
          </a:xfrm>
          <a:prstGeom prst="rect">
            <a:avLst/>
          </a:prstGeom>
          <a:solidFill>
            <a:srgbClr val="0F9CD8"/>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
        <p:nvSpPr>
          <p:cNvPr id="1027" name="Rectangle 22">
            <a:extLst>
              <a:ext uri="{FF2B5EF4-FFF2-40B4-BE49-F238E27FC236}">
                <a16:creationId xmlns:a16="http://schemas.microsoft.com/office/drawing/2014/main" id="{99F9CA73-279C-4E5C-98FB-B056AB87720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  </a:t>
            </a:r>
          </a:p>
        </p:txBody>
      </p:sp>
      <p:sp>
        <p:nvSpPr>
          <p:cNvPr id="1028" name="Rectangle 23">
            <a:extLst>
              <a:ext uri="{FF2B5EF4-FFF2-40B4-BE49-F238E27FC236}">
                <a16:creationId xmlns:a16="http://schemas.microsoft.com/office/drawing/2014/main" id="{6626858E-B3E8-4263-8264-C3ADA14A50B4}"/>
              </a:ext>
            </a:extLst>
          </p:cNvPr>
          <p:cNvSpPr>
            <a:spLocks noGrp="1" noChangeArrowheads="1"/>
          </p:cNvSpPr>
          <p:nvPr>
            <p:ph type="title"/>
          </p:nvPr>
        </p:nvSpPr>
        <p:spPr bwMode="auto">
          <a:xfrm>
            <a:off x="457200" y="1524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 </a:t>
            </a:r>
          </a:p>
        </p:txBody>
      </p:sp>
      <p:sp>
        <p:nvSpPr>
          <p:cNvPr id="1029" name="Rectangle 25">
            <a:extLst>
              <a:ext uri="{FF2B5EF4-FFF2-40B4-BE49-F238E27FC236}">
                <a16:creationId xmlns:a16="http://schemas.microsoft.com/office/drawing/2014/main" id="{8AD6B8A0-FEEF-41BB-AEC5-EC97C8C81F28}"/>
              </a:ext>
            </a:extLst>
          </p:cNvPr>
          <p:cNvSpPr>
            <a:spLocks noChangeArrowheads="1"/>
          </p:cNvSpPr>
          <p:nvPr userDrawn="1"/>
        </p:nvSpPr>
        <p:spPr bwMode="auto">
          <a:xfrm>
            <a:off x="0" y="1219200"/>
            <a:ext cx="9144000" cy="152400"/>
          </a:xfrm>
          <a:prstGeom prst="rect">
            <a:avLst/>
          </a:prstGeom>
          <a:solidFill>
            <a:srgbClr val="4FC0F3"/>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
        <p:nvSpPr>
          <p:cNvPr id="1030" name="Rectangle 28">
            <a:extLst>
              <a:ext uri="{FF2B5EF4-FFF2-40B4-BE49-F238E27FC236}">
                <a16:creationId xmlns:a16="http://schemas.microsoft.com/office/drawing/2014/main" id="{3C0E1576-E955-43B0-9ED5-341A8816BED1}"/>
              </a:ext>
            </a:extLst>
          </p:cNvPr>
          <p:cNvSpPr>
            <a:spLocks noChangeArrowheads="1"/>
          </p:cNvSpPr>
          <p:nvPr/>
        </p:nvSpPr>
        <p:spPr bwMode="auto">
          <a:xfrm>
            <a:off x="228600" y="6400800"/>
            <a:ext cx="990600" cy="457200"/>
          </a:xfrm>
          <a:prstGeom prst="rect">
            <a:avLst/>
          </a:prstGeom>
          <a:no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4000" b="1">
              <a:solidFill>
                <a:schemeClr val="bg1"/>
              </a:solidFill>
              <a:latin typeface="Arial Narrow" panose="020B0606020202030204" pitchFamily="34" charset="0"/>
            </a:endParaRPr>
          </a:p>
        </p:txBody>
      </p:sp>
      <p:sp>
        <p:nvSpPr>
          <p:cNvPr id="1055" name="Line 31">
            <a:extLst>
              <a:ext uri="{FF2B5EF4-FFF2-40B4-BE49-F238E27FC236}">
                <a16:creationId xmlns:a16="http://schemas.microsoft.com/office/drawing/2014/main" id="{AE328B1E-7561-488A-BC13-E32C08FE0CC0}"/>
              </a:ext>
            </a:extLst>
          </p:cNvPr>
          <p:cNvSpPr>
            <a:spLocks noChangeShapeType="1"/>
          </p:cNvSpPr>
          <p:nvPr userDrawn="1"/>
        </p:nvSpPr>
        <p:spPr bwMode="auto">
          <a:xfrm>
            <a:off x="0" y="1219200"/>
            <a:ext cx="9144000" cy="0"/>
          </a:xfrm>
          <a:prstGeom prst="line">
            <a:avLst/>
          </a:prstGeom>
          <a:noFill/>
          <a:ln w="19050">
            <a:solidFill>
              <a:schemeClr val="folHlink"/>
            </a:solidFill>
            <a:round/>
            <a:headEnd/>
            <a:tailEnd/>
          </a:ln>
          <a:effectLst/>
        </p:spPr>
        <p:txBody>
          <a:bodyPr/>
          <a:lstStyle/>
          <a:p>
            <a:pPr eaLnBrk="1" hangingPunct="1">
              <a:defRPr/>
            </a:pPr>
            <a:endParaRPr lang="en-US">
              <a:ln>
                <a:solidFill>
                  <a:srgbClr val="92D050"/>
                </a:solidFill>
              </a:ln>
              <a:latin typeface="Arial" charset="0"/>
            </a:endParaRPr>
          </a:p>
        </p:txBody>
      </p:sp>
      <p:sp>
        <p:nvSpPr>
          <p:cNvPr id="1032" name="Text Box 32">
            <a:extLst>
              <a:ext uri="{FF2B5EF4-FFF2-40B4-BE49-F238E27FC236}">
                <a16:creationId xmlns:a16="http://schemas.microsoft.com/office/drawing/2014/main" id="{95D03A4D-F592-4D4E-BDA9-2D3C0640E1F7}"/>
              </a:ext>
            </a:extLst>
          </p:cNvPr>
          <p:cNvSpPr txBox="1">
            <a:spLocks noChangeArrowheads="1"/>
          </p:cNvSpPr>
          <p:nvPr userDrawn="1"/>
        </p:nvSpPr>
        <p:spPr bwMode="auto">
          <a:xfrm>
            <a:off x="8634413" y="6445250"/>
            <a:ext cx="433387" cy="336550"/>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6FB62819-95CB-4CD8-BE25-091DF636ED3B}" type="slidenum">
              <a:rPr lang="en-US" altLang="en-US" sz="1600" smtClean="0">
                <a:solidFill>
                  <a:srgbClr val="0099FF"/>
                </a:solidFill>
              </a:rPr>
              <a:pPr eaLnBrk="1" hangingPunct="1">
                <a:defRPr/>
              </a:pPr>
              <a:t>‹#›</a:t>
            </a:fld>
            <a:endParaRPr lang="en-US" altLang="en-US" sz="1600">
              <a:solidFill>
                <a:srgbClr val="0099FF"/>
              </a:solidFill>
            </a:endParaRPr>
          </a:p>
        </p:txBody>
      </p:sp>
      <p:pic>
        <p:nvPicPr>
          <p:cNvPr id="1033" name="Picture 2">
            <a:extLst>
              <a:ext uri="{FF2B5EF4-FFF2-40B4-BE49-F238E27FC236}">
                <a16:creationId xmlns:a16="http://schemas.microsoft.com/office/drawing/2014/main" id="{D6EFAAA2-4F38-4B9C-8B95-0B06762C920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76225" y="6172200"/>
            <a:ext cx="25431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Narrow" pitchFamily="34" charset="0"/>
        </a:defRPr>
      </a:lvl2pPr>
      <a:lvl3pPr algn="l" rtl="0" eaLnBrk="0" fontAlgn="base" hangingPunct="0">
        <a:spcBef>
          <a:spcPct val="0"/>
        </a:spcBef>
        <a:spcAft>
          <a:spcPct val="0"/>
        </a:spcAft>
        <a:defRPr sz="4000" b="1">
          <a:solidFill>
            <a:schemeClr val="bg1"/>
          </a:solidFill>
          <a:latin typeface="Arial Narrow" pitchFamily="34" charset="0"/>
        </a:defRPr>
      </a:lvl3pPr>
      <a:lvl4pPr algn="l" rtl="0" eaLnBrk="0" fontAlgn="base" hangingPunct="0">
        <a:spcBef>
          <a:spcPct val="0"/>
        </a:spcBef>
        <a:spcAft>
          <a:spcPct val="0"/>
        </a:spcAft>
        <a:defRPr sz="4000" b="1">
          <a:solidFill>
            <a:schemeClr val="bg1"/>
          </a:solidFill>
          <a:latin typeface="Arial Narrow" pitchFamily="34" charset="0"/>
        </a:defRPr>
      </a:lvl4pPr>
      <a:lvl5pPr algn="l" rtl="0" eaLnBrk="0" fontAlgn="base" hangingPunct="0">
        <a:spcBef>
          <a:spcPct val="0"/>
        </a:spcBef>
        <a:spcAft>
          <a:spcPct val="0"/>
        </a:spcAft>
        <a:defRPr sz="4000" b="1">
          <a:solidFill>
            <a:schemeClr val="bg1"/>
          </a:solidFill>
          <a:latin typeface="Arial Narrow" pitchFamily="34" charset="0"/>
        </a:defRPr>
      </a:lvl5pPr>
      <a:lvl6pPr marL="457200" algn="l" rtl="0" fontAlgn="base">
        <a:spcBef>
          <a:spcPct val="0"/>
        </a:spcBef>
        <a:spcAft>
          <a:spcPct val="0"/>
        </a:spcAft>
        <a:defRPr sz="4000" b="1">
          <a:solidFill>
            <a:schemeClr val="bg1"/>
          </a:solidFill>
          <a:latin typeface="Arial Narrow" pitchFamily="34" charset="0"/>
        </a:defRPr>
      </a:lvl6pPr>
      <a:lvl7pPr marL="914400" algn="l" rtl="0" fontAlgn="base">
        <a:spcBef>
          <a:spcPct val="0"/>
        </a:spcBef>
        <a:spcAft>
          <a:spcPct val="0"/>
        </a:spcAft>
        <a:defRPr sz="4000" b="1">
          <a:solidFill>
            <a:schemeClr val="bg1"/>
          </a:solidFill>
          <a:latin typeface="Arial Narrow" pitchFamily="34" charset="0"/>
        </a:defRPr>
      </a:lvl7pPr>
      <a:lvl8pPr marL="1371600" algn="l" rtl="0" fontAlgn="base">
        <a:spcBef>
          <a:spcPct val="0"/>
        </a:spcBef>
        <a:spcAft>
          <a:spcPct val="0"/>
        </a:spcAft>
        <a:defRPr sz="4000" b="1">
          <a:solidFill>
            <a:schemeClr val="bg1"/>
          </a:solidFill>
          <a:latin typeface="Arial Narrow" pitchFamily="34" charset="0"/>
        </a:defRPr>
      </a:lvl8pPr>
      <a:lvl9pPr marL="1828800" algn="l" rtl="0" fontAlgn="base">
        <a:spcBef>
          <a:spcPct val="0"/>
        </a:spcBef>
        <a:spcAft>
          <a:spcPct val="0"/>
        </a:spcAft>
        <a:defRPr sz="4000" b="1">
          <a:solidFill>
            <a:schemeClr val="bg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EDCA6110-8267-44E1-9E1D-52E9E626D00C}"/>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2CA38804-4326-4F98-BD58-439DDD01698F}"/>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4F4DB40-6062-496F-AA7B-226BF2896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418D49EB-AAC7-499D-A3F3-64B91BFDCDB9}" type="datetimeFigureOut">
              <a:rPr lang="en-US"/>
              <a:pPr>
                <a:defRPr/>
              </a:pPr>
              <a:t>3/3/2021</a:t>
            </a:fld>
            <a:endParaRPr lang="en-US"/>
          </a:p>
        </p:txBody>
      </p:sp>
      <p:sp>
        <p:nvSpPr>
          <p:cNvPr id="5" name="Footer Placeholder 4">
            <a:extLst>
              <a:ext uri="{FF2B5EF4-FFF2-40B4-BE49-F238E27FC236}">
                <a16:creationId xmlns:a16="http://schemas.microsoft.com/office/drawing/2014/main" id="{39BEC9C5-D761-4EAA-927C-FB6F2576685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99FB202E-C98A-4795-B7A5-F5C5DAD7B880}"/>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BFCA67C-6C3C-493B-85BD-C709F8B987E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39">
            <a:extLst>
              <a:ext uri="{FF2B5EF4-FFF2-40B4-BE49-F238E27FC236}">
                <a16:creationId xmlns:a16="http://schemas.microsoft.com/office/drawing/2014/main" id="{4173EDEA-DF78-4D97-8732-5F58AFA5C6EE}"/>
              </a:ext>
            </a:extLst>
          </p:cNvPr>
          <p:cNvSpPr>
            <a:spLocks noGrp="1" noChangeArrowheads="1"/>
          </p:cNvSpPr>
          <p:nvPr>
            <p:ph type="subTitle" idx="1"/>
          </p:nvPr>
        </p:nvSpPr>
        <p:spPr>
          <a:xfrm>
            <a:off x="0" y="0"/>
            <a:ext cx="9296400" cy="7010400"/>
          </a:xfrm>
          <a:solidFill>
            <a:schemeClr val="bg1"/>
          </a:solidFill>
        </p:spPr>
        <p:txBody>
          <a:bodyPr/>
          <a:lstStyle/>
          <a:p>
            <a:pPr eaLnBrk="1" hangingPunct="1"/>
            <a:endParaRPr lang="en-US" altLang="en-US"/>
          </a:p>
        </p:txBody>
      </p:sp>
      <p:pic>
        <p:nvPicPr>
          <p:cNvPr id="5123" name="Picture 87" descr="PPTdesignC">
            <a:extLst>
              <a:ext uri="{FF2B5EF4-FFF2-40B4-BE49-F238E27FC236}">
                <a16:creationId xmlns:a16="http://schemas.microsoft.com/office/drawing/2014/main" id="{3233AA80-B3B1-496B-A147-3CCE953806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9425" cy="702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0">
            <a:extLst>
              <a:ext uri="{FF2B5EF4-FFF2-40B4-BE49-F238E27FC236}">
                <a16:creationId xmlns:a16="http://schemas.microsoft.com/office/drawing/2014/main" id="{70ED5F12-C51D-40F0-8ECD-A26F023234DF}"/>
              </a:ext>
            </a:extLst>
          </p:cNvPr>
          <p:cNvSpPr>
            <a:spLocks noChangeArrowheads="1"/>
          </p:cNvSpPr>
          <p:nvPr/>
        </p:nvSpPr>
        <p:spPr bwMode="auto">
          <a:xfrm>
            <a:off x="152400" y="4267200"/>
            <a:ext cx="9067800" cy="2133600"/>
          </a:xfrm>
          <a:prstGeom prst="rect">
            <a:avLst/>
          </a:prstGeom>
          <a:noFill/>
          <a:ln>
            <a:noFill/>
          </a:ln>
        </p:spPr>
        <p:txBody>
          <a:bodyPr/>
          <a:lstStyle>
            <a:lvl1pPr>
              <a:spcBef>
                <a:spcPct val="20000"/>
              </a:spcBef>
              <a:buChar char="•"/>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algn="ctr">
              <a:buFontTx/>
              <a:buNone/>
              <a:defRPr/>
            </a:pPr>
            <a:r>
              <a:rPr lang="en-US" sz="1800" dirty="0">
                <a:solidFill>
                  <a:schemeClr val="bg1"/>
                </a:solidFill>
                <a:latin typeface="+mn-lt"/>
                <a:cs typeface="Calibri" panose="020F0502020204030204" pitchFamily="34" charset="0"/>
              </a:rPr>
              <a:t>Kelvin Holloway, MD, MBA</a:t>
            </a:r>
          </a:p>
          <a:p>
            <a:pPr algn="ctr">
              <a:buFontTx/>
              <a:buNone/>
              <a:defRPr/>
            </a:pPr>
            <a:r>
              <a:rPr lang="en-US" sz="1800" dirty="0">
                <a:solidFill>
                  <a:schemeClr val="bg1"/>
                </a:solidFill>
                <a:latin typeface="+mn-lt"/>
                <a:cs typeface="Calibri" panose="020F0502020204030204" pitchFamily="34" charset="0"/>
              </a:rPr>
              <a:t>Deputy Executive Director/Senior Medical Director</a:t>
            </a:r>
          </a:p>
          <a:p>
            <a:pPr algn="ctr">
              <a:buFontTx/>
              <a:buNone/>
              <a:defRPr/>
            </a:pPr>
            <a:r>
              <a:rPr lang="en-US" sz="1800" dirty="0">
                <a:solidFill>
                  <a:schemeClr val="bg1"/>
                </a:solidFill>
                <a:latin typeface="+mn-lt"/>
                <a:cs typeface="Calibri" panose="020F0502020204030204" pitchFamily="34" charset="0"/>
              </a:rPr>
              <a:t>Performance &amp; Care Management Office, Georgia Department of Community Health</a:t>
            </a:r>
          </a:p>
          <a:p>
            <a:pPr algn="ctr">
              <a:buFontTx/>
              <a:buNone/>
              <a:defRPr/>
            </a:pPr>
            <a:r>
              <a:rPr lang="en-US" sz="1800" dirty="0">
                <a:solidFill>
                  <a:schemeClr val="bg1"/>
                </a:solidFill>
                <a:latin typeface="+mn-lt"/>
                <a:cs typeface="Calibri" panose="020F0502020204030204" pitchFamily="34" charset="0"/>
              </a:rPr>
              <a:t>and</a:t>
            </a:r>
          </a:p>
          <a:p>
            <a:pPr algn="ctr">
              <a:buFontTx/>
              <a:buNone/>
              <a:defRPr/>
            </a:pPr>
            <a:r>
              <a:rPr lang="en-US" sz="1800" dirty="0">
                <a:solidFill>
                  <a:schemeClr val="bg1"/>
                </a:solidFill>
                <a:latin typeface="+mn-lt"/>
                <a:cs typeface="Calibri" panose="020F0502020204030204" pitchFamily="34" charset="0"/>
              </a:rPr>
              <a:t>Kim Elliott, PhD, CPHQ, CHCA, Executive Director</a:t>
            </a:r>
          </a:p>
          <a:p>
            <a:pPr algn="ctr">
              <a:buFontTx/>
              <a:buNone/>
              <a:defRPr/>
            </a:pPr>
            <a:r>
              <a:rPr lang="en-US" sz="1800" dirty="0">
                <a:solidFill>
                  <a:schemeClr val="bg1"/>
                </a:solidFill>
                <a:latin typeface="+mn-lt"/>
                <a:cs typeface="Calibri" panose="020F0502020204030204" pitchFamily="34" charset="0"/>
              </a:rPr>
              <a:t>Health Services Advisory Group (HSAG)</a:t>
            </a:r>
          </a:p>
          <a:p>
            <a:pPr algn="ctr">
              <a:buFontTx/>
              <a:buNone/>
              <a:defRPr/>
            </a:pPr>
            <a:endParaRPr lang="en-US" sz="1800" dirty="0">
              <a:solidFill>
                <a:schemeClr val="bg1"/>
              </a:solidFill>
              <a:latin typeface="Calibri" panose="020F0502020204030204" pitchFamily="34" charset="0"/>
              <a:cs typeface="Calibri" panose="020F0502020204030204" pitchFamily="34" charset="0"/>
            </a:endParaRPr>
          </a:p>
          <a:p>
            <a:pPr algn="ctr">
              <a:buFontTx/>
              <a:buNone/>
              <a:defRPr/>
            </a:pPr>
            <a:endParaRPr lang="en-US" sz="2000" dirty="0">
              <a:solidFill>
                <a:schemeClr val="bg1"/>
              </a:solidFill>
              <a:latin typeface="Calibri" panose="020F0502020204030204" pitchFamily="34" charset="0"/>
              <a:cs typeface="Calibri" panose="020F0502020204030204" pitchFamily="34" charset="0"/>
            </a:endParaRPr>
          </a:p>
        </p:txBody>
      </p:sp>
      <p:sp>
        <p:nvSpPr>
          <p:cNvPr id="5125" name="Rectangle 93">
            <a:extLst>
              <a:ext uri="{FF2B5EF4-FFF2-40B4-BE49-F238E27FC236}">
                <a16:creationId xmlns:a16="http://schemas.microsoft.com/office/drawing/2014/main" id="{62397494-5B17-4D69-B6DD-77488EA48412}"/>
              </a:ext>
            </a:extLst>
          </p:cNvPr>
          <p:cNvSpPr>
            <a:spLocks noChangeArrowheads="1"/>
          </p:cNvSpPr>
          <p:nvPr/>
        </p:nvSpPr>
        <p:spPr bwMode="auto">
          <a:xfrm>
            <a:off x="152400" y="5257800"/>
            <a:ext cx="891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eaLnBrk="1" hangingPunct="1">
              <a:lnSpc>
                <a:spcPct val="80000"/>
              </a:lnSpc>
              <a:buFontTx/>
              <a:buNone/>
            </a:pPr>
            <a:endParaRPr lang="en-US" altLang="en-US" sz="1600" b="1">
              <a:solidFill>
                <a:schemeClr val="bg1"/>
              </a:solidFill>
            </a:endParaRPr>
          </a:p>
        </p:txBody>
      </p:sp>
      <p:sp>
        <p:nvSpPr>
          <p:cNvPr id="5126" name="Rectangle 94">
            <a:extLst>
              <a:ext uri="{FF2B5EF4-FFF2-40B4-BE49-F238E27FC236}">
                <a16:creationId xmlns:a16="http://schemas.microsoft.com/office/drawing/2014/main" id="{2479CA69-128F-468F-9F3F-F6C5DB5E85D1}"/>
              </a:ext>
            </a:extLst>
          </p:cNvPr>
          <p:cNvSpPr>
            <a:spLocks noChangeArrowheads="1"/>
          </p:cNvSpPr>
          <p:nvPr/>
        </p:nvSpPr>
        <p:spPr bwMode="auto">
          <a:xfrm>
            <a:off x="7620000" y="6477000"/>
            <a:ext cx="1600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eaLnBrk="1" hangingPunct="1">
              <a:lnSpc>
                <a:spcPct val="80000"/>
              </a:lnSpc>
              <a:spcAft>
                <a:spcPct val="30000"/>
              </a:spcAft>
              <a:buFontTx/>
              <a:buNone/>
            </a:pPr>
            <a:r>
              <a:rPr lang="en-US" altLang="en-US" sz="1800">
                <a:solidFill>
                  <a:schemeClr val="bg1"/>
                </a:solidFill>
              </a:rPr>
              <a:t>Date:</a:t>
            </a:r>
          </a:p>
          <a:p>
            <a:pPr eaLnBrk="1" hangingPunct="1">
              <a:lnSpc>
                <a:spcPct val="80000"/>
              </a:lnSpc>
              <a:buFontTx/>
              <a:buNone/>
            </a:pPr>
            <a:endParaRPr lang="en-US" altLang="en-US" sz="1800">
              <a:solidFill>
                <a:schemeClr val="bg1"/>
              </a:solidFill>
            </a:endParaRPr>
          </a:p>
        </p:txBody>
      </p:sp>
      <p:pic>
        <p:nvPicPr>
          <p:cNvPr id="5127" name="Picture 95" descr="PPT_2011_collage">
            <a:extLst>
              <a:ext uri="{FF2B5EF4-FFF2-40B4-BE49-F238E27FC236}">
                <a16:creationId xmlns:a16="http://schemas.microsoft.com/office/drawing/2014/main" id="{C31F2047-251A-4C28-96A5-FACE787D8D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2536825"/>
            <a:ext cx="9424988"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Box 9">
            <a:extLst>
              <a:ext uri="{FF2B5EF4-FFF2-40B4-BE49-F238E27FC236}">
                <a16:creationId xmlns:a16="http://schemas.microsoft.com/office/drawing/2014/main" id="{35B8B68B-F578-4499-842B-8C9C8B319D32}"/>
              </a:ext>
            </a:extLst>
          </p:cNvPr>
          <p:cNvSpPr txBox="1">
            <a:spLocks noChangeArrowheads="1"/>
          </p:cNvSpPr>
          <p:nvPr/>
        </p:nvSpPr>
        <p:spPr bwMode="auto">
          <a:xfrm>
            <a:off x="304800" y="1192213"/>
            <a:ext cx="8763000" cy="1077912"/>
          </a:xfrm>
          <a:prstGeom prst="rect">
            <a:avLst/>
          </a:prstGeom>
          <a:noFill/>
          <a:ln>
            <a:noFill/>
          </a:ln>
        </p:spPr>
        <p:txBody>
          <a:bodyPr>
            <a:spAutoFit/>
          </a:bodyPr>
          <a:lstStyle>
            <a:lvl1pPr>
              <a:spcBef>
                <a:spcPct val="20000"/>
              </a:spcBef>
              <a:buChar char="•"/>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algn="ctr" eaLnBrk="1" hangingPunct="1">
              <a:spcBef>
                <a:spcPct val="0"/>
              </a:spcBef>
              <a:buFontTx/>
              <a:buNone/>
              <a:defRPr/>
            </a:pPr>
            <a:r>
              <a:rPr lang="en-US" altLang="en-US" dirty="0">
                <a:solidFill>
                  <a:schemeClr val="bg1"/>
                </a:solidFill>
                <a:latin typeface="+mj-lt"/>
              </a:rPr>
              <a:t>2021</a:t>
            </a:r>
            <a:r>
              <a:rPr lang="en-US" altLang="en-US" dirty="0">
                <a:solidFill>
                  <a:schemeClr val="bg1"/>
                </a:solidFill>
                <a:latin typeface="+mj-lt"/>
                <a:cs typeface="Calibri" panose="020F0502020204030204" pitchFamily="34" charset="0"/>
              </a:rPr>
              <a:t>–2023 Georgia Department</a:t>
            </a:r>
          </a:p>
          <a:p>
            <a:pPr algn="ctr" eaLnBrk="1" hangingPunct="1">
              <a:spcBef>
                <a:spcPct val="0"/>
              </a:spcBef>
              <a:buFontTx/>
              <a:buNone/>
              <a:defRPr/>
            </a:pPr>
            <a:r>
              <a:rPr lang="en-US" altLang="en-US" dirty="0">
                <a:solidFill>
                  <a:schemeClr val="bg1"/>
                </a:solidFill>
                <a:latin typeface="+mj-lt"/>
                <a:cs typeface="Calibri" panose="020F0502020204030204" pitchFamily="34" charset="0"/>
              </a:rPr>
              <a:t>of Community Health Quality Strategy Update</a:t>
            </a:r>
            <a:endParaRPr lang="en-US" altLang="en-US" dirty="0">
              <a:solidFill>
                <a:schemeClr val="bg1"/>
              </a:solidFill>
              <a:latin typeface="+mj-lt"/>
            </a:endParaRPr>
          </a:p>
        </p:txBody>
      </p:sp>
      <p:pic>
        <p:nvPicPr>
          <p:cNvPr id="5129" name="Picture 2">
            <a:extLst>
              <a:ext uri="{FF2B5EF4-FFF2-40B4-BE49-F238E27FC236}">
                <a16:creationId xmlns:a16="http://schemas.microsoft.com/office/drawing/2014/main" id="{FE94444F-76C2-4F5A-8498-30C303963B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6200"/>
            <a:ext cx="2667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B1BB46C-26A7-4BE8-95BA-525A48BB8668}"/>
              </a:ext>
            </a:extLst>
          </p:cNvPr>
          <p:cNvSpPr>
            <a:spLocks noGrp="1" noChangeArrowheads="1"/>
          </p:cNvSpPr>
          <p:nvPr>
            <p:ph type="title"/>
          </p:nvPr>
        </p:nvSpPr>
        <p:spPr/>
        <p:txBody>
          <a:bodyPr/>
          <a:lstStyle/>
          <a:p>
            <a:pPr eaLnBrk="1" hangingPunct="1"/>
            <a:r>
              <a:rPr lang="en-US" altLang="en-US" sz="3800" dirty="0"/>
              <a:t>Quality Strategy Framework Goals</a:t>
            </a:r>
          </a:p>
        </p:txBody>
      </p:sp>
      <p:sp>
        <p:nvSpPr>
          <p:cNvPr id="10243" name="Rectangle 3">
            <a:extLst>
              <a:ext uri="{FF2B5EF4-FFF2-40B4-BE49-F238E27FC236}">
                <a16:creationId xmlns:a16="http://schemas.microsoft.com/office/drawing/2014/main" id="{073024ED-F7F9-42C9-802B-535ADE94D80A}"/>
              </a:ext>
            </a:extLst>
          </p:cNvPr>
          <p:cNvSpPr>
            <a:spLocks noGrp="1" noChangeArrowheads="1"/>
          </p:cNvSpPr>
          <p:nvPr>
            <p:ph type="body" idx="1"/>
          </p:nvPr>
        </p:nvSpPr>
        <p:spPr/>
        <p:txBody>
          <a:bodyPr/>
          <a:lstStyle/>
          <a:p>
            <a:pPr algn="ctr" eaLnBrk="1" hangingPunct="1">
              <a:buFontTx/>
              <a:buNone/>
            </a:pPr>
            <a:endParaRPr lang="en-US" altLang="en-US" dirty="0">
              <a:solidFill>
                <a:schemeClr val="bg1"/>
              </a:solidFill>
            </a:endParaRPr>
          </a:p>
        </p:txBody>
      </p:sp>
      <p:pic>
        <p:nvPicPr>
          <p:cNvPr id="6" name="Content Placeholder 6">
            <a:extLst>
              <a:ext uri="{FF2B5EF4-FFF2-40B4-BE49-F238E27FC236}">
                <a16:creationId xmlns:a16="http://schemas.microsoft.com/office/drawing/2014/main" id="{3C28FC58-7FD3-4170-A80D-43C8C8EE84AA}"/>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893065"/>
            <a:ext cx="5791200" cy="394023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2374-76BF-41B4-8326-6A8E2164E704}"/>
              </a:ext>
            </a:extLst>
          </p:cNvPr>
          <p:cNvSpPr>
            <a:spLocks noGrp="1"/>
          </p:cNvSpPr>
          <p:nvPr>
            <p:ph type="title"/>
          </p:nvPr>
        </p:nvSpPr>
        <p:spPr/>
        <p:txBody>
          <a:bodyPr/>
          <a:lstStyle/>
          <a:p>
            <a:r>
              <a:rPr lang="en-US" dirty="0"/>
              <a:t>Plan to Address Health Disparities</a:t>
            </a:r>
          </a:p>
        </p:txBody>
      </p:sp>
      <p:sp>
        <p:nvSpPr>
          <p:cNvPr id="3" name="Content Placeholder 2">
            <a:extLst>
              <a:ext uri="{FF2B5EF4-FFF2-40B4-BE49-F238E27FC236}">
                <a16:creationId xmlns:a16="http://schemas.microsoft.com/office/drawing/2014/main" id="{9BC4854F-1633-4DD0-953C-AFAD9B9B2F06}"/>
              </a:ext>
            </a:extLst>
          </p:cNvPr>
          <p:cNvSpPr>
            <a:spLocks noGrp="1"/>
          </p:cNvSpPr>
          <p:nvPr>
            <p:ph idx="1"/>
          </p:nvPr>
        </p:nvSpPr>
        <p:spPr/>
        <p:txBody>
          <a:bodyPr/>
          <a:lstStyle/>
          <a:p>
            <a:r>
              <a:rPr lang="en-US" sz="2800" dirty="0"/>
              <a:t>Race</a:t>
            </a:r>
          </a:p>
          <a:p>
            <a:r>
              <a:rPr lang="en-US" sz="2800" dirty="0"/>
              <a:t>Ethnicity</a:t>
            </a:r>
          </a:p>
          <a:p>
            <a:r>
              <a:rPr lang="en-US" sz="2800" dirty="0"/>
              <a:t>Age</a:t>
            </a:r>
          </a:p>
          <a:p>
            <a:r>
              <a:rPr lang="en-US" sz="2800" dirty="0"/>
              <a:t>Gender</a:t>
            </a:r>
          </a:p>
          <a:p>
            <a:r>
              <a:rPr lang="en-US" sz="2800" dirty="0"/>
              <a:t>Language</a:t>
            </a:r>
          </a:p>
          <a:p>
            <a:r>
              <a:rPr lang="en-US" sz="2800" dirty="0"/>
              <a:t>Special needs</a:t>
            </a:r>
          </a:p>
          <a:p>
            <a:r>
              <a:rPr lang="en-US" sz="2800" dirty="0"/>
              <a:t>Geographic location</a:t>
            </a:r>
          </a:p>
          <a:p>
            <a:r>
              <a:rPr lang="en-US" sz="2800" dirty="0"/>
              <a:t>Disability status</a:t>
            </a:r>
          </a:p>
        </p:txBody>
      </p:sp>
    </p:spTree>
    <p:extLst>
      <p:ext uri="{BB962C8B-B14F-4D97-AF65-F5344CB8AC3E}">
        <p14:creationId xmlns:p14="http://schemas.microsoft.com/office/powerpoint/2010/main" val="2796199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ED8B09F-1565-4AC9-A1B4-AD745302609A}"/>
              </a:ext>
            </a:extLst>
          </p:cNvPr>
          <p:cNvSpPr>
            <a:spLocks noGrp="1" noChangeArrowheads="1"/>
          </p:cNvSpPr>
          <p:nvPr>
            <p:ph type="title"/>
          </p:nvPr>
        </p:nvSpPr>
        <p:spPr/>
        <p:txBody>
          <a:bodyPr/>
          <a:lstStyle/>
          <a:p>
            <a:pPr eaLnBrk="1" hangingPunct="1"/>
            <a:r>
              <a:rPr lang="en-US" altLang="en-US" sz="3800"/>
              <a:t>Plan to Address Health Disparities</a:t>
            </a:r>
          </a:p>
        </p:txBody>
      </p:sp>
      <p:sp>
        <p:nvSpPr>
          <p:cNvPr id="11267" name="Rectangle 3">
            <a:extLst>
              <a:ext uri="{FF2B5EF4-FFF2-40B4-BE49-F238E27FC236}">
                <a16:creationId xmlns:a16="http://schemas.microsoft.com/office/drawing/2014/main" id="{38C380E4-14EF-4F26-877C-A9B467A2393E}"/>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graphicFrame>
        <p:nvGraphicFramePr>
          <p:cNvPr id="6" name="Content Placeholder 5">
            <a:extLst>
              <a:ext uri="{FF2B5EF4-FFF2-40B4-BE49-F238E27FC236}">
                <a16:creationId xmlns:a16="http://schemas.microsoft.com/office/drawing/2014/main" id="{FDE3B5DF-8C4C-47D5-80EB-2A6DBD13FB22}"/>
              </a:ext>
            </a:extLst>
          </p:cNvPr>
          <p:cNvGraphicFramePr>
            <a:graphicFrameLocks noGrp="1"/>
          </p:cNvGraphicFramePr>
          <p:nvPr>
            <p:ph idx="1"/>
          </p:nvPr>
        </p:nvGraphicFramePr>
        <p:xfrm>
          <a:off x="685800" y="1729581"/>
          <a:ext cx="7772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E3052-0C40-47B3-9FAD-5F570C924301}"/>
              </a:ext>
            </a:extLst>
          </p:cNvPr>
          <p:cNvSpPr>
            <a:spLocks noGrp="1"/>
          </p:cNvSpPr>
          <p:nvPr>
            <p:ph type="title"/>
          </p:nvPr>
        </p:nvSpPr>
        <p:spPr/>
        <p:txBody>
          <a:bodyPr/>
          <a:lstStyle/>
          <a:p>
            <a:r>
              <a:rPr lang="en-US" dirty="0"/>
              <a:t>DCH 2021-2023 Quality Strategy</a:t>
            </a:r>
          </a:p>
        </p:txBody>
      </p:sp>
      <p:sp>
        <p:nvSpPr>
          <p:cNvPr id="3" name="Content Placeholder 2">
            <a:extLst>
              <a:ext uri="{FF2B5EF4-FFF2-40B4-BE49-F238E27FC236}">
                <a16:creationId xmlns:a16="http://schemas.microsoft.com/office/drawing/2014/main" id="{75A210BA-2DCB-419E-8AFE-D27BB72000D9}"/>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Aims</a:t>
            </a:r>
          </a:p>
          <a:p>
            <a:pPr marL="0" indent="0" algn="ctr">
              <a:buNone/>
            </a:pPr>
            <a:r>
              <a:rPr lang="en-US" dirty="0"/>
              <a:t>Goals</a:t>
            </a:r>
          </a:p>
          <a:p>
            <a:pPr marL="0" indent="0" algn="ctr">
              <a:buNone/>
            </a:pPr>
            <a:r>
              <a:rPr lang="en-US" dirty="0"/>
              <a:t>Objectives</a:t>
            </a:r>
          </a:p>
        </p:txBody>
      </p:sp>
    </p:spTree>
    <p:extLst>
      <p:ext uri="{BB962C8B-B14F-4D97-AF65-F5344CB8AC3E}">
        <p14:creationId xmlns:p14="http://schemas.microsoft.com/office/powerpoint/2010/main" val="4018228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B95BF6D-ACD3-48F6-A264-2CD8685DEC70}"/>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14339" name="Rectangle 3">
            <a:extLst>
              <a:ext uri="{FF2B5EF4-FFF2-40B4-BE49-F238E27FC236}">
                <a16:creationId xmlns:a16="http://schemas.microsoft.com/office/drawing/2014/main" id="{12733859-4B5A-4F41-BCD4-3F7E93FCBC45}"/>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14340" name="Content Placeholder 1">
            <a:extLst>
              <a:ext uri="{FF2B5EF4-FFF2-40B4-BE49-F238E27FC236}">
                <a16:creationId xmlns:a16="http://schemas.microsoft.com/office/drawing/2014/main" id="{C83AA7B4-7C24-41CD-AA58-7EB18742AF35}"/>
              </a:ext>
            </a:extLst>
          </p:cNvPr>
          <p:cNvSpPr>
            <a:spLocks noGrp="1" noChangeArrowheads="1"/>
          </p:cNvSpPr>
          <p:nvPr>
            <p:ph idx="1"/>
          </p:nvPr>
        </p:nvSpPr>
        <p:spPr/>
        <p:txBody>
          <a:bodyPr/>
          <a:lstStyle/>
          <a:p>
            <a:pPr marL="0" indent="0">
              <a:buFontTx/>
              <a:buNone/>
            </a:pPr>
            <a:r>
              <a:rPr lang="en-US" altLang="en-US" sz="2200" b="1" dirty="0"/>
              <a:t>Aim 1:</a:t>
            </a:r>
            <a:r>
              <a:rPr lang="en-US" altLang="en-US" sz="2200" dirty="0"/>
              <a:t> Improve Health, Services &amp; Experience</a:t>
            </a:r>
          </a:p>
          <a:p>
            <a:pPr marL="0" indent="0">
              <a:buFontTx/>
              <a:buNone/>
            </a:pPr>
            <a:r>
              <a:rPr lang="en-US" altLang="en-US" sz="2200" b="1" dirty="0"/>
              <a:t>Goal 1.1:</a:t>
            </a:r>
            <a:r>
              <a:rPr lang="en-US" altLang="en-US" sz="2200" dirty="0"/>
              <a:t> Improve Access to Care</a:t>
            </a:r>
          </a:p>
          <a:p>
            <a:pPr marL="0" indent="0">
              <a:buFontTx/>
              <a:buNone/>
            </a:pPr>
            <a:r>
              <a:rPr lang="en-US" altLang="en-US" sz="2200" b="1" dirty="0"/>
              <a:t>Objectives:</a:t>
            </a:r>
          </a:p>
          <a:p>
            <a:pPr marL="401638" lvl="1" indent="-342900">
              <a:buFont typeface="Arial" panose="020B0604020202020204" pitchFamily="34" charset="0"/>
              <a:buChar char="•"/>
            </a:pPr>
            <a:r>
              <a:rPr lang="en-US" altLang="en-US" sz="1800" dirty="0"/>
              <a:t>Increase number of persons enrolled in health benefits under the Pathway program by enrolling a minimum of 15,000 new members per year in CY 2022 and 2023</a:t>
            </a:r>
          </a:p>
          <a:p>
            <a:pPr marL="401638" lvl="1" indent="-342900">
              <a:buFont typeface="Arial" panose="020B0604020202020204" pitchFamily="34" charset="0"/>
              <a:buChar char="•"/>
            </a:pPr>
            <a:r>
              <a:rPr lang="en-US" altLang="en-US" sz="1800" dirty="0"/>
              <a:t>Increase annual number of postpartum care visits to perform at or above the HEDIS 50th percentile by the end of CY 2023 </a:t>
            </a:r>
          </a:p>
          <a:p>
            <a:pPr marL="401638" lvl="1" indent="-342900">
              <a:buFont typeface="Arial" panose="020B0604020202020204" pitchFamily="34" charset="0"/>
              <a:buChar char="•"/>
            </a:pPr>
            <a:r>
              <a:rPr lang="en-US" altLang="en-US" sz="1800" dirty="0"/>
              <a:t>Increase number of children receiving well-child and preventive visits to perform at or above the HEDIS 50th percentile by the end of CY 2023</a:t>
            </a:r>
          </a:p>
          <a:p>
            <a:pPr marL="401638" lvl="1" indent="-342900">
              <a:buFont typeface="Arial" panose="020B0604020202020204" pitchFamily="34" charset="0"/>
              <a:buChar char="•"/>
            </a:pPr>
            <a:r>
              <a:rPr lang="en-US" altLang="en-US" sz="1800" dirty="0"/>
              <a:t>Increase number of adults receiving well- and preventive visits to perform at or above the HEDIS 50th percentile by the end of CY 2023</a:t>
            </a:r>
          </a:p>
          <a:p>
            <a:pPr marL="401638" lvl="1" indent="-342900">
              <a:buFont typeface="Arial" panose="020B0604020202020204" pitchFamily="34" charset="0"/>
              <a:buChar char="•"/>
            </a:pPr>
            <a:r>
              <a:rPr lang="en-US" altLang="en-US" sz="1800" dirty="0"/>
              <a:t>Increase percentage of membership </a:t>
            </a:r>
            <a:r>
              <a:rPr lang="en-US" altLang="en-US" sz="1800" i="1" dirty="0"/>
              <a:t>Getting Needed Care </a:t>
            </a:r>
            <a:r>
              <a:rPr lang="en-US" altLang="en-US" sz="1800" dirty="0"/>
              <a:t>to perform at or above the 67</a:t>
            </a:r>
            <a:r>
              <a:rPr lang="en-US" altLang="en-US" sz="1800" baseline="30000" dirty="0"/>
              <a:t>th</a:t>
            </a:r>
            <a:r>
              <a:rPr lang="en-US" altLang="en-US" sz="1800" dirty="0"/>
              <a:t> percentile by the end of CY 2023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E982920-3B34-4E3F-AC74-02E4B99AFABF}"/>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15363" name="Rectangle 3">
            <a:extLst>
              <a:ext uri="{FF2B5EF4-FFF2-40B4-BE49-F238E27FC236}">
                <a16:creationId xmlns:a16="http://schemas.microsoft.com/office/drawing/2014/main" id="{5909CEAF-A56B-4F2A-B956-CC3323272CBF}"/>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15364" name="Content Placeholder 1">
            <a:extLst>
              <a:ext uri="{FF2B5EF4-FFF2-40B4-BE49-F238E27FC236}">
                <a16:creationId xmlns:a16="http://schemas.microsoft.com/office/drawing/2014/main" id="{074A5AA4-1420-4E2D-A460-1BC74D7BF04F}"/>
              </a:ext>
            </a:extLst>
          </p:cNvPr>
          <p:cNvSpPr>
            <a:spLocks noGrp="1" noChangeArrowheads="1"/>
          </p:cNvSpPr>
          <p:nvPr>
            <p:ph idx="1"/>
          </p:nvPr>
        </p:nvSpPr>
        <p:spPr/>
        <p:txBody>
          <a:bodyPr/>
          <a:lstStyle/>
          <a:p>
            <a:pPr marL="0" indent="0">
              <a:buFontTx/>
              <a:buNone/>
            </a:pPr>
            <a:r>
              <a:rPr lang="en-US" altLang="en-US" sz="2200" b="1" dirty="0"/>
              <a:t>Aim 1:</a:t>
            </a:r>
            <a:r>
              <a:rPr lang="en-US" altLang="en-US" sz="2200" dirty="0"/>
              <a:t> Improve Health, Services &amp; Experience</a:t>
            </a:r>
          </a:p>
          <a:p>
            <a:pPr marL="0" indent="0">
              <a:buFontTx/>
              <a:buNone/>
            </a:pPr>
            <a:r>
              <a:rPr lang="en-US" altLang="en-US" sz="2200" b="1" dirty="0"/>
              <a:t>Goal 1.2:</a:t>
            </a:r>
            <a:r>
              <a:rPr lang="en-US" altLang="en-US" sz="2200" dirty="0"/>
              <a:t> Increase Wellness and Preventive Care</a:t>
            </a:r>
          </a:p>
          <a:p>
            <a:pPr marL="0" indent="0">
              <a:buFontTx/>
              <a:buNone/>
            </a:pPr>
            <a:r>
              <a:rPr lang="en-US" altLang="en-US" sz="2200" b="1" dirty="0"/>
              <a:t>Objectives:</a:t>
            </a:r>
          </a:p>
          <a:p>
            <a:pPr marL="403225" lvl="1">
              <a:buFont typeface="Arial" panose="020B0604020202020204" pitchFamily="34" charset="0"/>
              <a:buChar char="•"/>
            </a:pPr>
            <a:r>
              <a:rPr lang="en-US" altLang="en-US" sz="2000" dirty="0"/>
              <a:t>Increase the percentage of children less than 21 years of age that receive preventive oral health services to perform at or above the CMCS 75th percentile by the end of CY 2023</a:t>
            </a:r>
          </a:p>
          <a:p>
            <a:pPr marL="403225" lvl="1">
              <a:buFont typeface="Arial" panose="020B0604020202020204" pitchFamily="34" charset="0"/>
              <a:buChar char="•"/>
            </a:pPr>
            <a:r>
              <a:rPr lang="en-US" altLang="en-US" sz="2000" dirty="0"/>
              <a:t>Increase overall rate of immunizations and vaccinations across all ages and populations to perform at or above the HEDIS 90th percentile by the end of CY 2023</a:t>
            </a:r>
          </a:p>
          <a:p>
            <a:pPr marL="403225" lvl="1">
              <a:buFont typeface="Arial" panose="020B0604020202020204" pitchFamily="34" charset="0"/>
              <a:buChar char="•"/>
            </a:pPr>
            <a:r>
              <a:rPr lang="en-US" altLang="en-US" sz="2000" dirty="0"/>
              <a:t>Increase the number of breast cancer screenings for qualified women to perform at or above the HEDIS 75th percentile by the end of CY 2023 </a:t>
            </a:r>
          </a:p>
          <a:p>
            <a:pPr marL="403225" lvl="1">
              <a:buFont typeface="Arial" panose="020B0604020202020204" pitchFamily="34" charset="0"/>
              <a:buChar char="•"/>
            </a:pPr>
            <a:r>
              <a:rPr lang="en-US" altLang="en-US" sz="2000" dirty="0"/>
              <a:t>Increase the number of qualified women receiving cervical cancer screenings at or above the HEDIS 75th national percentile by the end of 2023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856E404-1189-478F-A314-F21056CEE0E0}"/>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16387" name="Rectangle 3">
            <a:extLst>
              <a:ext uri="{FF2B5EF4-FFF2-40B4-BE49-F238E27FC236}">
                <a16:creationId xmlns:a16="http://schemas.microsoft.com/office/drawing/2014/main" id="{7C89843D-4B85-45E1-A4E2-D42921E36532}"/>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16388" name="Content Placeholder 1">
            <a:extLst>
              <a:ext uri="{FF2B5EF4-FFF2-40B4-BE49-F238E27FC236}">
                <a16:creationId xmlns:a16="http://schemas.microsoft.com/office/drawing/2014/main" id="{D85A0B07-4C29-492B-AF16-7368D39A9B54}"/>
              </a:ext>
            </a:extLst>
          </p:cNvPr>
          <p:cNvSpPr>
            <a:spLocks noGrp="1" noChangeArrowheads="1"/>
          </p:cNvSpPr>
          <p:nvPr>
            <p:ph idx="1"/>
          </p:nvPr>
        </p:nvSpPr>
        <p:spPr/>
        <p:txBody>
          <a:bodyPr/>
          <a:lstStyle/>
          <a:p>
            <a:pPr marL="0" indent="0">
              <a:buFontTx/>
              <a:buNone/>
            </a:pPr>
            <a:r>
              <a:rPr lang="en-US" altLang="en-US" sz="2400" b="1" dirty="0"/>
              <a:t>Aim 1:</a:t>
            </a:r>
            <a:r>
              <a:rPr lang="en-US" altLang="en-US" sz="2400" dirty="0"/>
              <a:t> Improve Health, Services &amp; Experience</a:t>
            </a:r>
          </a:p>
          <a:p>
            <a:pPr marL="0" indent="0">
              <a:buFontTx/>
              <a:buNone/>
            </a:pPr>
            <a:r>
              <a:rPr lang="en-US" altLang="en-US" sz="2400" b="1" dirty="0"/>
              <a:t>Goal 1.3:</a:t>
            </a:r>
            <a:r>
              <a:rPr lang="en-US" altLang="en-US" sz="2400" dirty="0"/>
              <a:t> Improve Outcomes for Chronic Diseases</a:t>
            </a:r>
          </a:p>
          <a:p>
            <a:pPr marL="0" indent="0">
              <a:buFontTx/>
              <a:buNone/>
            </a:pPr>
            <a:r>
              <a:rPr lang="en-US" altLang="en-US" sz="2400" b="1" dirty="0"/>
              <a:t>Objectives:</a:t>
            </a:r>
          </a:p>
          <a:p>
            <a:pPr marL="403225" lvl="1">
              <a:buFont typeface="Arial" panose="020B0604020202020204" pitchFamily="34" charset="0"/>
              <a:buChar char="•"/>
            </a:pPr>
            <a:r>
              <a:rPr lang="en-US" altLang="en-US" sz="2200" dirty="0"/>
              <a:t>Increase the number of members with controlled HbA1c to perform at or above the HEDIS national 50th percentile by the end of 2023 </a:t>
            </a:r>
          </a:p>
          <a:p>
            <a:pPr marL="403225" lvl="1">
              <a:buFont typeface="Arial" panose="020B0604020202020204" pitchFamily="34" charset="0"/>
              <a:buChar char="•"/>
            </a:pPr>
            <a:r>
              <a:rPr lang="en-US" altLang="en-US" sz="2200" dirty="0"/>
              <a:t>Decrease annual hospital admission rate for members with heart failure to perform at or above the CMCS 75th percentile by the end of CY 2023</a:t>
            </a:r>
          </a:p>
          <a:p>
            <a:pPr marL="403225" lvl="1">
              <a:buFont typeface="Arial" panose="020B0604020202020204" pitchFamily="34" charset="0"/>
              <a:buChar char="•"/>
            </a:pPr>
            <a:r>
              <a:rPr lang="en-US" altLang="en-US" sz="2200" dirty="0"/>
              <a:t>Increase number of members with controlled high blood pressure to perform at or above the HEDIS national 50th percentile by the end of CY 2023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73CC71A-9BEF-48E3-ACD2-7D37980ABDF5}"/>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17411" name="Rectangle 3">
            <a:extLst>
              <a:ext uri="{FF2B5EF4-FFF2-40B4-BE49-F238E27FC236}">
                <a16:creationId xmlns:a16="http://schemas.microsoft.com/office/drawing/2014/main" id="{2E52A10D-5480-4321-B7E2-9C2B8BF7BE78}"/>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17412" name="Content Placeholder 1">
            <a:extLst>
              <a:ext uri="{FF2B5EF4-FFF2-40B4-BE49-F238E27FC236}">
                <a16:creationId xmlns:a16="http://schemas.microsoft.com/office/drawing/2014/main" id="{3013FDFD-6722-45B4-8805-2A738521B485}"/>
              </a:ext>
            </a:extLst>
          </p:cNvPr>
          <p:cNvSpPr>
            <a:spLocks noGrp="1" noChangeArrowheads="1"/>
          </p:cNvSpPr>
          <p:nvPr>
            <p:ph idx="1"/>
          </p:nvPr>
        </p:nvSpPr>
        <p:spPr/>
        <p:txBody>
          <a:bodyPr/>
          <a:lstStyle/>
          <a:p>
            <a:pPr marL="0" indent="0">
              <a:buFontTx/>
              <a:buNone/>
            </a:pPr>
            <a:r>
              <a:rPr lang="en-US" altLang="en-US" sz="3000" b="1" dirty="0"/>
              <a:t>Aim 1:</a:t>
            </a:r>
            <a:r>
              <a:rPr lang="en-US" altLang="en-US" sz="3000" dirty="0"/>
              <a:t> Improve Health, Services &amp; Experience</a:t>
            </a:r>
          </a:p>
          <a:p>
            <a:pPr marL="0" indent="0">
              <a:buFontTx/>
              <a:buNone/>
            </a:pPr>
            <a:r>
              <a:rPr lang="en-US" altLang="en-US" sz="3000" b="1" dirty="0"/>
              <a:t>Goal 1.4:</a:t>
            </a:r>
            <a:r>
              <a:rPr lang="en-US" altLang="en-US" sz="3000" dirty="0"/>
              <a:t> Improve Maternal and Newborn Care</a:t>
            </a:r>
          </a:p>
          <a:p>
            <a:pPr marL="0" indent="0">
              <a:buFontTx/>
              <a:buNone/>
            </a:pPr>
            <a:r>
              <a:rPr lang="en-US" altLang="en-US" sz="3000" b="1" dirty="0"/>
              <a:t>Objectives:</a:t>
            </a:r>
          </a:p>
          <a:p>
            <a:pPr marL="403225" lvl="1">
              <a:buFont typeface="Arial" panose="020B0604020202020204" pitchFamily="34" charset="0"/>
              <a:buChar char="•"/>
            </a:pPr>
            <a:r>
              <a:rPr lang="en-US" altLang="en-US" dirty="0"/>
              <a:t>Decrease annual maternal mortality rate by 3% by the end of CY 2023 </a:t>
            </a:r>
          </a:p>
          <a:p>
            <a:pPr marL="403225" lvl="1">
              <a:buFont typeface="Arial" panose="020B0604020202020204" pitchFamily="34" charset="0"/>
              <a:buChar char="•"/>
            </a:pPr>
            <a:r>
              <a:rPr lang="en-US" altLang="en-US"/>
              <a:t>Decrease number of live births with low birth weight to perform at or above the CMCS 75th percentile by the end of CY 2023</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A51D625-713A-4665-AA52-E5633E08B23E}"/>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18435" name="Rectangle 3">
            <a:extLst>
              <a:ext uri="{FF2B5EF4-FFF2-40B4-BE49-F238E27FC236}">
                <a16:creationId xmlns:a16="http://schemas.microsoft.com/office/drawing/2014/main" id="{8B2D2E38-642A-437A-B0D5-7785091AFAFF}"/>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18436" name="Content Placeholder 1">
            <a:extLst>
              <a:ext uri="{FF2B5EF4-FFF2-40B4-BE49-F238E27FC236}">
                <a16:creationId xmlns:a16="http://schemas.microsoft.com/office/drawing/2014/main" id="{46E1EF11-F158-4560-936E-74E5CF809A5D}"/>
              </a:ext>
            </a:extLst>
          </p:cNvPr>
          <p:cNvSpPr>
            <a:spLocks noGrp="1" noChangeArrowheads="1"/>
          </p:cNvSpPr>
          <p:nvPr>
            <p:ph idx="1"/>
          </p:nvPr>
        </p:nvSpPr>
        <p:spPr/>
        <p:txBody>
          <a:bodyPr/>
          <a:lstStyle/>
          <a:p>
            <a:pPr marL="0" indent="0">
              <a:buFontTx/>
              <a:buNone/>
            </a:pPr>
            <a:r>
              <a:rPr lang="en-US" altLang="en-US" sz="2600" b="1" dirty="0"/>
              <a:t>Aim 1:</a:t>
            </a:r>
            <a:r>
              <a:rPr lang="en-US" altLang="en-US" sz="2600" dirty="0"/>
              <a:t> Improve Health, Services &amp; Experience</a:t>
            </a:r>
          </a:p>
          <a:p>
            <a:pPr marL="0" indent="0">
              <a:buFontTx/>
              <a:buNone/>
            </a:pPr>
            <a:r>
              <a:rPr lang="en-US" altLang="en-US" sz="2600" b="1" dirty="0"/>
              <a:t>Goal 1.5:</a:t>
            </a:r>
            <a:r>
              <a:rPr lang="en-US" altLang="en-US" sz="2600" dirty="0"/>
              <a:t> Improve Behavioral Health Care Outcomes</a:t>
            </a:r>
          </a:p>
          <a:p>
            <a:pPr marL="0" indent="0">
              <a:buFontTx/>
              <a:buNone/>
            </a:pPr>
            <a:r>
              <a:rPr lang="en-US" altLang="en-US" sz="2600" b="1" dirty="0"/>
              <a:t>Objectives:</a:t>
            </a:r>
          </a:p>
          <a:p>
            <a:pPr marL="403225" lvl="1">
              <a:buFont typeface="Arial" panose="020B0604020202020204" pitchFamily="34" charset="0"/>
              <a:buChar char="•"/>
            </a:pPr>
            <a:r>
              <a:rPr lang="en-US" altLang="en-US" sz="2200" dirty="0"/>
              <a:t>Decrease annual behavioral health 30-day readmission rate to perform at or above the HEDIS 50th percentile by the end of CY 2023</a:t>
            </a:r>
          </a:p>
          <a:p>
            <a:pPr marL="403225" lvl="1">
              <a:buFont typeface="Arial" panose="020B0604020202020204" pitchFamily="34" charset="0"/>
              <a:buChar char="•"/>
            </a:pPr>
            <a:r>
              <a:rPr lang="en-US" altLang="en-US" sz="2200" dirty="0"/>
              <a:t>Increase the number of adolescents screened for follow-up for depression to perform at or above the HEDIS 50th percentile by the end of CY 2023</a:t>
            </a:r>
          </a:p>
          <a:p>
            <a:pPr marL="403225" lvl="1">
              <a:buFont typeface="Arial" panose="020B0604020202020204" pitchFamily="34" charset="0"/>
              <a:buChar char="•"/>
            </a:pPr>
            <a:r>
              <a:rPr lang="en-US" altLang="en-US" sz="2200" dirty="0"/>
              <a:t>Increase the number of adults screened and receiving follow-up for depression to perform at or above the HEDIS 50th percentile by the end of CY 2023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DF1C393-4846-41DA-B590-5AB94DF73ED8}"/>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19459" name="Rectangle 3">
            <a:extLst>
              <a:ext uri="{FF2B5EF4-FFF2-40B4-BE49-F238E27FC236}">
                <a16:creationId xmlns:a16="http://schemas.microsoft.com/office/drawing/2014/main" id="{90738E51-85E6-4FB9-9081-2A4B6F7A43DD}"/>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19460" name="Content Placeholder 1">
            <a:extLst>
              <a:ext uri="{FF2B5EF4-FFF2-40B4-BE49-F238E27FC236}">
                <a16:creationId xmlns:a16="http://schemas.microsoft.com/office/drawing/2014/main" id="{C9C666E2-7DD2-41D1-8C15-E07EC217F327}"/>
              </a:ext>
            </a:extLst>
          </p:cNvPr>
          <p:cNvSpPr>
            <a:spLocks noGrp="1" noChangeArrowheads="1"/>
          </p:cNvSpPr>
          <p:nvPr>
            <p:ph idx="1"/>
          </p:nvPr>
        </p:nvSpPr>
        <p:spPr/>
        <p:txBody>
          <a:bodyPr/>
          <a:lstStyle/>
          <a:p>
            <a:pPr marL="0" indent="0">
              <a:buFontTx/>
              <a:buNone/>
            </a:pPr>
            <a:r>
              <a:rPr lang="en-US" altLang="en-US" sz="3000" b="1" dirty="0"/>
              <a:t>Aim 1:</a:t>
            </a:r>
            <a:r>
              <a:rPr lang="en-US" altLang="en-US" sz="3000" dirty="0"/>
              <a:t> Improve Health, Services &amp; Experience</a:t>
            </a:r>
          </a:p>
          <a:p>
            <a:pPr marL="0" indent="0">
              <a:buFontTx/>
              <a:buNone/>
            </a:pPr>
            <a:r>
              <a:rPr lang="en-US" altLang="en-US" sz="3000" b="1" dirty="0"/>
              <a:t>Goal 1.6:</a:t>
            </a:r>
            <a:r>
              <a:rPr lang="en-US" altLang="en-US" sz="3000" dirty="0"/>
              <a:t> Enhance Member Experience</a:t>
            </a:r>
          </a:p>
          <a:p>
            <a:pPr marL="0" indent="0">
              <a:buFontTx/>
              <a:buNone/>
            </a:pPr>
            <a:r>
              <a:rPr lang="en-US" altLang="en-US" sz="3000" b="1" dirty="0"/>
              <a:t>Objective:</a:t>
            </a:r>
          </a:p>
          <a:p>
            <a:pPr marL="403225" lvl="1">
              <a:buFont typeface="Arial" panose="020B0604020202020204" pitchFamily="34" charset="0"/>
              <a:buChar char="•"/>
            </a:pPr>
            <a:r>
              <a:rPr lang="en-US" altLang="en-US" dirty="0"/>
              <a:t>Increase annual CAHPS Overall </a:t>
            </a:r>
            <a:r>
              <a:rPr lang="en-US" altLang="en-US" i="1" dirty="0"/>
              <a:t>Rating of Health Plan</a:t>
            </a:r>
            <a:r>
              <a:rPr lang="en-US" altLang="en-US" dirty="0"/>
              <a:t> by 5% by the end of CY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BBFEB8E-826E-4A2E-A56F-4F8CB47DF526}"/>
              </a:ext>
            </a:extLst>
          </p:cNvPr>
          <p:cNvSpPr>
            <a:spLocks noGrp="1" noChangeArrowheads="1"/>
          </p:cNvSpPr>
          <p:nvPr>
            <p:ph type="title"/>
          </p:nvPr>
        </p:nvSpPr>
        <p:spPr/>
        <p:txBody>
          <a:bodyPr/>
          <a:lstStyle/>
          <a:p>
            <a:pPr eaLnBrk="1" hangingPunct="1"/>
            <a:r>
              <a:rPr lang="en-US" altLang="en-US"/>
              <a:t>Agenda</a:t>
            </a:r>
          </a:p>
        </p:txBody>
      </p:sp>
      <p:sp>
        <p:nvSpPr>
          <p:cNvPr id="6147" name="Rectangle 3">
            <a:extLst>
              <a:ext uri="{FF2B5EF4-FFF2-40B4-BE49-F238E27FC236}">
                <a16:creationId xmlns:a16="http://schemas.microsoft.com/office/drawing/2014/main" id="{AA2802D2-2323-4D44-8B47-289207105F77}"/>
              </a:ext>
            </a:extLst>
          </p:cNvPr>
          <p:cNvSpPr>
            <a:spLocks noGrp="1" noChangeArrowheads="1"/>
          </p:cNvSpPr>
          <p:nvPr>
            <p:ph type="body" idx="1"/>
          </p:nvPr>
        </p:nvSpPr>
        <p:spPr/>
        <p:txBody>
          <a:bodyPr/>
          <a:lstStyle/>
          <a:p>
            <a:r>
              <a:rPr lang="en-US" altLang="en-US" sz="3000"/>
              <a:t>Purpose of Updating the Quality Strategy</a:t>
            </a:r>
          </a:p>
          <a:p>
            <a:r>
              <a:rPr lang="en-US" altLang="en-US" sz="3000"/>
              <a:t>Quality Strategy Update Team Members</a:t>
            </a:r>
          </a:p>
          <a:p>
            <a:r>
              <a:rPr lang="en-US" altLang="en-US" sz="3000"/>
              <a:t>DCH Mission and Vision</a:t>
            </a:r>
          </a:p>
          <a:p>
            <a:r>
              <a:rPr lang="en-US" altLang="en-US" sz="3000"/>
              <a:t>Quality Strategy Framework</a:t>
            </a:r>
          </a:p>
          <a:p>
            <a:r>
              <a:rPr lang="en-US" altLang="en-US" sz="3000"/>
              <a:t>DCH Plan to Address Disparities</a:t>
            </a:r>
          </a:p>
          <a:p>
            <a:r>
              <a:rPr lang="en-US" altLang="en-US" sz="3000"/>
              <a:t>Stakeholder Feedback Process</a:t>
            </a:r>
          </a:p>
          <a:p>
            <a:r>
              <a:rPr lang="en-US" altLang="en-US" sz="3000"/>
              <a:t>Quality Strategy Aims, Goals and Objectives</a:t>
            </a:r>
          </a:p>
          <a:p>
            <a:r>
              <a:rPr lang="en-US" altLang="en-US" sz="3000"/>
              <a:t>Quality Strategy Timeline</a:t>
            </a:r>
          </a:p>
          <a:p>
            <a:pPr lvl="4" eaLnBrk="1" hangingPunct="1">
              <a:buFontTx/>
              <a:buNone/>
            </a:pPr>
            <a:endParaRPr lang="en-US" altLang="en-US"/>
          </a:p>
          <a:p>
            <a:pPr eaLnBrk="1" hangingPunct="1">
              <a:buFontTx/>
              <a:buNone/>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21BBC84-0DD9-4927-BBA5-7C5F5673A7C2}"/>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20483" name="Rectangle 3">
            <a:extLst>
              <a:ext uri="{FF2B5EF4-FFF2-40B4-BE49-F238E27FC236}">
                <a16:creationId xmlns:a16="http://schemas.microsoft.com/office/drawing/2014/main" id="{B6D03B3D-38A6-441C-B482-A8CD76FF85F4}"/>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20484" name="Content Placeholder 1">
            <a:extLst>
              <a:ext uri="{FF2B5EF4-FFF2-40B4-BE49-F238E27FC236}">
                <a16:creationId xmlns:a16="http://schemas.microsoft.com/office/drawing/2014/main" id="{77455FF1-CC5C-4211-ADF1-9A3080DE4069}"/>
              </a:ext>
            </a:extLst>
          </p:cNvPr>
          <p:cNvSpPr>
            <a:spLocks noGrp="1" noChangeArrowheads="1"/>
          </p:cNvSpPr>
          <p:nvPr>
            <p:ph idx="1"/>
          </p:nvPr>
        </p:nvSpPr>
        <p:spPr/>
        <p:txBody>
          <a:bodyPr/>
          <a:lstStyle/>
          <a:p>
            <a:pPr marL="0" indent="0">
              <a:buFontTx/>
              <a:buNone/>
            </a:pPr>
            <a:r>
              <a:rPr lang="en-US" altLang="en-US" sz="3000" b="1" dirty="0"/>
              <a:t>Aim 2:</a:t>
            </a:r>
            <a:r>
              <a:rPr lang="en-US" altLang="en-US" sz="3000" dirty="0"/>
              <a:t> Smarter Spending</a:t>
            </a:r>
          </a:p>
          <a:p>
            <a:pPr marL="0" indent="0">
              <a:buFontTx/>
              <a:buNone/>
            </a:pPr>
            <a:r>
              <a:rPr lang="en-US" altLang="en-US" sz="3000" b="1" dirty="0"/>
              <a:t>Goal 2.1:</a:t>
            </a:r>
            <a:r>
              <a:rPr lang="en-US" altLang="en-US" sz="3000" dirty="0"/>
              <a:t> </a:t>
            </a:r>
            <a:r>
              <a:rPr lang="en-US" altLang="en-US" sz="2800" dirty="0"/>
              <a:t>Increase Appropriate Utilization of Levels of Care</a:t>
            </a:r>
            <a:endParaRPr lang="en-US" altLang="en-US" sz="3000" dirty="0"/>
          </a:p>
          <a:p>
            <a:pPr marL="0" indent="0">
              <a:buFontTx/>
              <a:buNone/>
            </a:pPr>
            <a:r>
              <a:rPr lang="en-US" altLang="en-US" sz="3000" b="1" dirty="0"/>
              <a:t>Objective:</a:t>
            </a:r>
          </a:p>
          <a:p>
            <a:pPr marL="403225" lvl="1">
              <a:buFont typeface="Arial" panose="020B0604020202020204" pitchFamily="34" charset="0"/>
              <a:buChar char="•"/>
            </a:pPr>
            <a:r>
              <a:rPr lang="en-US" altLang="en-US" dirty="0"/>
              <a:t>Decrease hospitalizations and ER utilization rates to perform at or above the HEDIS 50th percentile by the end of CY 2023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DE71AAE-4E33-4B20-BD86-90E1018889FF}"/>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21507" name="Rectangle 3">
            <a:extLst>
              <a:ext uri="{FF2B5EF4-FFF2-40B4-BE49-F238E27FC236}">
                <a16:creationId xmlns:a16="http://schemas.microsoft.com/office/drawing/2014/main" id="{9C51764C-C831-40CC-BBCC-B6A7EFC90D94}"/>
              </a:ext>
            </a:extLst>
          </p:cNvPr>
          <p:cNvSpPr>
            <a:spLocks noGrp="1" noChangeArrowheads="1"/>
          </p:cNvSpPr>
          <p:nvPr>
            <p:ph type="body" idx="1"/>
          </p:nvPr>
        </p:nvSpPr>
        <p:spPr/>
        <p:txBody>
          <a:bodyPr/>
          <a:lstStyle/>
          <a:p>
            <a:pPr algn="ctr" eaLnBrk="1" hangingPunct="1">
              <a:buFontTx/>
              <a:buNone/>
            </a:pPr>
            <a:endParaRPr lang="en-US" altLang="en-US" dirty="0">
              <a:solidFill>
                <a:schemeClr val="bg1"/>
              </a:solidFill>
            </a:endParaRPr>
          </a:p>
        </p:txBody>
      </p:sp>
      <p:sp>
        <p:nvSpPr>
          <p:cNvPr id="21508" name="Content Placeholder 1">
            <a:extLst>
              <a:ext uri="{FF2B5EF4-FFF2-40B4-BE49-F238E27FC236}">
                <a16:creationId xmlns:a16="http://schemas.microsoft.com/office/drawing/2014/main" id="{E9E01899-1CC2-4BA2-8238-175003084654}"/>
              </a:ext>
            </a:extLst>
          </p:cNvPr>
          <p:cNvSpPr>
            <a:spLocks noGrp="1" noChangeArrowheads="1"/>
          </p:cNvSpPr>
          <p:nvPr>
            <p:ph idx="1"/>
          </p:nvPr>
        </p:nvSpPr>
        <p:spPr/>
        <p:txBody>
          <a:bodyPr/>
          <a:lstStyle/>
          <a:p>
            <a:pPr marL="0" indent="0">
              <a:buFontTx/>
              <a:buNone/>
            </a:pPr>
            <a:r>
              <a:rPr lang="en-US" altLang="en-US" sz="3000" b="1" dirty="0"/>
              <a:t>Aim 2:</a:t>
            </a:r>
            <a:r>
              <a:rPr lang="en-US" altLang="en-US" sz="3000" dirty="0"/>
              <a:t> Smarter Spending</a:t>
            </a:r>
          </a:p>
          <a:p>
            <a:pPr marL="0" indent="0">
              <a:buFontTx/>
              <a:buNone/>
            </a:pPr>
            <a:r>
              <a:rPr lang="en-US" altLang="en-US" sz="3000" b="1" dirty="0"/>
              <a:t>Goal 2.2:</a:t>
            </a:r>
            <a:r>
              <a:rPr lang="en-US" altLang="en-US" sz="3000" dirty="0"/>
              <a:t> </a:t>
            </a:r>
            <a:r>
              <a:rPr lang="en-US" altLang="en-US" sz="2800" dirty="0"/>
              <a:t>Effective Medical Management of Care</a:t>
            </a:r>
            <a:endParaRPr lang="en-US" altLang="en-US" sz="3000" dirty="0"/>
          </a:p>
          <a:p>
            <a:pPr marL="0" indent="0">
              <a:buFontTx/>
              <a:buNone/>
            </a:pPr>
            <a:r>
              <a:rPr lang="en-US" altLang="en-US" sz="3000" b="1" dirty="0"/>
              <a:t>Objective:</a:t>
            </a:r>
          </a:p>
          <a:p>
            <a:pPr marL="403225" lvl="1">
              <a:buFont typeface="Arial" panose="020B0604020202020204" pitchFamily="34" charset="0"/>
              <a:buChar char="•"/>
            </a:pPr>
            <a:r>
              <a:rPr lang="en-US" altLang="en-US" dirty="0"/>
              <a:t>Increase telemedicine visits by 10% for members residing in select Medically Underserved Areas (MUA) by the end of CY 2023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AE7FCA8-A0A7-4D52-B55C-F820EDC86A04}"/>
              </a:ext>
            </a:extLst>
          </p:cNvPr>
          <p:cNvSpPr>
            <a:spLocks noGrp="1" noChangeArrowheads="1"/>
          </p:cNvSpPr>
          <p:nvPr>
            <p:ph type="title"/>
          </p:nvPr>
        </p:nvSpPr>
        <p:spPr/>
        <p:txBody>
          <a:bodyPr/>
          <a:lstStyle/>
          <a:p>
            <a:pPr eaLnBrk="1" hangingPunct="1"/>
            <a:r>
              <a:rPr lang="en-US" altLang="en-US" sz="3800"/>
              <a:t>Quality Strategy Aims, Goals, and Objectives</a:t>
            </a:r>
          </a:p>
        </p:txBody>
      </p:sp>
      <p:sp>
        <p:nvSpPr>
          <p:cNvPr id="22531" name="Rectangle 3">
            <a:extLst>
              <a:ext uri="{FF2B5EF4-FFF2-40B4-BE49-F238E27FC236}">
                <a16:creationId xmlns:a16="http://schemas.microsoft.com/office/drawing/2014/main" id="{87E5740D-98F4-497A-A0E8-E09C81F39BB2}"/>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22532" name="Content Placeholder 1">
            <a:extLst>
              <a:ext uri="{FF2B5EF4-FFF2-40B4-BE49-F238E27FC236}">
                <a16:creationId xmlns:a16="http://schemas.microsoft.com/office/drawing/2014/main" id="{DE8D3482-9AAD-496A-8264-3F5D11B6C922}"/>
              </a:ext>
            </a:extLst>
          </p:cNvPr>
          <p:cNvSpPr>
            <a:spLocks noGrp="1" noChangeArrowheads="1"/>
          </p:cNvSpPr>
          <p:nvPr>
            <p:ph idx="1"/>
          </p:nvPr>
        </p:nvSpPr>
        <p:spPr/>
        <p:txBody>
          <a:bodyPr/>
          <a:lstStyle/>
          <a:p>
            <a:pPr marL="0" indent="0">
              <a:buFontTx/>
              <a:buNone/>
            </a:pPr>
            <a:r>
              <a:rPr lang="en-US" altLang="en-US" sz="3000" b="1" dirty="0"/>
              <a:t>Aim 3:</a:t>
            </a:r>
            <a:r>
              <a:rPr lang="en-US" altLang="en-US" sz="3000" dirty="0"/>
              <a:t> </a:t>
            </a:r>
            <a:r>
              <a:rPr lang="en-US" altLang="en-US" sz="2800" dirty="0"/>
              <a:t>HCBS-LTSS: Improve Health and Services</a:t>
            </a:r>
          </a:p>
          <a:p>
            <a:pPr marL="0" indent="0">
              <a:buFontTx/>
              <a:buNone/>
            </a:pPr>
            <a:r>
              <a:rPr lang="en-US" altLang="en-US" sz="3000" b="1" dirty="0"/>
              <a:t>Goal 3.1:</a:t>
            </a:r>
            <a:r>
              <a:rPr lang="en-US" altLang="en-US" sz="3000" dirty="0"/>
              <a:t> </a:t>
            </a:r>
            <a:r>
              <a:rPr lang="en-US" altLang="en-US" sz="2800" dirty="0"/>
              <a:t>Improve Health and Well-Being of Persons Receiving Community-Based Services</a:t>
            </a:r>
            <a:endParaRPr lang="en-US" altLang="en-US" sz="3000" dirty="0"/>
          </a:p>
          <a:p>
            <a:pPr marL="0" indent="0">
              <a:buFontTx/>
              <a:buNone/>
            </a:pPr>
            <a:r>
              <a:rPr lang="en-US" altLang="en-US" sz="3000" b="1" dirty="0"/>
              <a:t>Objective:</a:t>
            </a:r>
          </a:p>
          <a:p>
            <a:pPr marL="403225" lvl="1">
              <a:buFont typeface="Arial" panose="020B0604020202020204" pitchFamily="34" charset="0"/>
              <a:buChar char="•"/>
            </a:pPr>
            <a:r>
              <a:rPr lang="en-US" altLang="en-US" dirty="0"/>
              <a:t>Increase the number of Waiver participants receiving timely follow-up post hospitalization by 3% by the end of CY 2022 and CY 2023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EE58E-0802-4110-9DDA-005E576160E6}"/>
              </a:ext>
            </a:extLst>
          </p:cNvPr>
          <p:cNvSpPr>
            <a:spLocks noGrp="1"/>
          </p:cNvSpPr>
          <p:nvPr>
            <p:ph type="ctrTitle"/>
          </p:nvPr>
        </p:nvSpPr>
        <p:spPr/>
        <p:txBody>
          <a:bodyPr/>
          <a:lstStyle/>
          <a:p>
            <a:pPr algn="ctr"/>
            <a:r>
              <a:rPr lang="en-US" dirty="0">
                <a:solidFill>
                  <a:schemeClr val="tx1"/>
                </a:solidFill>
              </a:rPr>
              <a:t>Quality Strategy Timeline</a:t>
            </a:r>
          </a:p>
        </p:txBody>
      </p:sp>
      <p:sp>
        <p:nvSpPr>
          <p:cNvPr id="3" name="Subtitle 2">
            <a:extLst>
              <a:ext uri="{FF2B5EF4-FFF2-40B4-BE49-F238E27FC236}">
                <a16:creationId xmlns:a16="http://schemas.microsoft.com/office/drawing/2014/main" id="{9DCC6965-8380-43E2-9443-2AC9A79960B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0421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1591674-3B62-4D02-964A-3ABB730F1556}"/>
              </a:ext>
            </a:extLst>
          </p:cNvPr>
          <p:cNvSpPr>
            <a:spLocks noGrp="1" noChangeArrowheads="1"/>
          </p:cNvSpPr>
          <p:nvPr>
            <p:ph type="title"/>
          </p:nvPr>
        </p:nvSpPr>
        <p:spPr/>
        <p:txBody>
          <a:bodyPr/>
          <a:lstStyle/>
          <a:p>
            <a:pPr eaLnBrk="1" hangingPunct="1"/>
            <a:r>
              <a:rPr lang="en-US" altLang="en-US" sz="3800"/>
              <a:t>Quality Strategy Timeline</a:t>
            </a:r>
          </a:p>
        </p:txBody>
      </p:sp>
      <p:sp>
        <p:nvSpPr>
          <p:cNvPr id="23555" name="Rectangle 3">
            <a:extLst>
              <a:ext uri="{FF2B5EF4-FFF2-40B4-BE49-F238E27FC236}">
                <a16:creationId xmlns:a16="http://schemas.microsoft.com/office/drawing/2014/main" id="{E60131CB-4111-4623-9625-519B6E128F8A}"/>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23556" name="Content Placeholder 1">
            <a:extLst>
              <a:ext uri="{FF2B5EF4-FFF2-40B4-BE49-F238E27FC236}">
                <a16:creationId xmlns:a16="http://schemas.microsoft.com/office/drawing/2014/main" id="{99F40868-B912-4067-A2A8-9943F9B91D9D}"/>
              </a:ext>
            </a:extLst>
          </p:cNvPr>
          <p:cNvSpPr>
            <a:spLocks noGrp="1" noChangeArrowheads="1"/>
          </p:cNvSpPr>
          <p:nvPr>
            <p:ph idx="1"/>
          </p:nvPr>
        </p:nvSpPr>
        <p:spPr/>
        <p:txBody>
          <a:bodyPr/>
          <a:lstStyle/>
          <a:p>
            <a:r>
              <a:rPr lang="en-US" altLang="en-US" b="1" dirty="0"/>
              <a:t>9/14/2020: </a:t>
            </a:r>
            <a:r>
              <a:rPr lang="en-US" altLang="en-US" dirty="0"/>
              <a:t>Quality strategy update initiated</a:t>
            </a:r>
          </a:p>
          <a:p>
            <a:r>
              <a:rPr lang="en-US" altLang="en-US" b="1" dirty="0"/>
              <a:t>3/1/2021: </a:t>
            </a:r>
            <a:r>
              <a:rPr lang="en-US" altLang="en-US" dirty="0"/>
              <a:t>Draft quality strategy posted for public comment</a:t>
            </a:r>
          </a:p>
          <a:p>
            <a:r>
              <a:rPr lang="en-US" altLang="en-US" b="1" dirty="0"/>
              <a:t>3/1/2021–3/31/2021: </a:t>
            </a:r>
            <a:r>
              <a:rPr lang="en-US" altLang="en-US" dirty="0"/>
              <a:t>Stakeholder input received</a:t>
            </a:r>
          </a:p>
          <a:p>
            <a:r>
              <a:rPr lang="en-US" altLang="en-US" b="1" dirty="0"/>
              <a:t>5/1/2021: </a:t>
            </a:r>
            <a:r>
              <a:rPr lang="en-US" altLang="en-US" dirty="0"/>
              <a:t>Public comments reviewed and considered</a:t>
            </a:r>
          </a:p>
          <a:p>
            <a:r>
              <a:rPr lang="en-US" altLang="en-US" b="1" dirty="0"/>
              <a:t>5/31/2021:</a:t>
            </a:r>
            <a:r>
              <a:rPr lang="en-US" altLang="en-US" dirty="0"/>
              <a:t> Final quality strategy submitted to CMS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6373C-D251-4A6F-8F1D-A717B6BDE658}"/>
              </a:ext>
            </a:extLst>
          </p:cNvPr>
          <p:cNvSpPr>
            <a:spLocks noGrp="1"/>
          </p:cNvSpPr>
          <p:nvPr>
            <p:ph type="ctrTitle"/>
          </p:nvPr>
        </p:nvSpPr>
        <p:spPr/>
        <p:txBody>
          <a:bodyPr/>
          <a:lstStyle/>
          <a:p>
            <a:pPr algn="ctr"/>
            <a:r>
              <a:rPr lang="en-US" dirty="0">
                <a:solidFill>
                  <a:schemeClr val="tx1"/>
                </a:solidFill>
              </a:rPr>
              <a:t>Stakeholder Feedback is Encouraged</a:t>
            </a:r>
          </a:p>
        </p:txBody>
      </p:sp>
      <p:sp>
        <p:nvSpPr>
          <p:cNvPr id="3" name="Subtitle 2">
            <a:extLst>
              <a:ext uri="{FF2B5EF4-FFF2-40B4-BE49-F238E27FC236}">
                <a16:creationId xmlns:a16="http://schemas.microsoft.com/office/drawing/2014/main" id="{CE2A48EE-3583-4A6B-8432-3ACD69BFDAD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28369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6" descr="PPTdesignD">
            <a:extLst>
              <a:ext uri="{FF2B5EF4-FFF2-40B4-BE49-F238E27FC236}">
                <a16:creationId xmlns:a16="http://schemas.microsoft.com/office/drawing/2014/main" id="{BF3E13F9-5964-48E3-9DD1-66BEC3A68D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13850"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8">
            <a:extLst>
              <a:ext uri="{FF2B5EF4-FFF2-40B4-BE49-F238E27FC236}">
                <a16:creationId xmlns:a16="http://schemas.microsoft.com/office/drawing/2014/main" id="{E627D78E-D77B-40C3-8845-AB100071A300}"/>
              </a:ext>
            </a:extLst>
          </p:cNvPr>
          <p:cNvSpPr>
            <a:spLocks noGrp="1" noChangeArrowheads="1"/>
          </p:cNvSpPr>
          <p:nvPr>
            <p:ph type="body" idx="1"/>
          </p:nvPr>
        </p:nvSpPr>
        <p:spPr>
          <a:xfrm>
            <a:off x="457200" y="1143000"/>
            <a:ext cx="8229600" cy="5715000"/>
          </a:xfrm>
          <a:noFill/>
        </p:spPr>
        <p:txBody>
          <a:bodyPr/>
          <a:lstStyle/>
          <a:p>
            <a:pPr algn="ctr" eaLnBrk="1" hangingPunct="1">
              <a:buFontTx/>
              <a:buNone/>
            </a:pPr>
            <a:endParaRPr lang="en-US" altLang="en-US" sz="4400" b="1">
              <a:solidFill>
                <a:schemeClr val="bg1"/>
              </a:solidFill>
            </a:endParaRPr>
          </a:p>
          <a:p>
            <a:pPr algn="ctr" eaLnBrk="1" hangingPunct="1">
              <a:buFontTx/>
              <a:buNone/>
            </a:pPr>
            <a:endParaRPr lang="en-US" altLang="en-US" sz="1200" b="1">
              <a:solidFill>
                <a:schemeClr val="bg1"/>
              </a:solidFill>
            </a:endParaRPr>
          </a:p>
          <a:p>
            <a:pPr algn="ctr" eaLnBrk="1" hangingPunct="1">
              <a:buFontTx/>
              <a:buNone/>
            </a:pPr>
            <a:r>
              <a:rPr lang="en-US" altLang="en-US" sz="4400" b="1">
                <a:solidFill>
                  <a:schemeClr val="bg1"/>
                </a:solidFill>
              </a:rPr>
              <a:t>Please submit feedback to:</a:t>
            </a:r>
            <a:r>
              <a:rPr lang="en-US" altLang="en-US" sz="4400">
                <a:solidFill>
                  <a:schemeClr val="bg1"/>
                </a:solidFill>
              </a:rPr>
              <a:t> </a:t>
            </a:r>
          </a:p>
          <a:p>
            <a:pPr algn="ctr" eaLnBrk="1" hangingPunct="1">
              <a:buFontTx/>
              <a:buNone/>
            </a:pPr>
            <a:endParaRPr lang="en-US" altLang="en-US" sz="1200" b="1" i="1">
              <a:solidFill>
                <a:schemeClr val="bg1"/>
              </a:solidFill>
            </a:endParaRPr>
          </a:p>
          <a:p>
            <a:pPr algn="ctr" eaLnBrk="1" hangingPunct="1">
              <a:buFontTx/>
              <a:buNone/>
            </a:pPr>
            <a:r>
              <a:rPr lang="en-US" altLang="en-US" sz="4000" b="1">
                <a:solidFill>
                  <a:schemeClr val="bg1"/>
                </a:solidFill>
              </a:rPr>
              <a:t>DCHqualitystrategyfeedback@hsag.com</a:t>
            </a:r>
          </a:p>
          <a:p>
            <a:pPr algn="ctr" eaLnBrk="1" hangingPunct="1">
              <a:buFontTx/>
              <a:buNone/>
            </a:pPr>
            <a:endParaRPr lang="en-US" altLang="en-US" sz="2400" b="1">
              <a:solidFill>
                <a:schemeClr val="bg1"/>
              </a:solidFill>
            </a:endParaRPr>
          </a:p>
        </p:txBody>
      </p:sp>
      <p:pic>
        <p:nvPicPr>
          <p:cNvPr id="24580" name="Picture 4">
            <a:extLst>
              <a:ext uri="{FF2B5EF4-FFF2-40B4-BE49-F238E27FC236}">
                <a16:creationId xmlns:a16="http://schemas.microsoft.com/office/drawing/2014/main" id="{853BEDAE-601C-4806-A4AD-B1EED95ECE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157163"/>
            <a:ext cx="24923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B717C31-05A7-421A-9FDC-585157E1FD4D}"/>
              </a:ext>
            </a:extLst>
          </p:cNvPr>
          <p:cNvSpPr>
            <a:spLocks noGrp="1" noChangeArrowheads="1"/>
          </p:cNvSpPr>
          <p:nvPr>
            <p:ph type="title"/>
          </p:nvPr>
        </p:nvSpPr>
        <p:spPr/>
        <p:txBody>
          <a:bodyPr/>
          <a:lstStyle/>
          <a:p>
            <a:pPr eaLnBrk="1" hangingPunct="1"/>
            <a:r>
              <a:rPr lang="en-US" altLang="en-US" sz="3800"/>
              <a:t>Why is DCH Updating the Quality Strategy?</a:t>
            </a:r>
          </a:p>
        </p:txBody>
      </p:sp>
      <p:sp>
        <p:nvSpPr>
          <p:cNvPr id="9219" name="Rectangle 3">
            <a:extLst>
              <a:ext uri="{FF2B5EF4-FFF2-40B4-BE49-F238E27FC236}">
                <a16:creationId xmlns:a16="http://schemas.microsoft.com/office/drawing/2014/main" id="{DB08ABD6-776C-4E46-8AC7-DE563095A10C}"/>
              </a:ext>
            </a:extLst>
          </p:cNvPr>
          <p:cNvSpPr>
            <a:spLocks noGrp="1" noChangeArrowheads="1"/>
          </p:cNvSpPr>
          <p:nvPr>
            <p:ph type="body" idx="1"/>
          </p:nvPr>
        </p:nvSpPr>
        <p:spPr/>
        <p:txBody>
          <a:bodyPr/>
          <a:lstStyle/>
          <a:p>
            <a:pPr marL="0" indent="0">
              <a:buFontTx/>
              <a:buNone/>
              <a:defRPr/>
            </a:pPr>
            <a:r>
              <a:rPr lang="en-US" sz="2800" dirty="0"/>
              <a:t>2016 Medicaid Managed Care Rule: 42 CFR §438.340 </a:t>
            </a:r>
          </a:p>
          <a:p>
            <a:pPr marL="0" indent="0">
              <a:buFontTx/>
              <a:buNone/>
              <a:defRPr/>
            </a:pPr>
            <a:endParaRPr lang="en-US" sz="1600" dirty="0"/>
          </a:p>
          <a:p>
            <a:pPr marL="0" indent="0">
              <a:buFontTx/>
              <a:buNone/>
              <a:defRPr/>
            </a:pPr>
            <a:r>
              <a:rPr lang="en-US" sz="2800" i="1" dirty="0"/>
              <a:t>States contracting with managed care organizations must draft and implement a written quality strategy for assessing and improving the quality of health care and services furnished by the managed care entities.</a:t>
            </a:r>
          </a:p>
          <a:p>
            <a:pPr marL="0" indent="0">
              <a:buFontTx/>
              <a:buNone/>
              <a:defRPr/>
            </a:pPr>
            <a:endParaRPr lang="en-US" sz="1600" i="1" dirty="0"/>
          </a:p>
          <a:p>
            <a:pPr marL="0" indent="0">
              <a:buFontTx/>
              <a:buNone/>
              <a:defRPr/>
            </a:pPr>
            <a:r>
              <a:rPr lang="en-US" sz="2800" i="1" dirty="0"/>
              <a:t>The State must review and update its Quality Strategy as needed, but no less than once every three years.</a:t>
            </a:r>
          </a:p>
          <a:p>
            <a:pPr algn="ctr" eaLnBrk="1" hangingPunct="1">
              <a:buFontTx/>
              <a:buNone/>
              <a:defRPr/>
            </a:pPr>
            <a:endParaRPr lang="en-US" alt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227A1B4-4DF2-4DBC-8932-A72EA9B3298F}"/>
              </a:ext>
            </a:extLst>
          </p:cNvPr>
          <p:cNvSpPr>
            <a:spLocks noGrp="1" noChangeArrowheads="1"/>
          </p:cNvSpPr>
          <p:nvPr>
            <p:ph type="title"/>
          </p:nvPr>
        </p:nvSpPr>
        <p:spPr/>
        <p:txBody>
          <a:bodyPr/>
          <a:lstStyle/>
          <a:p>
            <a:pPr eaLnBrk="1" hangingPunct="1"/>
            <a:r>
              <a:rPr lang="en-US" altLang="en-US" sz="3800"/>
              <a:t>DCH Quality Strategy Update Team</a:t>
            </a:r>
          </a:p>
        </p:txBody>
      </p:sp>
      <p:sp>
        <p:nvSpPr>
          <p:cNvPr id="8195" name="Rectangle 3">
            <a:extLst>
              <a:ext uri="{FF2B5EF4-FFF2-40B4-BE49-F238E27FC236}">
                <a16:creationId xmlns:a16="http://schemas.microsoft.com/office/drawing/2014/main" id="{B2C28377-85FF-4BD6-BA9F-C6E1499984D7}"/>
              </a:ext>
            </a:extLst>
          </p:cNvPr>
          <p:cNvSpPr>
            <a:spLocks noGrp="1" noChangeArrowheads="1"/>
          </p:cNvSpPr>
          <p:nvPr>
            <p:ph type="body" idx="1"/>
          </p:nvPr>
        </p:nvSpPr>
        <p:spPr/>
        <p:txBody>
          <a:bodyPr/>
          <a:lstStyle/>
          <a:p>
            <a:r>
              <a:rPr lang="en-US" altLang="en-US" sz="2400" b="1"/>
              <a:t>Kelvin Holloway</a:t>
            </a:r>
            <a:r>
              <a:rPr lang="en-US" altLang="en-US" sz="2400"/>
              <a:t>, MD, MBA, Deputy Executive Director/Senior Medical Director, </a:t>
            </a:r>
            <a:r>
              <a:rPr lang="en-US" altLang="en-US" sz="2400" i="1"/>
              <a:t>Performance &amp; Care Management Office</a:t>
            </a:r>
          </a:p>
          <a:p>
            <a:r>
              <a:rPr lang="en-US" altLang="en-US" sz="2400" b="1"/>
              <a:t>Gloria Beecher</a:t>
            </a:r>
            <a:r>
              <a:rPr lang="en-US" altLang="en-US" sz="2400"/>
              <a:t>, DNP, RN, CPHQ, Director, </a:t>
            </a:r>
            <a:r>
              <a:rPr lang="en-US" altLang="en-US" sz="2400" i="1"/>
              <a:t>Population Health &amp; Quality Planning  Care Management Office</a:t>
            </a:r>
          </a:p>
          <a:p>
            <a:r>
              <a:rPr lang="en-US" altLang="en-US" sz="2400" b="1"/>
              <a:t>Carla Willis</a:t>
            </a:r>
            <a:r>
              <a:rPr lang="en-US" altLang="en-US" sz="2400"/>
              <a:t>, PhD, MA, Director of Performance, Quality, and Outcomes, </a:t>
            </a:r>
            <a:r>
              <a:rPr lang="en-US" altLang="en-US" sz="2400" i="1"/>
              <a:t>Performance &amp; Care Management Office Medical Assistance Plans</a:t>
            </a:r>
          </a:p>
          <a:p>
            <a:r>
              <a:rPr lang="en-US" altLang="en-US" sz="2400"/>
              <a:t>DCH office and department subject matter experts</a:t>
            </a:r>
          </a:p>
          <a:p>
            <a:r>
              <a:rPr lang="en-US" altLang="en-US" sz="2400" b="1"/>
              <a:t>Health Services Advisory Group</a:t>
            </a:r>
            <a:r>
              <a:rPr lang="en-US" altLang="en-US" sz="2400"/>
              <a:t>: Kim Elliott, PhD, MA, CPHQ, CHCA </a:t>
            </a:r>
          </a:p>
          <a:p>
            <a:r>
              <a:rPr lang="en-US" altLang="en-US" sz="2400" b="1"/>
              <a:t>Health Services Advisory Group</a:t>
            </a:r>
            <a:r>
              <a:rPr lang="en-US" altLang="en-US" sz="2400"/>
              <a:t>: Kari Vanderslice, MBA</a:t>
            </a:r>
          </a:p>
          <a:p>
            <a:pPr algn="ctr" eaLnBrk="1" hangingPunct="1">
              <a:buFontTx/>
              <a:buNone/>
            </a:pPr>
            <a:endParaRPr lang="en-US" altLang="en-US">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BC30-58E1-4493-962C-C08316ABC6D5}"/>
              </a:ext>
            </a:extLst>
          </p:cNvPr>
          <p:cNvSpPr>
            <a:spLocks noGrp="1"/>
          </p:cNvSpPr>
          <p:nvPr>
            <p:ph type="title"/>
          </p:nvPr>
        </p:nvSpPr>
        <p:spPr/>
        <p:txBody>
          <a:bodyPr/>
          <a:lstStyle/>
          <a:p>
            <a:r>
              <a:rPr lang="en-US" dirty="0"/>
              <a:t>Stakeholder Feedback</a:t>
            </a:r>
          </a:p>
        </p:txBody>
      </p:sp>
      <p:sp>
        <p:nvSpPr>
          <p:cNvPr id="3" name="Content Placeholder 2">
            <a:extLst>
              <a:ext uri="{FF2B5EF4-FFF2-40B4-BE49-F238E27FC236}">
                <a16:creationId xmlns:a16="http://schemas.microsoft.com/office/drawing/2014/main" id="{2EF81B51-F503-49B1-8EEA-3ADA385D619A}"/>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Consumers</a:t>
            </a:r>
          </a:p>
          <a:p>
            <a:pPr marL="0" indent="0" algn="ctr">
              <a:buNone/>
            </a:pPr>
            <a:r>
              <a:rPr lang="en-US" dirty="0"/>
              <a:t>Medical Community</a:t>
            </a:r>
          </a:p>
          <a:p>
            <a:pPr marL="0" indent="0" algn="ctr">
              <a:buNone/>
            </a:pPr>
            <a:r>
              <a:rPr lang="en-US" dirty="0"/>
              <a:t>Other Stakeholders</a:t>
            </a:r>
          </a:p>
          <a:p>
            <a:endParaRPr lang="en-US" dirty="0"/>
          </a:p>
        </p:txBody>
      </p:sp>
    </p:spTree>
    <p:extLst>
      <p:ext uri="{BB962C8B-B14F-4D97-AF65-F5344CB8AC3E}">
        <p14:creationId xmlns:p14="http://schemas.microsoft.com/office/powerpoint/2010/main" val="1930081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4C1437F-8C30-45EC-9887-A5292DAFB6C0}"/>
              </a:ext>
            </a:extLst>
          </p:cNvPr>
          <p:cNvSpPr>
            <a:spLocks noGrp="1" noChangeArrowheads="1"/>
          </p:cNvSpPr>
          <p:nvPr>
            <p:ph type="title"/>
          </p:nvPr>
        </p:nvSpPr>
        <p:spPr/>
        <p:txBody>
          <a:bodyPr/>
          <a:lstStyle/>
          <a:p>
            <a:pPr eaLnBrk="1" hangingPunct="1"/>
            <a:r>
              <a:rPr lang="en-US" altLang="en-US" sz="3800"/>
              <a:t>Stakeholder Review and Feedback Requested</a:t>
            </a:r>
          </a:p>
        </p:txBody>
      </p:sp>
      <p:sp>
        <p:nvSpPr>
          <p:cNvPr id="12291" name="Rectangle 3">
            <a:extLst>
              <a:ext uri="{FF2B5EF4-FFF2-40B4-BE49-F238E27FC236}">
                <a16:creationId xmlns:a16="http://schemas.microsoft.com/office/drawing/2014/main" id="{8CC836C4-3C41-4E59-9D34-013D02ABD2AD}"/>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sp>
        <p:nvSpPr>
          <p:cNvPr id="12292" name="Content Placeholder 1">
            <a:extLst>
              <a:ext uri="{FF2B5EF4-FFF2-40B4-BE49-F238E27FC236}">
                <a16:creationId xmlns:a16="http://schemas.microsoft.com/office/drawing/2014/main" id="{C25C81EE-CF04-476B-BD49-7D8C2222331B}"/>
              </a:ext>
            </a:extLst>
          </p:cNvPr>
          <p:cNvSpPr>
            <a:spLocks noGrp="1" noChangeArrowheads="1"/>
          </p:cNvSpPr>
          <p:nvPr>
            <p:ph idx="1"/>
          </p:nvPr>
        </p:nvSpPr>
        <p:spPr/>
        <p:txBody>
          <a:bodyPr/>
          <a:lstStyle/>
          <a:p>
            <a:r>
              <a:rPr lang="en-US" altLang="en-US" sz="2800" dirty="0"/>
              <a:t>State priorities and areas of concern for the population served by the Medicaid program</a:t>
            </a:r>
          </a:p>
          <a:p>
            <a:r>
              <a:rPr lang="en-US" altLang="en-US" sz="2800" dirty="0"/>
              <a:t>Aims, goals and objectives</a:t>
            </a:r>
          </a:p>
          <a:p>
            <a:r>
              <a:rPr lang="en-US" altLang="en-US" sz="2800" dirty="0"/>
              <a:t>Performance improvement projects (SMART) and interventions to improve access, quality, or timeliness of care for CMO members</a:t>
            </a:r>
          </a:p>
          <a:p>
            <a:r>
              <a:rPr lang="en-US" altLang="en-US" sz="2800" dirty="0"/>
              <a:t>Plan to identify, evaluate, and reduce health disparities</a:t>
            </a:r>
          </a:p>
          <a:p>
            <a:r>
              <a:rPr lang="en-US" altLang="en-US" sz="2800" dirty="0"/>
              <a:t>Any other area of the quality strategy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14A9-CFFD-46CD-B71A-04C5AE1572DF}"/>
              </a:ext>
            </a:extLst>
          </p:cNvPr>
          <p:cNvSpPr>
            <a:spLocks noGrp="1"/>
          </p:cNvSpPr>
          <p:nvPr>
            <p:ph type="ctrTitle"/>
          </p:nvPr>
        </p:nvSpPr>
        <p:spPr/>
        <p:txBody>
          <a:bodyPr/>
          <a:lstStyle/>
          <a:p>
            <a:pPr algn="ctr"/>
            <a:r>
              <a:rPr lang="en-US" dirty="0">
                <a:solidFill>
                  <a:schemeClr val="tx1"/>
                </a:solidFill>
              </a:rPr>
              <a:t>DCH Mission, Vision and Values</a:t>
            </a:r>
          </a:p>
        </p:txBody>
      </p:sp>
    </p:spTree>
    <p:extLst>
      <p:ext uri="{BB962C8B-B14F-4D97-AF65-F5344CB8AC3E}">
        <p14:creationId xmlns:p14="http://schemas.microsoft.com/office/powerpoint/2010/main" val="158679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2C52D93-4C15-40DF-A7D1-0C2C7E3BFC46}"/>
              </a:ext>
            </a:extLst>
          </p:cNvPr>
          <p:cNvSpPr>
            <a:spLocks noGrp="1" noChangeArrowheads="1"/>
          </p:cNvSpPr>
          <p:nvPr>
            <p:ph type="title"/>
          </p:nvPr>
        </p:nvSpPr>
        <p:spPr/>
        <p:txBody>
          <a:bodyPr/>
          <a:lstStyle/>
          <a:p>
            <a:pPr eaLnBrk="1" hangingPunct="1"/>
            <a:r>
              <a:rPr lang="en-US" altLang="en-US" sz="3800"/>
              <a:t>DCH Mission and Vision</a:t>
            </a:r>
          </a:p>
        </p:txBody>
      </p:sp>
      <p:sp>
        <p:nvSpPr>
          <p:cNvPr id="9219" name="Rectangle 3">
            <a:extLst>
              <a:ext uri="{FF2B5EF4-FFF2-40B4-BE49-F238E27FC236}">
                <a16:creationId xmlns:a16="http://schemas.microsoft.com/office/drawing/2014/main" id="{B1243898-D33E-4F29-9C19-78D540809ADD}"/>
              </a:ext>
            </a:extLst>
          </p:cNvPr>
          <p:cNvSpPr>
            <a:spLocks noGrp="1" noChangeArrowheads="1"/>
          </p:cNvSpPr>
          <p:nvPr>
            <p:ph type="body" idx="1"/>
          </p:nvPr>
        </p:nvSpPr>
        <p:spPr/>
        <p:txBody>
          <a:bodyPr/>
          <a:lstStyle/>
          <a:p>
            <a:pPr algn="ctr" eaLnBrk="1" hangingPunct="1">
              <a:buFontTx/>
              <a:buNone/>
            </a:pPr>
            <a:endParaRPr lang="en-US" altLang="en-US">
              <a:solidFill>
                <a:schemeClr val="bg1"/>
              </a:solidFill>
            </a:endParaRPr>
          </a:p>
        </p:txBody>
      </p:sp>
      <p:pic>
        <p:nvPicPr>
          <p:cNvPr id="9220" name="Picture 3" descr="Mission: The DCH's mission is to provide Georgians with access to affordable, quality health care through effective planning, purchasing, and oversight.&#10;&#10;Vision: The DCH's vision is that the agency will be a lean and responsive state agency that promotes the health and prosperity of its citizens through innovative and effective delivery of quality health care programs.&#10;&#10;Values: accessible and affordable health care, program integrity/ethics, fiscal responsibility and efficiency, health promotion and prevention, innovative technology, quality-driven services, teamwork, respect for others, communication, customer service, and accountability.">
            <a:extLst>
              <a:ext uri="{FF2B5EF4-FFF2-40B4-BE49-F238E27FC236}">
                <a16:creationId xmlns:a16="http://schemas.microsoft.com/office/drawing/2014/main" id="{9798F3EB-EA55-4184-85D2-66F3CD84CE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7D030-C4A6-4B0B-882E-154AFB62DBA7}"/>
              </a:ext>
            </a:extLst>
          </p:cNvPr>
          <p:cNvSpPr>
            <a:spLocks noGrp="1"/>
          </p:cNvSpPr>
          <p:nvPr>
            <p:ph type="title"/>
          </p:nvPr>
        </p:nvSpPr>
        <p:spPr/>
        <p:txBody>
          <a:bodyPr/>
          <a:lstStyle/>
          <a:p>
            <a:r>
              <a:rPr lang="en-US" dirty="0"/>
              <a:t>Quality Strategy Framework</a:t>
            </a:r>
          </a:p>
        </p:txBody>
      </p:sp>
      <p:sp>
        <p:nvSpPr>
          <p:cNvPr id="3" name="Content Placeholder 2">
            <a:extLst>
              <a:ext uri="{FF2B5EF4-FFF2-40B4-BE49-F238E27FC236}">
                <a16:creationId xmlns:a16="http://schemas.microsoft.com/office/drawing/2014/main" id="{B53056AA-D5E6-408C-B411-E0E071E38A04}"/>
              </a:ext>
            </a:extLst>
          </p:cNvPr>
          <p:cNvSpPr>
            <a:spLocks noGrp="1"/>
          </p:cNvSpPr>
          <p:nvPr>
            <p:ph idx="1"/>
          </p:nvPr>
        </p:nvSpPr>
        <p:spPr/>
        <p:txBody>
          <a:bodyPr/>
          <a:lstStyle/>
          <a:p>
            <a:pPr marL="0" indent="0">
              <a:buNone/>
            </a:pPr>
            <a:r>
              <a:rPr lang="en-US" b="1" dirty="0"/>
              <a:t>Three Aims</a:t>
            </a:r>
          </a:p>
          <a:p>
            <a:r>
              <a:rPr lang="en-US" dirty="0"/>
              <a:t>Improve health, services and experience</a:t>
            </a:r>
          </a:p>
          <a:p>
            <a:r>
              <a:rPr lang="en-US" dirty="0"/>
              <a:t>Smarter spending</a:t>
            </a:r>
          </a:p>
          <a:p>
            <a:r>
              <a:rPr lang="en-US" dirty="0"/>
              <a:t>HCBS-LTSS: Improve health and services</a:t>
            </a:r>
          </a:p>
          <a:p>
            <a:endParaRPr lang="en-US" dirty="0"/>
          </a:p>
          <a:p>
            <a:endParaRPr lang="en-US" dirty="0"/>
          </a:p>
        </p:txBody>
      </p:sp>
    </p:spTree>
    <p:extLst>
      <p:ext uri="{BB962C8B-B14F-4D97-AF65-F5344CB8AC3E}">
        <p14:creationId xmlns:p14="http://schemas.microsoft.com/office/powerpoint/2010/main" val="115942451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87881D2376B44CAB6614E28244DBB5" ma:contentTypeVersion="5" ma:contentTypeDescription="Create a new document." ma:contentTypeScope="" ma:versionID="624647bcc1fcb605065191bbe6757e2f">
  <xsd:schema xmlns:xsd="http://www.w3.org/2001/XMLSchema" xmlns:xs="http://www.w3.org/2001/XMLSchema" xmlns:p="http://schemas.microsoft.com/office/2006/metadata/properties" xmlns:ns1="http://schemas.microsoft.com/sharepoint/v3" xmlns:ns2="0eac5af5-959a-42ac-a26b-d227d07db407" xmlns:ns3="26899167-d7ee-4569-bc83-7eb0ecf5faf3" targetNamespace="http://schemas.microsoft.com/office/2006/metadata/properties" ma:root="true" ma:fieldsID="89862c35ac07eb89a6e8e7f7612d0098" ns1:_="" ns2:_="" ns3:_="">
    <xsd:import namespace="http://schemas.microsoft.com/sharepoint/v3"/>
    <xsd:import namespace="0eac5af5-959a-42ac-a26b-d227d07db407"/>
    <xsd:import namespace="26899167-d7ee-4569-bc83-7eb0ecf5faf3"/>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ac5af5-959a-42ac-a26b-d227d07db40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6899167-d7ee-4569-bc83-7eb0ecf5faf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40CB642-1834-42AB-8DC3-DA0CB67FFD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eac5af5-959a-42ac-a26b-d227d07db407"/>
    <ds:schemaRef ds:uri="26899167-d7ee-4569-bc83-7eb0ecf5fa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6987A6-2B90-4220-A9FE-BB212F74B5CE}">
  <ds:schemaRefs>
    <ds:schemaRef ds:uri="http://schemas.microsoft.com/sharepoint/v3/contenttype/forms"/>
  </ds:schemaRefs>
</ds:datastoreItem>
</file>

<file path=customXml/itemProps3.xml><?xml version="1.0" encoding="utf-8"?>
<ds:datastoreItem xmlns:ds="http://schemas.openxmlformats.org/officeDocument/2006/customXml" ds:itemID="{CCE57A1D-8125-44AE-8ACB-66547837F524}">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2394</TotalTime>
  <Words>1219</Words>
  <Application>Microsoft Office PowerPoint</Application>
  <PresentationFormat>On-screen Show (4:3)</PresentationFormat>
  <Paragraphs>141</Paragraphs>
  <Slides>26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Arial Narrow</vt:lpstr>
      <vt:lpstr>Calibri</vt:lpstr>
      <vt:lpstr>Calibri Light</vt:lpstr>
      <vt:lpstr>Default Design</vt:lpstr>
      <vt:lpstr>Custom Design</vt:lpstr>
      <vt:lpstr>PowerPoint Presentation</vt:lpstr>
      <vt:lpstr>Agenda</vt:lpstr>
      <vt:lpstr>Why is DCH Updating the Quality Strategy?</vt:lpstr>
      <vt:lpstr>DCH Quality Strategy Update Team</vt:lpstr>
      <vt:lpstr>Stakeholder Feedback</vt:lpstr>
      <vt:lpstr>Stakeholder Review and Feedback Requested</vt:lpstr>
      <vt:lpstr>DCH Mission, Vision and Values</vt:lpstr>
      <vt:lpstr>DCH Mission and Vision</vt:lpstr>
      <vt:lpstr>Quality Strategy Framework</vt:lpstr>
      <vt:lpstr>Quality Strategy Framework Goals</vt:lpstr>
      <vt:lpstr>Plan to Address Health Disparities</vt:lpstr>
      <vt:lpstr>Plan to Address Health Disparities</vt:lpstr>
      <vt:lpstr>DCH 2021-2023 Quality Strategy</vt:lpstr>
      <vt:lpstr>Quality Strategy Aims, Goals, and Objectives</vt:lpstr>
      <vt:lpstr>Quality Strategy Aims, Goals, and Objectives</vt:lpstr>
      <vt:lpstr>Quality Strategy Aims, Goals, and Objectives</vt:lpstr>
      <vt:lpstr>Quality Strategy Aims, Goals, and Objectives</vt:lpstr>
      <vt:lpstr>Quality Strategy Aims, Goals, and Objectives</vt:lpstr>
      <vt:lpstr>Quality Strategy Aims, Goals, and Objectives</vt:lpstr>
      <vt:lpstr>Quality Strategy Aims, Goals, and Objectives</vt:lpstr>
      <vt:lpstr>Quality Strategy Aims, Goals, and Objectives</vt:lpstr>
      <vt:lpstr>Quality Strategy Aims, Goals, and Objectives</vt:lpstr>
      <vt:lpstr>Quality Strategy Timeline</vt:lpstr>
      <vt:lpstr>Quality Strategy Timeline</vt:lpstr>
      <vt:lpstr>Stakeholder Feedback is Encouraged</vt:lpstr>
      <vt:lpstr>PowerPoint Presentation</vt:lpstr>
    </vt:vector>
  </TitlesOfParts>
  <Company>DCH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lkuczmarski</dc:creator>
  <cp:lastModifiedBy>Beecher, Gloria</cp:lastModifiedBy>
  <cp:revision>227</cp:revision>
  <dcterms:created xsi:type="dcterms:W3CDTF">2006-10-19T21:28:07Z</dcterms:created>
  <dcterms:modified xsi:type="dcterms:W3CDTF">2021-03-03T13:20:02Z</dcterms:modified>
</cp:coreProperties>
</file>