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39"/>
  </p:notesMasterIdLst>
  <p:handoutMasterIdLst>
    <p:handoutMasterId r:id="rId40"/>
  </p:handoutMasterIdLst>
  <p:sldIdLst>
    <p:sldId id="256" r:id="rId5"/>
    <p:sldId id="260" r:id="rId6"/>
    <p:sldId id="264" r:id="rId7"/>
    <p:sldId id="279" r:id="rId8"/>
    <p:sldId id="267" r:id="rId9"/>
    <p:sldId id="278" r:id="rId10"/>
    <p:sldId id="297" r:id="rId11"/>
    <p:sldId id="298" r:id="rId12"/>
    <p:sldId id="299" r:id="rId13"/>
    <p:sldId id="300" r:id="rId14"/>
    <p:sldId id="301" r:id="rId15"/>
    <p:sldId id="302" r:id="rId16"/>
    <p:sldId id="303" r:id="rId17"/>
    <p:sldId id="304" r:id="rId18"/>
    <p:sldId id="291" r:id="rId19"/>
    <p:sldId id="268" r:id="rId20"/>
    <p:sldId id="293" r:id="rId21"/>
    <p:sldId id="269" r:id="rId22"/>
    <p:sldId id="270" r:id="rId23"/>
    <p:sldId id="282" r:id="rId24"/>
    <p:sldId id="271" r:id="rId25"/>
    <p:sldId id="289" r:id="rId26"/>
    <p:sldId id="286" r:id="rId27"/>
    <p:sldId id="284" r:id="rId28"/>
    <p:sldId id="305" r:id="rId29"/>
    <p:sldId id="306" r:id="rId30"/>
    <p:sldId id="288" r:id="rId31"/>
    <p:sldId id="292" r:id="rId32"/>
    <p:sldId id="265" r:id="rId33"/>
    <p:sldId id="281" r:id="rId34"/>
    <p:sldId id="266" r:id="rId35"/>
    <p:sldId id="274" r:id="rId36"/>
    <p:sldId id="276" r:id="rId37"/>
    <p:sldId id="277" r:id="rId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ggy Woodruff" initials="PW" lastIdx="2" clrIdx="0"/>
  <p:cmAuthor id="1" name="jburton" initials="j" lastIdx="2" clrIdx="1"/>
  <p:cmAuthor id="2" name="ccraven" initials="c" lastIdx="3" clrIdx="2"/>
  <p:cmAuthor id="3" name="gpridgeon" initials="g"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FFCC"/>
    <a:srgbClr val="CCECFF"/>
    <a:srgbClr val="CCFFFF"/>
    <a:srgbClr val="FFFFCC"/>
    <a:srgbClr val="FFFF66"/>
    <a:srgbClr val="F60A0A"/>
    <a:srgbClr val="4FC0F3"/>
    <a:srgbClr val="00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88" autoAdjust="0"/>
    <p:restoredTop sz="73192" autoAdjust="0"/>
  </p:normalViewPr>
  <p:slideViewPr>
    <p:cSldViewPr>
      <p:cViewPr>
        <p:scale>
          <a:sx n="50" d="100"/>
          <a:sy n="50" d="100"/>
        </p:scale>
        <p:origin x="-1206"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6"/>
    </p:cViewPr>
  </p:sorterViewPr>
  <p:notesViewPr>
    <p:cSldViewPr>
      <p:cViewPr>
        <p:scale>
          <a:sx n="115" d="100"/>
          <a:sy n="115" d="100"/>
        </p:scale>
        <p:origin x="-552" y="93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0869"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dirty="0"/>
          </a:p>
        </p:txBody>
      </p:sp>
      <p:sp>
        <p:nvSpPr>
          <p:cNvPr id="83971" name="Rectangle 3"/>
          <p:cNvSpPr>
            <a:spLocks noGrp="1" noChangeArrowheads="1"/>
          </p:cNvSpPr>
          <p:nvPr>
            <p:ph type="dt" sz="quarter" idx="1"/>
          </p:nvPr>
        </p:nvSpPr>
        <p:spPr bwMode="auto">
          <a:xfrm>
            <a:off x="3885579" y="0"/>
            <a:ext cx="2970869"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dirty="0"/>
          </a:p>
        </p:txBody>
      </p:sp>
      <p:sp>
        <p:nvSpPr>
          <p:cNvPr id="83972" name="Rectangle 4"/>
          <p:cNvSpPr>
            <a:spLocks noGrp="1" noChangeArrowheads="1"/>
          </p:cNvSpPr>
          <p:nvPr>
            <p:ph type="ftr" sz="quarter" idx="2"/>
          </p:nvPr>
        </p:nvSpPr>
        <p:spPr bwMode="auto">
          <a:xfrm>
            <a:off x="0" y="8829675"/>
            <a:ext cx="2970869"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dirty="0"/>
          </a:p>
        </p:txBody>
      </p:sp>
      <p:sp>
        <p:nvSpPr>
          <p:cNvPr id="83973" name="Rectangle 5"/>
          <p:cNvSpPr>
            <a:spLocks noGrp="1" noChangeArrowheads="1"/>
          </p:cNvSpPr>
          <p:nvPr>
            <p:ph type="sldNum" sz="quarter" idx="3"/>
          </p:nvPr>
        </p:nvSpPr>
        <p:spPr bwMode="auto">
          <a:xfrm>
            <a:off x="3885579" y="8829675"/>
            <a:ext cx="2970869"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65E76943-62E5-441D-B246-58A519F7D861}" type="slidenum">
              <a:rPr lang="en-US"/>
              <a:pPr>
                <a:defRPr/>
              </a:pPr>
              <a:t>‹#›</a:t>
            </a:fld>
            <a:endParaRPr lang="en-US" dirty="0"/>
          </a:p>
        </p:txBody>
      </p:sp>
    </p:spTree>
    <p:extLst>
      <p:ext uri="{BB962C8B-B14F-4D97-AF65-F5344CB8AC3E}">
        <p14:creationId xmlns="" xmlns:p14="http://schemas.microsoft.com/office/powerpoint/2010/main" val="98888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0869"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dirty="0"/>
          </a:p>
        </p:txBody>
      </p:sp>
      <p:sp>
        <p:nvSpPr>
          <p:cNvPr id="21507" name="Rectangle 3"/>
          <p:cNvSpPr>
            <a:spLocks noGrp="1" noChangeArrowheads="1"/>
          </p:cNvSpPr>
          <p:nvPr>
            <p:ph type="dt" idx="1"/>
          </p:nvPr>
        </p:nvSpPr>
        <p:spPr bwMode="auto">
          <a:xfrm>
            <a:off x="3885579" y="0"/>
            <a:ext cx="2970869" cy="4651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86421" y="4416426"/>
            <a:ext cx="5485158" cy="4183063"/>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829675"/>
            <a:ext cx="2970869"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dirty="0"/>
          </a:p>
        </p:txBody>
      </p:sp>
      <p:sp>
        <p:nvSpPr>
          <p:cNvPr id="21511" name="Rectangle 7"/>
          <p:cNvSpPr>
            <a:spLocks noGrp="1" noChangeArrowheads="1"/>
          </p:cNvSpPr>
          <p:nvPr>
            <p:ph type="sldNum" sz="quarter" idx="5"/>
          </p:nvPr>
        </p:nvSpPr>
        <p:spPr bwMode="auto">
          <a:xfrm>
            <a:off x="3885579" y="8829675"/>
            <a:ext cx="2970869" cy="465138"/>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3AF65A14-5507-4B95-88A2-BD84910C5ACD}" type="slidenum">
              <a:rPr lang="en-US"/>
              <a:pPr>
                <a:defRPr/>
              </a:pPr>
              <a:t>‹#›</a:t>
            </a:fld>
            <a:endParaRPr lang="en-US" dirty="0"/>
          </a:p>
        </p:txBody>
      </p:sp>
    </p:spTree>
    <p:extLst>
      <p:ext uri="{BB962C8B-B14F-4D97-AF65-F5344CB8AC3E}">
        <p14:creationId xmlns="" xmlns:p14="http://schemas.microsoft.com/office/powerpoint/2010/main" val="3070150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bcbsga.com/shbp"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5370513" cy="4027488"/>
          </a:xfrm>
        </p:spPr>
      </p:sp>
      <p:sp>
        <p:nvSpPr>
          <p:cNvPr id="3" name="Notes Placeholder 2"/>
          <p:cNvSpPr>
            <a:spLocks noGrp="1"/>
          </p:cNvSpPr>
          <p:nvPr>
            <p:ph type="body" idx="1"/>
          </p:nvPr>
        </p:nvSpPr>
        <p:spPr>
          <a:xfrm>
            <a:off x="1066800" y="5181600"/>
            <a:ext cx="5791200" cy="2506663"/>
          </a:xfrm>
        </p:spPr>
        <p:txBody>
          <a:bodyPr>
            <a:normAutofit/>
          </a:bodyPr>
          <a:lstStyle/>
          <a:p>
            <a:r>
              <a:rPr lang="en-US" dirty="0" smtClean="0"/>
              <a:t>Welcome to the 2014  Retiree Option Change Period</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Health concerns don’t follow a 9-to-5 weekday schedule. Sometimes you need answers to your health questions right away — and that can be the middle of the night or while you’re away on vacation. That’s why the </a:t>
            </a:r>
            <a:r>
              <a:rPr lang="en-US" sz="1200" b="1" kern="1200" baseline="0" dirty="0" smtClean="0">
                <a:solidFill>
                  <a:schemeClr val="tx1"/>
                </a:solidFill>
                <a:latin typeface="Arial" charset="0"/>
                <a:ea typeface="+mn-ea"/>
                <a:cs typeface="+mn-cs"/>
              </a:rPr>
              <a:t>24-Hour Nurse Information Line is there for you and your family, </a:t>
            </a:r>
            <a:r>
              <a:rPr lang="en-US" sz="1200" kern="1200" baseline="0" dirty="0" smtClean="0">
                <a:solidFill>
                  <a:schemeClr val="tx1"/>
                </a:solidFill>
                <a:latin typeface="Arial" charset="0"/>
                <a:ea typeface="+mn-ea"/>
                <a:cs typeface="+mn-cs"/>
              </a:rPr>
              <a:t>24 hours a day, seven days a week.</a:t>
            </a:r>
            <a:endParaRPr lang="en-US" dirty="0" smtClean="0">
              <a:latin typeface="Arial" pitchFamily="34" charset="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smtClean="0">
                <a:solidFill>
                  <a:schemeClr val="tx1"/>
                </a:solidFill>
                <a:latin typeface="Arial" charset="0"/>
                <a:ea typeface="+mn-ea"/>
                <a:cs typeface="+mn-cs"/>
              </a:rPr>
              <a:t>Join Healthways SilverSneakers® Fitness Program — one of your benefits from Blue Cross and Blue Shield of Georgia at no extra cost to you.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00"/>
                </a:solidFill>
              </a:rPr>
              <a:t>Go to </a:t>
            </a:r>
            <a:r>
              <a:rPr lang="en-US" sz="1200" b="1" dirty="0" smtClean="0">
                <a:solidFill>
                  <a:srgbClr val="000000"/>
                </a:solidFill>
              </a:rPr>
              <a:t>www.silversneakers.com</a:t>
            </a:r>
            <a:r>
              <a:rPr lang="en-US" sz="1200" dirty="0" smtClean="0">
                <a:solidFill>
                  <a:srgbClr val="000000"/>
                </a:solidFill>
              </a:rPr>
              <a:t> or call </a:t>
            </a:r>
            <a:r>
              <a:rPr lang="en-US" sz="1200" b="1" dirty="0" smtClean="0">
                <a:solidFill>
                  <a:srgbClr val="000000"/>
                </a:solidFill>
              </a:rPr>
              <a:t>1-888-423-4632 </a:t>
            </a:r>
            <a:r>
              <a:rPr lang="en-US" sz="1200" dirty="0" smtClean="0">
                <a:solidFill>
                  <a:srgbClr val="000000"/>
                </a:solidFill>
              </a:rPr>
              <a:t>to find out more!</a:t>
            </a:r>
          </a:p>
          <a:p>
            <a:endParaRPr lang="en-US" b="0"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10</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mn-ea"/>
                <a:cs typeface="+mn-cs"/>
              </a:rPr>
              <a:t>As an MA plan member, you have access to products that can help you feel good and keep money in your pocket.  They are not part of your plan’s benefit coverage.</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Pursue your wellness goals with the help of vitamins, supplements and other products while saving!</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Get fit, improve your nutrition, lose weight and relieve body stress and aches.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Keep your world clear through eyewear and hearing aids at reduced rates.</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Browse SpecialOffers on our website for discounts</a:t>
            </a:r>
            <a:endParaRPr lang="en-US" dirty="0" smtClean="0">
              <a:latin typeface="Arial" pitchFamily="34" charset="0"/>
              <a:ea typeface="ＭＳ Ｐゴシック" charset="-128"/>
            </a:endParaRPr>
          </a:p>
        </p:txBody>
      </p:sp>
      <p:sp>
        <p:nvSpPr>
          <p:cNvPr id="51204" name="Slide Number Placeholder 3"/>
          <p:cNvSpPr>
            <a:spLocks noGrp="1"/>
          </p:cNvSpPr>
          <p:nvPr>
            <p:ph type="sldNum" sz="quarter" idx="5"/>
          </p:nvPr>
        </p:nvSpPr>
        <p:spPr>
          <a:noFill/>
        </p:spPr>
        <p:txBody>
          <a:bodyPr/>
          <a:lstStyle/>
          <a:p>
            <a:fld id="{ECD8A9DB-6476-4C1E-983F-756F67A30C64}" type="slidenum">
              <a:rPr lang="en-US"/>
              <a:pPr/>
              <a:t>11</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mn-ea"/>
                <a:cs typeface="+mn-cs"/>
              </a:rPr>
              <a:t>If you’re feeling overwhelmed by the upcoming changes to your health plan – Blue Cross Blue Shield is here to help.  Simply call the First Impressions Welcome Line.</a:t>
            </a:r>
          </a:p>
          <a:p>
            <a:r>
              <a:rPr lang="en-US" sz="1200" kern="1200" baseline="0" dirty="0" smtClean="0">
                <a:solidFill>
                  <a:schemeClr val="tx1"/>
                </a:solidFill>
                <a:latin typeface="Arial" charset="0"/>
                <a:ea typeface="+mn-ea"/>
                <a:cs typeface="+mn-cs"/>
              </a:rPr>
              <a:t>You’ll find guidance and dedicated support for all your plan questions. You can even speak with an actual person who’s ready to listen.   They’re available Monday - Friday, 8 a.m. to 8 p.m. ET.</a:t>
            </a:r>
            <a:endParaRPr lang="en-US" dirty="0" smtClean="0">
              <a:latin typeface="Arial" pitchFamily="34" charset="0"/>
              <a:ea typeface="ＭＳ Ｐゴシック" charset="-128"/>
            </a:endParaRPr>
          </a:p>
        </p:txBody>
      </p:sp>
      <p:sp>
        <p:nvSpPr>
          <p:cNvPr id="54276" name="Slide Number Placeholder 3"/>
          <p:cNvSpPr>
            <a:spLocks noGrp="1"/>
          </p:cNvSpPr>
          <p:nvPr>
            <p:ph type="sldNum" sz="quarter" idx="5"/>
          </p:nvPr>
        </p:nvSpPr>
        <p:spPr>
          <a:noFill/>
        </p:spPr>
        <p:txBody>
          <a:bodyPr/>
          <a:lstStyle/>
          <a:p>
            <a:fld id="{AFA4989D-483D-4C13-9681-11A4F15DE3BE}"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Retirees may choose from any available option. However the SHBP Medicare</a:t>
            </a:r>
            <a:r>
              <a:rPr lang="en-US" baseline="0" dirty="0" smtClean="0"/>
              <a:t> Advantage Plans are the only subsidized options for retirees and their spouses over age 65. Retirees age 65 or over that choose an unsubsidized option ( HRA) will pay the full cost of the coverage.</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discuss the 2014 Plan Options for Retirees not enrolled in Medicare.  Early retirees under</a:t>
            </a:r>
            <a:r>
              <a:rPr lang="en-US" baseline="0" dirty="0" smtClean="0"/>
              <a:t> age 65 may select from one of three levels of the Health Reimbursement Arrangement *HRA). Each level offers “action based” incentives that allow members and their covered spouse to earn Incentive fund contributions throughout 2014.</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SHBP</a:t>
            </a:r>
            <a:r>
              <a:rPr lang="en-US" baseline="0" dirty="0" smtClean="0"/>
              <a:t> will no longer offer the </a:t>
            </a:r>
            <a:r>
              <a:rPr lang="en-US" dirty="0" smtClean="0"/>
              <a:t>HMO and HDHP plan options.  Cigna</a:t>
            </a:r>
            <a:r>
              <a:rPr lang="en-US" baseline="0" dirty="0" smtClean="0"/>
              <a:t> and United Healthcare will no longer be offered.  As stated previously, Blue Cross Blue Shield will be the new administrator of the Plan Options.</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Members</a:t>
            </a:r>
            <a:r>
              <a:rPr lang="en-US" baseline="0" dirty="0" smtClean="0"/>
              <a:t> will choose from three levels of benefit coverage: The HRA Gold, HRA Silver or HRA Bronze. These new plans will allow members the choice of choosing a plan option that best fits their needs and potentially lower their premiums. The TRICARE supplement is also available for military eligible retirees under age 65</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r>
              <a:rPr lang="en-US" baseline="0" dirty="0" smtClean="0"/>
              <a:t>This is the Benefit Comparison Chart for the HRA Plans.  As you can see the Gold Plan offers the highest level of benefit coverage (85%)  and HRA contributions with the lowest Deductibles and out of pocket limits. This option also has higher premiums.  The Bronze Plan has lower premiums but higher deductibles and out of pocket limits.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Members enrolled in the current HRA, HMO or HDHP plans that do not make an election either online or by calling the customer service will be enrolled in the HRA Bronze Option.</a:t>
            </a:r>
          </a:p>
          <a:p>
            <a:endParaRPr lang="en-US" baseline="0" dirty="0" smtClean="0"/>
          </a:p>
          <a:p>
            <a:r>
              <a:rPr lang="en-US" baseline="0" dirty="0" smtClean="0"/>
              <a:t>If you are currently paying the Tobacco Surcharge and do not make an election your coverage will default to the Bronze level with the Tobacco surcharge.</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2014</a:t>
            </a:r>
            <a:r>
              <a:rPr lang="en-US" baseline="0" dirty="0" smtClean="0"/>
              <a:t> members and their covered spouses will be eligible to earn additional HRA incentives up to $480 ( $480.00 each for member and their covered spouse).  These incentives are awarded during 2014.</a:t>
            </a:r>
          </a:p>
          <a:p>
            <a:endParaRPr lang="en-US" baseline="0" dirty="0" smtClean="0"/>
          </a:p>
          <a:p>
            <a:r>
              <a:rPr lang="en-US" baseline="0" dirty="0" smtClean="0"/>
              <a:t>For those members who met the wellness requirements in 2013, the $240 will be credited to their HRA on January 1, 2014.</a:t>
            </a:r>
          </a:p>
          <a:p>
            <a:endParaRPr lang="en-US" baseline="0" dirty="0" smtClean="0"/>
          </a:p>
          <a:p>
            <a:r>
              <a:rPr lang="en-US" baseline="0" dirty="0" smtClean="0"/>
              <a:t>Remember, this applies to non-MA members only.</a:t>
            </a:r>
            <a:endParaRPr lang="en-US" dirty="0"/>
          </a:p>
        </p:txBody>
      </p:sp>
      <p:sp>
        <p:nvSpPr>
          <p:cNvPr id="4" name="Slide Number Placeholder 3"/>
          <p:cNvSpPr>
            <a:spLocks noGrp="1"/>
          </p:cNvSpPr>
          <p:nvPr>
            <p:ph type="sldNum" sz="quarter" idx="10"/>
          </p:nvPr>
        </p:nvSpPr>
        <p:spPr/>
        <p:txBody>
          <a:bodyPr/>
          <a:lstStyle/>
          <a:p>
            <a:pPr>
              <a:defRPr/>
            </a:pPr>
            <a:fld id="{FAED040A-609D-41DB-95A5-C48D8BFED35B}"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Members</a:t>
            </a:r>
            <a:r>
              <a:rPr lang="en-US" baseline="0" dirty="0" smtClean="0"/>
              <a:t> and their covered spouse can each earn an additional $240 in incentive funds by completing the following steps:</a:t>
            </a:r>
          </a:p>
          <a:p>
            <a:pPr marL="228600" indent="-228600">
              <a:buAutoNum type="arabicParenR"/>
            </a:pPr>
            <a:r>
              <a:rPr lang="en-US" baseline="0" dirty="0" smtClean="0"/>
              <a:t>Well-Being Assessment- This step is required before any additional incentive funds can be earned- The WBA is an online questionnaire</a:t>
            </a:r>
          </a:p>
          <a:p>
            <a:pPr marL="228600" indent="-228600">
              <a:buNone/>
            </a:pPr>
            <a:r>
              <a:rPr lang="en-US" baseline="0" dirty="0" smtClean="0"/>
              <a:t>2) Biometrics- Members compete the required Biometric screenings- either onsite event or by their physician and having their physician complete the Physician Screening Form- $240 </a:t>
            </a:r>
          </a:p>
          <a:p>
            <a:pPr marL="228600" indent="-228600">
              <a:buNone/>
            </a:pPr>
            <a:endParaRPr lang="en-US" baseline="0" dirty="0" smtClean="0"/>
          </a:p>
          <a:p>
            <a:pPr marL="228600" indent="-228600">
              <a:buAutoNum type="arabicParenR"/>
            </a:pPr>
            <a:r>
              <a:rPr lang="en-US" baseline="0" dirty="0" smtClean="0"/>
              <a:t>Coaching-  In the next step the member will chose the path they wish to follow:</a:t>
            </a:r>
          </a:p>
          <a:p>
            <a:pPr marL="685800" lvl="1" indent="-228600">
              <a:buAutoNum type="arabicParenR"/>
            </a:pPr>
            <a:r>
              <a:rPr lang="en-US" baseline="0" dirty="0" smtClean="0"/>
              <a:t>Telephone coaching pathway  ($240) or</a:t>
            </a:r>
          </a:p>
          <a:p>
            <a:pPr marL="685800" lvl="1" indent="-228600">
              <a:buAutoNum type="arabicParenR"/>
            </a:pPr>
            <a:r>
              <a:rPr lang="en-US" baseline="0" dirty="0" smtClean="0"/>
              <a:t>Online coaching- members will earn $40 for each Online coaching tracker they use over a 6 month period. The maximum any member or spouse can earn in the Coaching pathway is $240.  Example: member completes the online exercise Tracker 5 times in one month and earns $40. Then decides to join the Telephone coaching Pathway. Once the member completes and actively engages in the telephone coaching, they member will only receive $200 in HRA incentives because the member has already earned $40 from the Exercise Tracker and the maximum that can be earned is $240.</a:t>
            </a:r>
          </a:p>
          <a:p>
            <a:pPr marL="685800" lvl="1" indent="-228600">
              <a:buAutoNum type="arabicParenR"/>
            </a:pPr>
            <a:endParaRPr lang="en-US" baseline="0" dirty="0" smtClean="0"/>
          </a:p>
          <a:p>
            <a:pPr marL="685800" lvl="1" indent="-228600">
              <a:buNone/>
            </a:pPr>
            <a:r>
              <a:rPr lang="en-US" baseline="0" dirty="0" smtClean="0"/>
              <a:t>So, for 2014, a maximum of $480 in total may be earned.</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r>
              <a:rPr lang="en-US" dirty="0" smtClean="0">
                <a:latin typeface="Arial" pitchFamily="34" charset="0"/>
                <a:ea typeface="ヒラギノ角ゴ Pro W3"/>
                <a:cs typeface="ヒラギノ角ゴ Pro W3"/>
              </a:rPr>
              <a:t>Let’s get started by giving you the information and tools you’ll need to choose a health plan.  Keep in mind the plan</a:t>
            </a:r>
            <a:r>
              <a:rPr lang="en-US" baseline="0" dirty="0" smtClean="0">
                <a:latin typeface="Arial" pitchFamily="34" charset="0"/>
                <a:ea typeface="ヒラギノ角ゴ Pro W3"/>
                <a:cs typeface="ヒラギノ角ゴ Pro W3"/>
              </a:rPr>
              <a:t> you choose at open enrollment will be in effect all of 2014 unless there is a qualifying event such as marriage, divorce birth or adoption.</a:t>
            </a:r>
            <a:endParaRPr lang="en-US" dirty="0" smtClean="0">
              <a:latin typeface="Arial" pitchFamily="34" charset="0"/>
              <a:ea typeface="ヒラギノ角ゴ Pro W3"/>
              <a:cs typeface="ヒラギノ角ゴ Pro W3"/>
            </a:endParaRPr>
          </a:p>
        </p:txBody>
      </p:sp>
      <p:sp>
        <p:nvSpPr>
          <p:cNvPr id="61444" name="Slide Number Placeholder 3"/>
          <p:cNvSpPr>
            <a:spLocks noGrp="1"/>
          </p:cNvSpPr>
          <p:nvPr>
            <p:ph type="sldNum" sz="quarter" idx="5"/>
          </p:nvPr>
        </p:nvSpPr>
        <p:spPr>
          <a:noFill/>
        </p:spPr>
        <p:txBody>
          <a:bodyPr/>
          <a:lstStyle/>
          <a:p>
            <a:fld id="{9F7F9934-9D93-4575-88F9-CB8BC6F09D97}" type="slidenum">
              <a:rPr lang="en-US" smtClean="0">
                <a:latin typeface="Arial" pitchFamily="34" charset="0"/>
                <a:ea typeface="ヒラギノ角ゴ Pro W3"/>
                <a:cs typeface="ヒラギノ角ゴ Pro W3"/>
              </a:rPr>
              <a:pPr/>
              <a:t>22</a:t>
            </a:fld>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dirty="0" smtClean="0"/>
              <a:t>We know many of you have never enrolled in an HRA plan.</a:t>
            </a:r>
            <a:r>
              <a:rPr lang="en-US" baseline="0" dirty="0" smtClean="0"/>
              <a:t>  </a:t>
            </a:r>
            <a:r>
              <a:rPr lang="en-US" dirty="0" smtClean="0"/>
              <a:t>The Health Reimbursement Account, or HRA Plan, puts more of the decisions in your hands as a health care consumer, and includes an SHBP-funded savings account to help pay for the cost of your health care.</a:t>
            </a:r>
          </a:p>
          <a:p>
            <a:pPr eaLnBrk="1" hangingPunct="1">
              <a:defRPr/>
            </a:pPr>
            <a:endParaRPr lang="en-US" dirty="0" smtClean="0"/>
          </a:p>
          <a:p>
            <a:pPr eaLnBrk="1" hangingPunct="1">
              <a:defRPr/>
            </a:pPr>
            <a:r>
              <a:rPr lang="en-US" dirty="0" smtClean="0"/>
              <a:t>How it works:</a:t>
            </a:r>
          </a:p>
          <a:p>
            <a:pPr eaLnBrk="1" hangingPunct="1">
              <a:defRPr/>
            </a:pPr>
            <a:r>
              <a:rPr lang="en-US" b="1" dirty="0" smtClean="0"/>
              <a:t>HRA</a:t>
            </a:r>
          </a:p>
          <a:p>
            <a:pPr marL="272863" indent="-272863" eaLnBrk="1" hangingPunct="1">
              <a:buFont typeface="Arial"/>
              <a:buChar char="•"/>
              <a:defRPr/>
            </a:pPr>
            <a:r>
              <a:rPr lang="en-US" dirty="0" smtClean="0"/>
              <a:t>Every year, SHBP contributes money to your Health Reimbursement Account.</a:t>
            </a:r>
          </a:p>
          <a:p>
            <a:pPr marL="272863" indent="-272863" eaLnBrk="1" hangingPunct="1">
              <a:buFont typeface="Arial"/>
              <a:buChar char="•"/>
              <a:defRPr/>
            </a:pPr>
            <a:r>
              <a:rPr lang="en-US" dirty="0" smtClean="0"/>
              <a:t>These dollars are used to help pay for your covered medical expenses, like office visits, lab work and tests. It’s important to note that when you go to the doctor, you don’t pay a copay. Instead, you pay the contracted or discounted rate for service, even if the provider typically charges more. You can use the Blue Cross Blue Shield online tools to have a better idea of what those costs will be.</a:t>
            </a:r>
          </a:p>
          <a:p>
            <a:pPr marL="272863" indent="-272863" eaLnBrk="1" hangingPunct="1">
              <a:buFont typeface="Arial"/>
              <a:buChar char="•"/>
              <a:defRPr/>
            </a:pPr>
            <a:r>
              <a:rPr lang="en-US" dirty="0" smtClean="0"/>
              <a:t>If you don’t use all of the money in your HRA, it rolls over from year to year, as long as you remain enrolled in the HRA plan.</a:t>
            </a:r>
          </a:p>
          <a:p>
            <a:pPr marL="272863" indent="-272863" eaLnBrk="1" hangingPunct="1">
              <a:buFont typeface="Arial"/>
              <a:buChar char="•"/>
              <a:defRPr/>
            </a:pPr>
            <a:endParaRPr lang="en-US" dirty="0" smtClean="0"/>
          </a:p>
          <a:p>
            <a:pPr eaLnBrk="1" hangingPunct="1">
              <a:buFont typeface="Arial"/>
              <a:buNone/>
              <a:defRPr/>
            </a:pPr>
            <a:r>
              <a:rPr lang="en-US" b="1" dirty="0" smtClean="0"/>
              <a:t>Annual deductible</a:t>
            </a:r>
          </a:p>
          <a:p>
            <a:pPr marL="163718" indent="-163718" eaLnBrk="1" hangingPunct="1">
              <a:buFont typeface="Arial"/>
              <a:buChar char="•"/>
              <a:defRPr/>
            </a:pPr>
            <a:r>
              <a:rPr lang="en-US" dirty="0" smtClean="0"/>
              <a:t>You are responsible for paying an annual deductible before the plan begins to pay a percentage of your covered expenses.</a:t>
            </a:r>
          </a:p>
          <a:p>
            <a:pPr marL="163718" indent="-163718" eaLnBrk="1" hangingPunct="1">
              <a:buFont typeface="Arial"/>
              <a:buChar char="•"/>
              <a:defRPr/>
            </a:pPr>
            <a:r>
              <a:rPr lang="en-US" dirty="0" smtClean="0"/>
              <a:t>The money in your HRA is used to help meet your deductible. And if you’ve been enrolled in the plan for more than one year, you may have enough saved to pay for your entire deductible.</a:t>
            </a:r>
          </a:p>
          <a:p>
            <a:pPr eaLnBrk="1" hangingPunct="1">
              <a:buFont typeface="Arial"/>
              <a:buNone/>
              <a:defRPr/>
            </a:pPr>
            <a:endParaRPr lang="en-US" dirty="0" smtClean="0"/>
          </a:p>
          <a:p>
            <a:pPr eaLnBrk="1" hangingPunct="1">
              <a:defRPr/>
            </a:pPr>
            <a:r>
              <a:rPr lang="en-US" sz="1600" b="1" dirty="0" smtClean="0">
                <a:solidFill>
                  <a:srgbClr val="2C75BF"/>
                </a:solidFill>
              </a:rPr>
              <a:t>Coinsurance</a:t>
            </a:r>
          </a:p>
          <a:p>
            <a:pPr marL="272863" indent="-272863" eaLnBrk="1" hangingPunct="1">
              <a:buFont typeface="Arial"/>
              <a:buChar char="•"/>
              <a:defRPr/>
            </a:pPr>
            <a:r>
              <a:rPr lang="en-US" dirty="0" smtClean="0"/>
              <a:t>After you meet your annual deductible, you pay a percentage of the cost of your covered expenses, called coinsurance.</a:t>
            </a:r>
          </a:p>
          <a:p>
            <a:pPr marL="272863" indent="-272863" eaLnBrk="1" hangingPunct="1">
              <a:buFont typeface="Arial"/>
              <a:buChar char="•"/>
              <a:defRPr/>
            </a:pPr>
            <a:r>
              <a:rPr lang="en-US" dirty="0" smtClean="0"/>
              <a:t>If you still have money in your HRA after you've met your annual deductible, you can use the funds to pay your share of coinsurance.</a:t>
            </a:r>
          </a:p>
          <a:p>
            <a:pPr marL="272863" indent="-272863" eaLnBrk="1" hangingPunct="1">
              <a:buFont typeface="Arial"/>
              <a:buChar char="•"/>
              <a:defRPr/>
            </a:pPr>
            <a:r>
              <a:rPr lang="en-US" dirty="0" smtClean="0"/>
              <a:t>Once you reach your annual coinsurance maximum, the plan pays 100 percent of any of your remaining covered expenses for the rest of the year.</a:t>
            </a:r>
          </a:p>
          <a:p>
            <a:pPr eaLnBrk="1" hangingPunct="1">
              <a:buFont typeface="Arial"/>
              <a:buNone/>
              <a:defRPr/>
            </a:pPr>
            <a:endParaRPr lang="en-US" dirty="0" smtClean="0"/>
          </a:p>
          <a:p>
            <a:pPr eaLnBrk="1" hangingPunct="1">
              <a:defRPr/>
            </a:pPr>
            <a:endParaRPr lang="en-US" dirty="0"/>
          </a:p>
        </p:txBody>
      </p:sp>
      <p:sp>
        <p:nvSpPr>
          <p:cNvPr id="72708" name="Slide Number Placeholder 3"/>
          <p:cNvSpPr>
            <a:spLocks noGrp="1"/>
          </p:cNvSpPr>
          <p:nvPr>
            <p:ph type="sldNum" sz="quarter" idx="5"/>
          </p:nvPr>
        </p:nvSpPr>
        <p:spPr>
          <a:noFill/>
        </p:spPr>
        <p:txBody>
          <a:bodyPr/>
          <a:lstStyle/>
          <a:p>
            <a:fld id="{082FF000-0851-4D8A-91AF-FC2AA2810DF1}" type="slidenum">
              <a:rPr lang="en-US" smtClean="0">
                <a:latin typeface="Arial" pitchFamily="34" charset="0"/>
                <a:ea typeface="ヒラギノ角ゴ Pro W3"/>
                <a:cs typeface="ヒラギノ角ゴ Pro W3"/>
              </a:rPr>
              <a:pPr/>
              <a:t>23</a:t>
            </a:fld>
            <a:endParaRPr lang="en-US" dirty="0" smtClean="0">
              <a:latin typeface="Arial"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dirty="0" smtClean="0">
                <a:solidFill>
                  <a:srgbClr val="595959"/>
                </a:solidFill>
              </a:rPr>
              <a:t>Your HRA is funded by SHBP, and any unused credits </a:t>
            </a:r>
            <a:r>
              <a:rPr lang="en-US" b="1" dirty="0" smtClean="0">
                <a:solidFill>
                  <a:srgbClr val="595959"/>
                </a:solidFill>
              </a:rPr>
              <a:t>roll over</a:t>
            </a:r>
            <a:r>
              <a:rPr lang="en-US" dirty="0" smtClean="0">
                <a:solidFill>
                  <a:srgbClr val="595959"/>
                </a:solidFill>
              </a:rPr>
              <a:t> for future health expenses.</a:t>
            </a:r>
          </a:p>
          <a:p>
            <a:pPr marL="285750" indent="-285750">
              <a:buFont typeface="Arial" pitchFamily="34" charset="0"/>
              <a:buChar char="•"/>
            </a:pPr>
            <a:r>
              <a:rPr lang="en-US" dirty="0" smtClean="0">
                <a:solidFill>
                  <a:srgbClr val="595959"/>
                </a:solidFill>
              </a:rPr>
              <a:t>HRA credits can assist you in paying health expenses that go towards your deductible </a:t>
            </a:r>
          </a:p>
          <a:p>
            <a:pPr marL="285750" indent="-285750">
              <a:buFont typeface="Arial" pitchFamily="34" charset="0"/>
              <a:buChar char="•"/>
            </a:pPr>
            <a:r>
              <a:rPr lang="en-US" dirty="0" smtClean="0">
                <a:solidFill>
                  <a:srgbClr val="595959"/>
                </a:solidFill>
              </a:rPr>
              <a:t>By</a:t>
            </a:r>
            <a:r>
              <a:rPr lang="en-US" baseline="0" dirty="0" smtClean="0">
                <a:solidFill>
                  <a:srgbClr val="595959"/>
                </a:solidFill>
              </a:rPr>
              <a:t> completing wellness actions, you increase the amount of your HRA credits.  </a:t>
            </a:r>
            <a:endParaRPr lang="en-US" dirty="0" smtClean="0">
              <a:solidFill>
                <a:srgbClr val="595959"/>
              </a:solidFill>
            </a:endParaRPr>
          </a:p>
          <a:p>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 sure to check if your current provider is in the BCBSGa Open Access POS network. </a:t>
            </a:r>
          </a:p>
          <a:p>
            <a:r>
              <a:rPr lang="en-US" dirty="0" smtClean="0"/>
              <a:t>You can check online at </a:t>
            </a:r>
            <a:r>
              <a:rPr lang="en-US" dirty="0" smtClean="0">
                <a:hlinkClick r:id="rId3"/>
              </a:rPr>
              <a:t>www.bcbsga.com/shbp</a:t>
            </a:r>
            <a:r>
              <a:rPr lang="en-US" dirty="0" smtClean="0"/>
              <a:t> to find an in-network provider</a:t>
            </a:r>
          </a:p>
          <a:p>
            <a:r>
              <a:rPr lang="en-US" dirty="0" smtClean="0"/>
              <a:t>You may also call the BCBSGA to obtain assistance in locating an in-network provider </a:t>
            </a:r>
          </a:p>
          <a:p>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93EA7-A922-4592-B715-D0A5B987C25A}" type="slidenum">
              <a:rPr lang="en-US"/>
              <a:pPr/>
              <a:t>26</a:t>
            </a:fld>
            <a:endParaRPr lang="en-US" dirty="0"/>
          </a:p>
        </p:txBody>
      </p:sp>
      <p:sp>
        <p:nvSpPr>
          <p:cNvPr id="707586" name="Rectangle 2"/>
          <p:cNvSpPr>
            <a:spLocks noGrp="1" noRot="1" noChangeAspect="1" noChangeArrowheads="1" noTextEdit="1"/>
          </p:cNvSpPr>
          <p:nvPr>
            <p:ph type="sldImg"/>
          </p:nvPr>
        </p:nvSpPr>
        <p:spPr>
          <a:xfrm>
            <a:off x="1062038" y="750888"/>
            <a:ext cx="4648200" cy="3486150"/>
          </a:xfrm>
          <a:ln/>
        </p:spPr>
      </p:sp>
      <p:sp>
        <p:nvSpPr>
          <p:cNvPr id="707587" name="Rectangle 3"/>
          <p:cNvSpPr>
            <a:spLocks noGrp="1" noChangeArrowheads="1"/>
          </p:cNvSpPr>
          <p:nvPr>
            <p:ph type="body" idx="1"/>
          </p:nvPr>
        </p:nvSpPr>
        <p:spPr/>
        <p:txBody>
          <a:bodyPr/>
          <a:lstStyle/>
          <a:p>
            <a:r>
              <a:rPr lang="en-US" dirty="0"/>
              <a:t>If the member is receiving medical care now or thinks he/she will be at the end of this year from </a:t>
            </a:r>
            <a:r>
              <a:rPr lang="en-US" dirty="0" smtClean="0"/>
              <a:t>provider that is not currently in the BCBSGa provider network The </a:t>
            </a:r>
            <a:r>
              <a:rPr lang="en-US" dirty="0"/>
              <a:t>member will need to contact the Customer Service Unit at the # listed on the back of the ID card to request this care.</a:t>
            </a:r>
          </a:p>
          <a:p>
            <a:r>
              <a:rPr lang="en-US" dirty="0"/>
              <a:t>For example,  A member who is pregnant </a:t>
            </a:r>
            <a:r>
              <a:rPr lang="en-US" dirty="0" smtClean="0"/>
              <a:t>will </a:t>
            </a:r>
            <a:r>
              <a:rPr lang="en-US" dirty="0"/>
              <a:t>be allowed to continue her care through a BCBS </a:t>
            </a:r>
            <a:r>
              <a:rPr lang="en-US" dirty="0" smtClean="0"/>
              <a:t>provider </a:t>
            </a:r>
            <a:r>
              <a:rPr lang="en-US" dirty="0"/>
              <a:t>until the baby is born</a:t>
            </a:r>
            <a:r>
              <a:rPr lang="en-US" dirty="0" smtClean="0"/>
              <a:t>.</a:t>
            </a:r>
          </a:p>
          <a:p>
            <a:endParaRPr lang="en-US" dirty="0" smtClean="0"/>
          </a:p>
          <a:p>
            <a:r>
              <a:rPr lang="en-US" dirty="0" smtClean="0"/>
              <a:t>97% of providers that</a:t>
            </a:r>
            <a:r>
              <a:rPr lang="en-US" baseline="0" dirty="0" smtClean="0"/>
              <a:t> are currently in UHC and Cigna’s networks are also in BCBS’s network. If your doctor is not in BCBS’s network, you can  request that they join BCBS’s network by dialing 1-877-551-6184 and completing a provider nomination form.</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93EA7-A922-4592-B715-D0A5B987C25A}" type="slidenum">
              <a:rPr lang="en-US"/>
              <a:pPr/>
              <a:t>27</a:t>
            </a:fld>
            <a:endParaRPr lang="en-US" dirty="0"/>
          </a:p>
        </p:txBody>
      </p:sp>
      <p:sp>
        <p:nvSpPr>
          <p:cNvPr id="707586" name="Rectangle 2"/>
          <p:cNvSpPr>
            <a:spLocks noGrp="1" noRot="1" noChangeAspect="1" noChangeArrowheads="1" noTextEdit="1"/>
          </p:cNvSpPr>
          <p:nvPr>
            <p:ph type="sldImg"/>
          </p:nvPr>
        </p:nvSpPr>
        <p:spPr>
          <a:xfrm>
            <a:off x="1062038" y="750888"/>
            <a:ext cx="4648200" cy="3486150"/>
          </a:xfrm>
          <a:ln/>
        </p:spPr>
      </p:sp>
      <p:sp>
        <p:nvSpPr>
          <p:cNvPr id="707587" name="Rectangle 3"/>
          <p:cNvSpPr>
            <a:spLocks noGrp="1" noChangeArrowheads="1"/>
          </p:cNvSpPr>
          <p:nvPr>
            <p:ph type="body" idx="1"/>
          </p:nvPr>
        </p:nvSpPr>
        <p:spPr/>
        <p:txBody>
          <a:bodyPr/>
          <a:lstStyle/>
          <a:p>
            <a:r>
              <a:rPr lang="en-US" dirty="0" smtClean="0"/>
              <a:t>The SHBP plans meet all requirements</a:t>
            </a:r>
            <a:r>
              <a:rPr lang="en-US" baseline="0" dirty="0" smtClean="0"/>
              <a:t> of the Affordable Care Act. </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members make their election online at the</a:t>
            </a:r>
            <a:r>
              <a:rPr lang="en-US" baseline="0" dirty="0" smtClean="0"/>
              <a:t> new web portal at www.mySHBPga.adp.com. You must have a valid email address in order to access the enrollment portal. Once you access the site, you will be required to register before you can continue making your 2014 election. </a:t>
            </a:r>
          </a:p>
          <a:p>
            <a:endParaRPr lang="en-US" baseline="0" dirty="0" smtClean="0"/>
          </a:p>
          <a:p>
            <a:r>
              <a:rPr lang="en-US" baseline="0" dirty="0" smtClean="0"/>
              <a:t>If you do not have web access you may call Customer Service at 800-610-1863 ( on or after October 21, 3013) and speak with a representative.   You will be asked to confirm you have read and understand the Terms and Conditions included in the 2014 Decision Guide, before the representative will take your enrollment request.</a:t>
            </a:r>
          </a:p>
          <a:p>
            <a:endParaRPr lang="en-US" baseline="0" dirty="0" smtClean="0"/>
          </a:p>
          <a:p>
            <a:r>
              <a:rPr lang="en-US" baseline="0" dirty="0" smtClean="0"/>
              <a:t>There are no paper forms to complete so be sure to use the web portal or call Customer Service.</a:t>
            </a:r>
          </a:p>
          <a:p>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happens if you do not go online or call and make an election?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are currently enrolled in the SHBP MA PPO Standard</a:t>
            </a:r>
            <a:r>
              <a:rPr lang="en-US" baseline="0" dirty="0" smtClean="0"/>
              <a:t> Option you will be enrolled in the SHBP MA PPO Standard option.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are currently enrolled in the MA Premium option your coverage will default to the MA Premium Option.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are in a non-MA option (HRA, HMO, or HDHP) and make no election, you will be enrolled in the Bronze HRA Option.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 you are in the TRICARE Supplement, you will continue to be enrolled in the TRICARE Supplement.</a:t>
            </a:r>
          </a:p>
          <a:p>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2600CC6D-4C41-43ED-BA53-CEC606044FA3}" type="slidenum">
              <a:rPr lang="en-US" smtClean="0"/>
              <a:pPr/>
              <a:t>2</a:t>
            </a:fld>
            <a:endParaRPr lang="en-US" dirty="0" smtClean="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a:lnSpc>
                <a:spcPct val="115000"/>
              </a:lnSpc>
            </a:pPr>
            <a:r>
              <a:rPr lang="en-US" dirty="0" smtClean="0"/>
              <a:t>In the presentation, we will be covering Retiree Option Change Period dates (ROCP), as well as some of the things you should consider when making your election for 2014.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a:buFontTx/>
              <a:buChar char="•"/>
            </a:pPr>
            <a:r>
              <a:rPr lang="en-US" dirty="0" smtClean="0"/>
              <a:t>Remember this year all members including</a:t>
            </a:r>
            <a:r>
              <a:rPr lang="en-US" baseline="0" dirty="0" smtClean="0"/>
              <a:t> retirees make their election online.  Y</a:t>
            </a:r>
            <a:r>
              <a:rPr lang="en-US" dirty="0" smtClean="0"/>
              <a:t>ou’ll need to register on the website and create a password before making your 2014 election.  </a:t>
            </a:r>
          </a:p>
          <a:p>
            <a:pPr>
              <a:buFontTx/>
              <a:buChar char="•"/>
            </a:pPr>
            <a:r>
              <a:rPr lang="en-US" dirty="0" smtClean="0"/>
              <a:t>As you know, you may go on-line as many times as you like but the last CONFIRMED election at the time ROCP closes will be your election for the 2014 Plan Year. </a:t>
            </a:r>
          </a:p>
          <a:p>
            <a:pPr>
              <a:buFontTx/>
              <a:buChar char="•"/>
            </a:pPr>
            <a:r>
              <a:rPr lang="en-US" dirty="0" smtClean="0"/>
              <a:t>ROCP closes at 5 pm on November 8</a:t>
            </a:r>
            <a:r>
              <a:rPr lang="en-US" baseline="30000" dirty="0" smtClean="0"/>
              <a:t>th</a:t>
            </a:r>
            <a:r>
              <a:rPr lang="en-US" dirty="0" smtClean="0"/>
              <a:t>.</a:t>
            </a:r>
          </a:p>
          <a:p>
            <a:pPr>
              <a:buFontTx/>
              <a:buChar char="•"/>
            </a:pPr>
            <a:r>
              <a:rPr lang="en-US" dirty="0" smtClean="0"/>
              <a:t>You should print and keep a copy of the confirmation page or write</a:t>
            </a:r>
            <a:r>
              <a:rPr lang="en-US" baseline="0" dirty="0" smtClean="0"/>
              <a:t> down the confirmation number</a:t>
            </a:r>
            <a:r>
              <a:rPr lang="en-US" dirty="0" smtClean="0"/>
              <a:t>.  This number is proof of the election you made should there be a discrepancy between State Health Benefit Plan or “SHBP” records and your election.  </a:t>
            </a:r>
          </a:p>
          <a:p>
            <a:pPr>
              <a:buFontTx/>
              <a:buChar char="•"/>
            </a:pPr>
            <a:r>
              <a:rPr lang="en-US" dirty="0" smtClean="0"/>
              <a:t>Once ROCP closes, you may go online to see the election you made and how you answered the surcharge question. </a:t>
            </a:r>
          </a:p>
        </p:txBody>
      </p:sp>
      <p:sp>
        <p:nvSpPr>
          <p:cNvPr id="25603" name="Slide Number Placeholder 3"/>
          <p:cNvSpPr>
            <a:spLocks noGrp="1"/>
          </p:cNvSpPr>
          <p:nvPr>
            <p:ph type="sldNum" sz="quarter" idx="5"/>
          </p:nvPr>
        </p:nvSpPr>
        <p:spPr>
          <a:noFill/>
        </p:spPr>
        <p:txBody>
          <a:bodyPr/>
          <a:lstStyle/>
          <a:p>
            <a:fld id="{714EB92D-ABF9-499F-A240-9F40085C1046}"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1116013" y="533400"/>
            <a:ext cx="4849812" cy="3638550"/>
          </a:xfrm>
          <a:ln/>
        </p:spPr>
      </p:sp>
      <p:sp>
        <p:nvSpPr>
          <p:cNvPr id="46082"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Remember you must make your election between</a:t>
            </a:r>
            <a:r>
              <a:rPr lang="en-US" baseline="0" dirty="0" smtClean="0"/>
              <a:t> October 21 and November 8, 2013 at 4:30 p.m. You will either make your election online or by calling the customer service number. You must register using the registration code SHBP-GA before you can access the enrollment portal.</a:t>
            </a:r>
            <a:r>
              <a:rPr lang="en-US" sz="1200" b="1" dirty="0" smtClean="0"/>
              <a:t> </a:t>
            </a:r>
            <a:r>
              <a:rPr lang="en-US" sz="1100" b="0" dirty="0" smtClean="0"/>
              <a:t>You may go online as many times as you like, but the election made when the website closes November 8, 2013 at 4.30 p.m., will be the election for the entire plan year unless you experience a Qualifying event that allows a coverage change</a:t>
            </a:r>
          </a:p>
          <a:p>
            <a:endParaRPr lang="en-US" baseline="0" dirty="0" smtClean="0"/>
          </a:p>
          <a:p>
            <a:endParaRPr lang="en-US" dirty="0" smtClean="0"/>
          </a:p>
        </p:txBody>
      </p:sp>
      <p:sp>
        <p:nvSpPr>
          <p:cNvPr id="46083" name="Slide Number Placeholder 3"/>
          <p:cNvSpPr>
            <a:spLocks noGrp="1"/>
          </p:cNvSpPr>
          <p:nvPr>
            <p:ph type="sldNum" sz="quarter" idx="5"/>
          </p:nvPr>
        </p:nvSpPr>
        <p:spPr>
          <a:noFill/>
        </p:spPr>
        <p:txBody>
          <a:bodyPr/>
          <a:lstStyle/>
          <a:p>
            <a:fld id="{B3694188-DAD4-432E-BA84-94F9C1D54A6A}"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D795F7E5-1C0C-4C2C-90C0-90785EF403AB}" type="slidenum">
              <a:rPr lang="en-US" smtClean="0"/>
              <a:pPr/>
              <a:t>32</a:t>
            </a:fld>
            <a:endParaRPr lang="en-US" dirty="0" smtClean="0"/>
          </a:p>
        </p:txBody>
      </p:sp>
      <p:sp>
        <p:nvSpPr>
          <p:cNvPr id="50178" name="Rectangle 7"/>
          <p:cNvSpPr txBox="1">
            <a:spLocks noGrp="1" noChangeArrowheads="1"/>
          </p:cNvSpPr>
          <p:nvPr/>
        </p:nvSpPr>
        <p:spPr bwMode="auto">
          <a:xfrm>
            <a:off x="3886200" y="8829675"/>
            <a:ext cx="2970213" cy="465138"/>
          </a:xfrm>
          <a:prstGeom prst="rect">
            <a:avLst/>
          </a:prstGeom>
          <a:noFill/>
          <a:ln w="9525">
            <a:noFill/>
            <a:miter lim="800000"/>
            <a:headEnd/>
            <a:tailEnd/>
          </a:ln>
        </p:spPr>
        <p:txBody>
          <a:bodyPr lIns="91650" tIns="45825" rIns="91650" bIns="45825" anchor="b"/>
          <a:lstStyle/>
          <a:p>
            <a:pPr algn="r" defTabSz="915988"/>
            <a:fld id="{5313D2FD-0766-4A83-8491-C73CB63DABA9}" type="slidenum">
              <a:rPr lang="en-US" sz="1200"/>
              <a:pPr algn="r" defTabSz="915988"/>
              <a:t>32</a:t>
            </a:fld>
            <a:endParaRPr lang="en-US" sz="1200"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smtClean="0"/>
              <a:t>The information provided in this presentation is a summary of changes for the 2014 Plan Year.  It is intended only to highlight principal benefits.</a:t>
            </a:r>
          </a:p>
          <a:p>
            <a:r>
              <a:rPr lang="en-US" dirty="0" smtClean="0"/>
              <a:t>It is important that you read through the Retiree Decision Guide for more details.  </a:t>
            </a:r>
          </a:p>
          <a:p>
            <a:r>
              <a:rPr lang="en-US" dirty="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p:spPr>
        <p:txBody>
          <a:bodyPr/>
          <a:lstStyle/>
          <a:p>
            <a:r>
              <a:rPr lang="en-US" dirty="0" smtClean="0"/>
              <a:t>Thank you and we appreciate you taking the time to listen to this presentation.</a:t>
            </a:r>
          </a:p>
        </p:txBody>
      </p:sp>
      <p:sp>
        <p:nvSpPr>
          <p:cNvPr id="62467" name="Slide Number Placeholder 3"/>
          <p:cNvSpPr>
            <a:spLocks noGrp="1"/>
          </p:cNvSpPr>
          <p:nvPr>
            <p:ph type="sldNum" sz="quarter" idx="5"/>
          </p:nvPr>
        </p:nvSpPr>
        <p:spPr>
          <a:noFill/>
        </p:spPr>
        <p:txBody>
          <a:bodyPr/>
          <a:lstStyle/>
          <a:p>
            <a:fld id="{B0E8EB53-5A66-4BB9-B7FE-A84D66D336D3}" type="slidenum">
              <a:rPr lang="en-US" smtClean="0"/>
              <a:pPr/>
              <a:t>33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year the Annual 2014 ROCP will be held October 21-November 8, 2013. All of the</a:t>
            </a:r>
            <a:r>
              <a:rPr lang="en-US" baseline="0" dirty="0" smtClean="0"/>
              <a:t> 2014 ROCP materials, including the Retiree Decision Guide, are available online at www.dch.georgia.gov/shbp.  Since SHBP has gone ‘green’, o</a:t>
            </a:r>
            <a:r>
              <a:rPr lang="en-US" dirty="0" smtClean="0"/>
              <a:t>nly Retirees that returned the postcard in the spring will receive a printed copy of the Decision Guide. </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a:t>
            </a:r>
            <a:r>
              <a:rPr lang="en-US" baseline="0" dirty="0" smtClean="0"/>
              <a:t> Cross and Blue Shield of Georgia has been awarded the contract to administer the SHBP plans, including the Medicare Advantage Standard and Medicare Advantage Premium Options</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 begin with</a:t>
            </a:r>
            <a:r>
              <a:rPr lang="en-US" baseline="0" dirty="0" smtClean="0"/>
              <a:t> a discussion of Medicare Advantage.  </a:t>
            </a:r>
            <a:r>
              <a:rPr lang="en-US" dirty="0" smtClean="0"/>
              <a:t>The</a:t>
            </a:r>
            <a:r>
              <a:rPr lang="en-US" baseline="0" dirty="0" smtClean="0"/>
              <a:t> BCBSGa Medicare Advantage Plans have been designed to mirror the benefits you have with your current Medicare Advantage plans. Members may continue to use any Medicare eligible provider. Providers are not required to be in the network. There will be no increase in premiums for the MA PPO Options. Retirees will still be able to access to numerous services, including the Silver Sneakers program.  </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2014, a new program is available that may help you save money on certain prescriptions.  The Select Generic program is a benefit that allow you to purchase a small number of commonly prescribed drugs at no cost.</a:t>
            </a:r>
          </a:p>
          <a:p>
            <a:endParaRPr lang="en-US" baseline="0" dirty="0" smtClean="0"/>
          </a:p>
          <a:p>
            <a:r>
              <a:rPr lang="en-US" baseline="0" dirty="0" smtClean="0"/>
              <a:t>These are a few examples of the drugs available.  A complete list is available online at www.bcbsga.com/shbp. </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mn-ea"/>
                <a:cs typeface="+mn-cs"/>
              </a:rPr>
              <a:t>No matter where life takes you, your health coverage goes with you. With the Medicare Preferred (PPO) with Senior Rx Plus plans, you have access to health care services while traveling or living anywhere in the United States.  </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If you live in, or are traveling in, an area without network providers available for you to see (designated as a “non-network county”), you can go to an out-of-network provider and you will only be responsible to pay the in-network cost share. </a:t>
            </a:r>
            <a:endParaRPr lang="en-US" dirty="0"/>
          </a:p>
        </p:txBody>
      </p:sp>
      <p:sp>
        <p:nvSpPr>
          <p:cNvPr id="4" name="Slide Number Placeholder 3"/>
          <p:cNvSpPr>
            <a:spLocks noGrp="1"/>
          </p:cNvSpPr>
          <p:nvPr>
            <p:ph type="sldNum" sz="quarter" idx="10"/>
          </p:nvPr>
        </p:nvSpPr>
        <p:spPr/>
        <p:txBody>
          <a:bodyPr/>
          <a:lstStyle/>
          <a:p>
            <a:pPr>
              <a:defRPr/>
            </a:pPr>
            <a:fld id="{3AF65A14-5507-4B95-88A2-BD84910C5ACD}" type="slidenum">
              <a:rPr lang="en-US" smtClean="0"/>
              <a:pPr>
                <a:defRPr/>
              </a:pPr>
              <a:t>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sz="1200" b="0" kern="1200" baseline="0" dirty="0" smtClean="0">
                <a:solidFill>
                  <a:schemeClr val="tx1"/>
                </a:solidFill>
                <a:latin typeface="Arial" charset="0"/>
                <a:ea typeface="+mn-ea"/>
                <a:cs typeface="+mn-cs"/>
              </a:rPr>
              <a:t>If you are dealing with the challenges of a chronic condition or a major health issue, you may benefit from the care management services.  You can obtain help in managing your health with friendly reminders or making sure you connect with your doctor.   If you qualify for case management, there are nurses and social workers who will help you.</a:t>
            </a:r>
          </a:p>
          <a:p>
            <a:endParaRPr lang="en-US" sz="1200" b="0" kern="1200" baseline="0" dirty="0" smtClean="0">
              <a:solidFill>
                <a:schemeClr val="tx1"/>
              </a:solidFill>
              <a:latin typeface="Arial" charset="0"/>
              <a:ea typeface="+mn-ea"/>
              <a:cs typeface="+mn-cs"/>
            </a:endParaRPr>
          </a:p>
          <a:p>
            <a:r>
              <a:rPr lang="en-US" sz="1200" b="0" kern="1200" baseline="0" dirty="0" smtClean="0">
                <a:solidFill>
                  <a:schemeClr val="tx1"/>
                </a:solidFill>
                <a:latin typeface="Arial" charset="0"/>
                <a:ea typeface="+mn-ea"/>
                <a:cs typeface="+mn-cs"/>
              </a:rPr>
              <a:t>My Health Advantage is a confidential program.  Your claims are reviewed on a regular basis and confidential recommendations are made to help you keep track of your health, as well as look for potential issues.   </a:t>
            </a:r>
            <a:endParaRPr lang="en-US" b="0" dirty="0" smtClean="0">
              <a:latin typeface="Arial" pitchFamily="34" charset="0"/>
              <a:ea typeface="ＭＳ Ｐゴシック" charset="-128"/>
            </a:endParaRPr>
          </a:p>
        </p:txBody>
      </p:sp>
      <p:sp>
        <p:nvSpPr>
          <p:cNvPr id="50180" name="Slide Number Placeholder 3"/>
          <p:cNvSpPr>
            <a:spLocks noGrp="1"/>
          </p:cNvSpPr>
          <p:nvPr>
            <p:ph type="sldNum" sz="quarter" idx="5"/>
          </p:nvPr>
        </p:nvSpPr>
        <p:spPr>
          <a:noFill/>
        </p:spPr>
        <p:txBody>
          <a:bodyPr/>
          <a:lstStyle/>
          <a:p>
            <a:fld id="{8ABF65EE-D453-4256-86DC-75ADD7735398}" type="slidenum">
              <a:rPr lang="en-US"/>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30555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10"/>
          </p:nvPr>
        </p:nvSpPr>
        <p:spPr>
          <a:xfrm>
            <a:off x="8153400" y="6324600"/>
            <a:ext cx="762000" cy="533400"/>
          </a:xfrm>
        </p:spPr>
        <p:txBody>
          <a:bodyPr/>
          <a:lstStyle/>
          <a:p>
            <a:pPr lvl="0"/>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ntent Slide 1 left image">
    <p:spTree>
      <p:nvGrpSpPr>
        <p:cNvPr id="1" name=""/>
        <p:cNvGrpSpPr/>
        <p:nvPr/>
      </p:nvGrpSpPr>
      <p:grpSpPr>
        <a:xfrm>
          <a:off x="0" y="0"/>
          <a:ext cx="0" cy="0"/>
          <a:chOff x="0" y="0"/>
          <a:chExt cx="0" cy="0"/>
        </a:xfrm>
      </p:grpSpPr>
      <p:pic>
        <p:nvPicPr>
          <p:cNvPr id="4" name="Picture 4" descr="faded-white.png"/>
          <p:cNvPicPr>
            <a:picLocks noChangeAspect="1"/>
          </p:cNvPicPr>
          <p:nvPr userDrawn="1"/>
        </p:nvPicPr>
        <p:blipFill>
          <a:blip r:embed="rId2" cstate="print"/>
          <a:srcRect/>
          <a:stretch>
            <a:fillRect/>
          </a:stretch>
        </p:blipFill>
        <p:spPr bwMode="auto">
          <a:xfrm>
            <a:off x="369888" y="923925"/>
            <a:ext cx="8774112" cy="5934075"/>
          </a:xfrm>
          <a:prstGeom prst="rect">
            <a:avLst/>
          </a:prstGeom>
          <a:noFill/>
          <a:ln w="9525">
            <a:noFill/>
            <a:miter lim="800000"/>
            <a:headEnd/>
            <a:tailEnd/>
          </a:ln>
        </p:spPr>
      </p:pic>
      <p:sp>
        <p:nvSpPr>
          <p:cNvPr id="5" name="Rectangle 15"/>
          <p:cNvSpPr>
            <a:spLocks noChangeArrowheads="1"/>
          </p:cNvSpPr>
          <p:nvPr userDrawn="1"/>
        </p:nvSpPr>
        <p:spPr bwMode="auto">
          <a:xfrm>
            <a:off x="8548688" y="6613525"/>
            <a:ext cx="457200" cy="328613"/>
          </a:xfrm>
          <a:prstGeom prst="rect">
            <a:avLst/>
          </a:prstGeom>
          <a:noFill/>
          <a:ln w="9525">
            <a:noFill/>
            <a:miter lim="800000"/>
            <a:headEnd/>
            <a:tailEnd/>
          </a:ln>
        </p:spPr>
        <p:txBody>
          <a:bodyPr lIns="0" tIns="0" rIns="0" bIns="0"/>
          <a:lstStyle/>
          <a:p>
            <a:pPr algn="r" eaLnBrk="0" hangingPunct="0">
              <a:defRPr/>
            </a:pPr>
            <a:fld id="{22845AA0-1C73-4D89-B02E-7CA95C1D1F38}" type="slidenum">
              <a:rPr lang="en-US" sz="900">
                <a:solidFill>
                  <a:schemeClr val="tx1">
                    <a:lumMod val="50000"/>
                    <a:lumOff val="50000"/>
                  </a:schemeClr>
                </a:solidFill>
                <a:latin typeface="Arial" charset="0"/>
                <a:ea typeface="ヒラギノ角ゴ Pro W3" charset="-128"/>
                <a:cs typeface="ヒラギノ角ゴ Pro W3" charset="-128"/>
              </a:rPr>
              <a:pPr algn="r" eaLnBrk="0" hangingPunct="0">
                <a:defRPr/>
              </a:pPr>
              <a:t>‹#›</a:t>
            </a:fld>
            <a:endParaRPr lang="en-US" sz="900" dirty="0">
              <a:solidFill>
                <a:schemeClr val="tx1">
                  <a:lumMod val="50000"/>
                  <a:lumOff val="50000"/>
                </a:schemeClr>
              </a:solidFill>
              <a:latin typeface="Arial" charset="0"/>
              <a:ea typeface="ヒラギノ角ゴ Pro W3" charset="-128"/>
              <a:cs typeface="ヒラギノ角ゴ Pro W3" charset="-128"/>
            </a:endParaRPr>
          </a:p>
        </p:txBody>
      </p:sp>
      <p:sp>
        <p:nvSpPr>
          <p:cNvPr id="23" name="Content Placeholder 2"/>
          <p:cNvSpPr>
            <a:spLocks noGrp="1"/>
          </p:cNvSpPr>
          <p:nvPr>
            <p:ph sz="half" idx="1"/>
          </p:nvPr>
        </p:nvSpPr>
        <p:spPr>
          <a:xfrm>
            <a:off x="700645" y="1138149"/>
            <a:ext cx="8167256" cy="4622800"/>
          </a:xfrm>
        </p:spPr>
        <p:txBody>
          <a:bodyPr/>
          <a:lstStyle>
            <a:lvl1pPr marL="236538" indent="-236538">
              <a:defRPr sz="2200"/>
            </a:lvl1pPr>
            <a:lvl2pPr>
              <a:defRPr sz="2000"/>
            </a:lvl2pPr>
            <a:lvl3pPr>
              <a:buClr>
                <a:schemeClr val="accent2">
                  <a:lumMod val="75000"/>
                </a:schemeClr>
              </a:buClr>
              <a:defRPr sz="1800">
                <a:solidFill>
                  <a:srgbClr val="568B75"/>
                </a:solidFill>
              </a:defRPr>
            </a:lvl3pPr>
            <a:lvl4pPr>
              <a:defRPr sz="1800"/>
            </a:lvl4pPr>
            <a:lvl5pPr>
              <a:buClrTx/>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Rectangle 13"/>
          <p:cNvSpPr>
            <a:spLocks noGrp="1" noChangeArrowheads="1"/>
          </p:cNvSpPr>
          <p:nvPr>
            <p:ph type="title"/>
          </p:nvPr>
        </p:nvSpPr>
        <p:spPr bwMode="auto">
          <a:xfrm>
            <a:off x="685800" y="152400"/>
            <a:ext cx="8229600" cy="693761"/>
          </a:xfrm>
          <a:prstGeom prst="rect">
            <a:avLst/>
          </a:prstGeom>
          <a:noFill/>
          <a:ln w="9525">
            <a:noFill/>
            <a:miter lim="800000"/>
            <a:headEnd/>
            <a:tailEnd/>
          </a:ln>
        </p:spPr>
        <p:txBody>
          <a:bodyPr/>
          <a:lstStyle/>
          <a:p>
            <a:pPr lvl="0"/>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ypical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87131"/>
          </a:xfrm>
          <a:prstGeom prst="rect">
            <a:avLst/>
          </a:prstGeom>
        </p:spPr>
        <p:txBody>
          <a:bodyPr lIns="274320"/>
          <a:lstStyle/>
          <a:p>
            <a:r>
              <a:rPr lang="en-US" dirty="0" smtClean="0"/>
              <a:t>Click to edit Master title style</a:t>
            </a:r>
            <a:endParaRPr lang="en-US" dirty="0"/>
          </a:p>
        </p:txBody>
      </p:sp>
    </p:spTree>
    <p:extLst>
      <p:ext uri="{BB962C8B-B14F-4D97-AF65-F5344CB8AC3E}">
        <p14:creationId xmlns="" xmlns:p14="http://schemas.microsoft.com/office/powerpoint/2010/main" val="146057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1"/>
          <p:cNvSpPr>
            <a:spLocks noChangeArrowheads="1"/>
          </p:cNvSpPr>
          <p:nvPr userDrawn="1"/>
        </p:nvSpPr>
        <p:spPr bwMode="auto">
          <a:xfrm>
            <a:off x="0" y="0"/>
            <a:ext cx="9144000" cy="1219200"/>
          </a:xfrm>
          <a:prstGeom prst="rect">
            <a:avLst/>
          </a:prstGeom>
          <a:solidFill>
            <a:srgbClr val="0F9CD8"/>
          </a:solidFill>
          <a:ln w="9525">
            <a:noFill/>
            <a:miter lim="800000"/>
            <a:headEnd/>
            <a:tailEnd/>
          </a:ln>
          <a:effectLst/>
        </p:spPr>
        <p:txBody>
          <a:bodyPr wrap="none" anchor="ctr"/>
          <a:lstStyle/>
          <a:p>
            <a:pPr>
              <a:defRPr/>
            </a:pPr>
            <a:endParaRPr lang="en-US" dirty="0"/>
          </a:p>
        </p:txBody>
      </p:sp>
      <p:sp>
        <p:nvSpPr>
          <p:cNvPr id="1027" name="Rectangle 2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  </a:t>
            </a:r>
          </a:p>
        </p:txBody>
      </p:sp>
      <p:sp>
        <p:nvSpPr>
          <p:cNvPr id="1028" name="Rectangle 23"/>
          <p:cNvSpPr>
            <a:spLocks noGrp="1" noChangeArrowheads="1"/>
          </p:cNvSpPr>
          <p:nvPr>
            <p:ph type="title"/>
          </p:nvPr>
        </p:nvSpPr>
        <p:spPr bwMode="auto">
          <a:xfrm>
            <a:off x="457200" y="152400"/>
            <a:ext cx="8610600" cy="990600"/>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1049" name="Rectangle 25"/>
          <p:cNvSpPr>
            <a:spLocks noChangeArrowheads="1"/>
          </p:cNvSpPr>
          <p:nvPr userDrawn="1"/>
        </p:nvSpPr>
        <p:spPr bwMode="auto">
          <a:xfrm>
            <a:off x="0" y="1219200"/>
            <a:ext cx="9144000" cy="152400"/>
          </a:xfrm>
          <a:prstGeom prst="rect">
            <a:avLst/>
          </a:prstGeom>
          <a:solidFill>
            <a:srgbClr val="4FC0F3"/>
          </a:solidFill>
          <a:ln w="9525">
            <a:noFill/>
            <a:miter lim="800000"/>
            <a:headEnd/>
            <a:tailEnd/>
          </a:ln>
          <a:effectLst/>
        </p:spPr>
        <p:txBody>
          <a:bodyPr wrap="none" anchor="ctr"/>
          <a:lstStyle/>
          <a:p>
            <a:pPr>
              <a:defRPr/>
            </a:pPr>
            <a:endParaRPr lang="en-US" dirty="0"/>
          </a:p>
        </p:txBody>
      </p:sp>
      <p:sp>
        <p:nvSpPr>
          <p:cNvPr id="1052" name="Rectangle 28"/>
          <p:cNvSpPr>
            <a:spLocks noChangeArrowheads="1"/>
          </p:cNvSpPr>
          <p:nvPr/>
        </p:nvSpPr>
        <p:spPr bwMode="auto">
          <a:xfrm>
            <a:off x="228600" y="6400800"/>
            <a:ext cx="990600" cy="457200"/>
          </a:xfrm>
          <a:prstGeom prst="rect">
            <a:avLst/>
          </a:prstGeom>
          <a:noFill/>
          <a:ln w="25400">
            <a:noFill/>
            <a:miter lim="800000"/>
            <a:headEnd/>
            <a:tailEnd/>
          </a:ln>
          <a:effectLst/>
        </p:spPr>
        <p:txBody>
          <a:bodyPr anchor="ctr"/>
          <a:lstStyle/>
          <a:p>
            <a:pPr>
              <a:defRPr/>
            </a:pPr>
            <a:endParaRPr lang="en-US" sz="4000" b="1" dirty="0">
              <a:solidFill>
                <a:schemeClr val="bg1"/>
              </a:solidFill>
              <a:latin typeface="Arial Narrow" pitchFamily="34" charset="0"/>
            </a:endParaRPr>
          </a:p>
        </p:txBody>
      </p:sp>
      <p:sp>
        <p:nvSpPr>
          <p:cNvPr id="1055" name="Line 31"/>
          <p:cNvSpPr>
            <a:spLocks noChangeShapeType="1"/>
          </p:cNvSpPr>
          <p:nvPr userDrawn="1"/>
        </p:nvSpPr>
        <p:spPr bwMode="auto">
          <a:xfrm>
            <a:off x="0" y="1219200"/>
            <a:ext cx="9144000" cy="0"/>
          </a:xfrm>
          <a:prstGeom prst="line">
            <a:avLst/>
          </a:prstGeom>
          <a:noFill/>
          <a:ln w="19050">
            <a:solidFill>
              <a:schemeClr val="folHlink"/>
            </a:solidFill>
            <a:round/>
            <a:headEnd/>
            <a:tailEnd/>
          </a:ln>
          <a:effectLst/>
        </p:spPr>
        <p:txBody>
          <a:bodyPr/>
          <a:lstStyle/>
          <a:p>
            <a:pPr>
              <a:defRPr/>
            </a:pPr>
            <a:endParaRPr lang="en-US" dirty="0">
              <a:ln>
                <a:solidFill>
                  <a:srgbClr val="92D050"/>
                </a:solidFill>
              </a:ln>
            </a:endParaRPr>
          </a:p>
        </p:txBody>
      </p:sp>
      <p:sp>
        <p:nvSpPr>
          <p:cNvPr id="1056" name="Text Box 32"/>
          <p:cNvSpPr txBox="1">
            <a:spLocks noChangeArrowheads="1"/>
          </p:cNvSpPr>
          <p:nvPr userDrawn="1"/>
        </p:nvSpPr>
        <p:spPr bwMode="auto">
          <a:xfrm>
            <a:off x="8634413" y="6445250"/>
            <a:ext cx="433387" cy="336550"/>
          </a:xfrm>
          <a:prstGeom prst="rect">
            <a:avLst/>
          </a:prstGeom>
          <a:noFill/>
          <a:ln w="9525">
            <a:noFill/>
            <a:miter lim="800000"/>
            <a:headEnd/>
            <a:tailEnd/>
          </a:ln>
          <a:effectLst/>
        </p:spPr>
        <p:txBody>
          <a:bodyPr wrap="none">
            <a:spAutoFit/>
          </a:bodyPr>
          <a:lstStyle/>
          <a:p>
            <a:pPr>
              <a:defRPr/>
            </a:pPr>
            <a:fld id="{36448BCC-B939-4C98-8BCC-EF4780A9D412}" type="slidenum">
              <a:rPr lang="en-US" sz="1600">
                <a:solidFill>
                  <a:srgbClr val="0099FF"/>
                </a:solidFill>
              </a:rPr>
              <a:pPr>
                <a:defRPr/>
              </a:pPr>
              <a:t>‹#›</a:t>
            </a:fld>
            <a:endParaRPr lang="en-US" sz="1600" dirty="0">
              <a:solidFill>
                <a:srgbClr val="0099FF"/>
              </a:solidFill>
            </a:endParaRPr>
          </a:p>
        </p:txBody>
      </p:sp>
      <p:pic>
        <p:nvPicPr>
          <p:cNvPr id="1033" name="Picture 34" descr="dch_logo_pms299_ALT2012"/>
          <p:cNvPicPr>
            <a:picLocks noChangeAspect="1" noChangeArrowheads="1"/>
          </p:cNvPicPr>
          <p:nvPr userDrawn="1"/>
        </p:nvPicPr>
        <p:blipFill>
          <a:blip r:embed="rId16" cstate="print"/>
          <a:srcRect/>
          <a:stretch>
            <a:fillRect/>
          </a:stretch>
        </p:blipFill>
        <p:spPr bwMode="auto">
          <a:xfrm>
            <a:off x="152400" y="6248400"/>
            <a:ext cx="2001838"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Narrow" pitchFamily="34" charset="0"/>
        </a:defRPr>
      </a:lvl2pPr>
      <a:lvl3pPr algn="l" rtl="0" eaLnBrk="0" fontAlgn="base" hangingPunct="0">
        <a:spcBef>
          <a:spcPct val="0"/>
        </a:spcBef>
        <a:spcAft>
          <a:spcPct val="0"/>
        </a:spcAft>
        <a:defRPr sz="4000" b="1">
          <a:solidFill>
            <a:schemeClr val="bg1"/>
          </a:solidFill>
          <a:latin typeface="Arial Narrow" pitchFamily="34" charset="0"/>
        </a:defRPr>
      </a:lvl3pPr>
      <a:lvl4pPr algn="l" rtl="0" eaLnBrk="0" fontAlgn="base" hangingPunct="0">
        <a:spcBef>
          <a:spcPct val="0"/>
        </a:spcBef>
        <a:spcAft>
          <a:spcPct val="0"/>
        </a:spcAft>
        <a:defRPr sz="4000" b="1">
          <a:solidFill>
            <a:schemeClr val="bg1"/>
          </a:solidFill>
          <a:latin typeface="Arial Narrow" pitchFamily="34" charset="0"/>
        </a:defRPr>
      </a:lvl4pPr>
      <a:lvl5pPr algn="l" rtl="0" eaLnBrk="0" fontAlgn="base" hangingPunct="0">
        <a:spcBef>
          <a:spcPct val="0"/>
        </a:spcBef>
        <a:spcAft>
          <a:spcPct val="0"/>
        </a:spcAft>
        <a:defRPr sz="4000" b="1">
          <a:solidFill>
            <a:schemeClr val="bg1"/>
          </a:solidFill>
          <a:latin typeface="Arial Narrow"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w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bcbsga.com/shb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yshbpga.adp.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yshbpga.adp.co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myshbpga.adp.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dch.georgia.gov/shbp"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ch.georgia.gov/shb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39"/>
          <p:cNvSpPr>
            <a:spLocks noGrp="1" noChangeArrowheads="1"/>
          </p:cNvSpPr>
          <p:nvPr>
            <p:ph type="subTitle" idx="1"/>
          </p:nvPr>
        </p:nvSpPr>
        <p:spPr>
          <a:xfrm>
            <a:off x="0" y="0"/>
            <a:ext cx="9296400" cy="7010400"/>
          </a:xfrm>
          <a:solidFill>
            <a:schemeClr val="bg1"/>
          </a:solidFill>
        </p:spPr>
        <p:txBody>
          <a:bodyPr/>
          <a:lstStyle/>
          <a:p>
            <a:pPr eaLnBrk="1" hangingPunct="1"/>
            <a:endParaRPr lang="en-US" dirty="0" smtClean="0"/>
          </a:p>
        </p:txBody>
      </p:sp>
      <p:pic>
        <p:nvPicPr>
          <p:cNvPr id="2051" name="Picture 87" descr="PPTdesignC"/>
          <p:cNvPicPr>
            <a:picLocks noChangeAspect="1" noChangeArrowheads="1"/>
          </p:cNvPicPr>
          <p:nvPr/>
        </p:nvPicPr>
        <p:blipFill>
          <a:blip r:embed="rId3" cstate="print"/>
          <a:srcRect/>
          <a:stretch>
            <a:fillRect/>
          </a:stretch>
        </p:blipFill>
        <p:spPr bwMode="auto">
          <a:xfrm>
            <a:off x="0" y="0"/>
            <a:ext cx="9369425" cy="7026275"/>
          </a:xfrm>
          <a:prstGeom prst="rect">
            <a:avLst/>
          </a:prstGeom>
          <a:noFill/>
          <a:ln w="9525">
            <a:noFill/>
            <a:miter lim="800000"/>
            <a:headEnd/>
            <a:tailEnd/>
          </a:ln>
        </p:spPr>
      </p:pic>
      <p:sp>
        <p:nvSpPr>
          <p:cNvPr id="2052" name="Rectangle 90"/>
          <p:cNvSpPr>
            <a:spLocks noChangeArrowheads="1"/>
          </p:cNvSpPr>
          <p:nvPr/>
        </p:nvSpPr>
        <p:spPr bwMode="auto">
          <a:xfrm>
            <a:off x="304800" y="4343400"/>
            <a:ext cx="6172200" cy="1219200"/>
          </a:xfrm>
          <a:prstGeom prst="rect">
            <a:avLst/>
          </a:prstGeom>
          <a:noFill/>
          <a:ln w="9525">
            <a:noFill/>
            <a:miter lim="800000"/>
            <a:headEnd/>
            <a:tailEnd/>
          </a:ln>
        </p:spPr>
        <p:txBody>
          <a:bodyPr/>
          <a:lstStyle/>
          <a:p>
            <a:pPr>
              <a:lnSpc>
                <a:spcPct val="80000"/>
              </a:lnSpc>
              <a:spcBef>
                <a:spcPct val="20000"/>
              </a:spcBef>
              <a:spcAft>
                <a:spcPct val="30000"/>
              </a:spcAft>
            </a:pPr>
            <a:r>
              <a:rPr lang="en-US" sz="2400" dirty="0">
                <a:solidFill>
                  <a:schemeClr val="bg1"/>
                </a:solidFill>
                <a:latin typeface="Arial Narrow" pitchFamily="34" charset="0"/>
              </a:rPr>
              <a:t>Presentation to</a:t>
            </a:r>
            <a:r>
              <a:rPr lang="en-US" sz="2400" dirty="0" smtClean="0">
                <a:solidFill>
                  <a:schemeClr val="bg1"/>
                </a:solidFill>
                <a:latin typeface="Arial Narrow" pitchFamily="34" charset="0"/>
              </a:rPr>
              <a:t>: SHBP Retirees</a:t>
            </a:r>
            <a:endParaRPr lang="en-US" sz="2400" dirty="0">
              <a:solidFill>
                <a:schemeClr val="bg1"/>
              </a:solidFill>
              <a:latin typeface="Arial Narrow" pitchFamily="34" charset="0"/>
            </a:endParaRPr>
          </a:p>
          <a:p>
            <a:pPr>
              <a:lnSpc>
                <a:spcPct val="80000"/>
              </a:lnSpc>
              <a:spcBef>
                <a:spcPct val="20000"/>
              </a:spcBef>
            </a:pPr>
            <a:endParaRPr lang="en-US" sz="2000" dirty="0">
              <a:solidFill>
                <a:schemeClr val="bg1"/>
              </a:solidFill>
              <a:latin typeface="Arial Narrow" pitchFamily="34" charset="0"/>
            </a:endParaRPr>
          </a:p>
        </p:txBody>
      </p:sp>
      <p:sp>
        <p:nvSpPr>
          <p:cNvPr id="2053" name="Rectangle 93"/>
          <p:cNvSpPr>
            <a:spLocks noChangeArrowheads="1"/>
          </p:cNvSpPr>
          <p:nvPr/>
        </p:nvSpPr>
        <p:spPr bwMode="auto">
          <a:xfrm>
            <a:off x="152400" y="5257800"/>
            <a:ext cx="8915400" cy="1524000"/>
          </a:xfrm>
          <a:prstGeom prst="rect">
            <a:avLst/>
          </a:prstGeom>
          <a:noFill/>
          <a:ln w="9525">
            <a:noFill/>
            <a:miter lim="800000"/>
            <a:headEnd/>
            <a:tailEnd/>
          </a:ln>
        </p:spPr>
        <p:txBody>
          <a:bodyPr/>
          <a:lstStyle/>
          <a:p>
            <a:pPr>
              <a:lnSpc>
                <a:spcPct val="80000"/>
              </a:lnSpc>
              <a:spcBef>
                <a:spcPct val="20000"/>
              </a:spcBef>
            </a:pPr>
            <a:endParaRPr lang="en-US" sz="1600" b="1" dirty="0">
              <a:solidFill>
                <a:schemeClr val="bg1"/>
              </a:solidFill>
              <a:latin typeface="Arial Narrow" pitchFamily="34" charset="0"/>
            </a:endParaRPr>
          </a:p>
        </p:txBody>
      </p:sp>
      <p:pic>
        <p:nvPicPr>
          <p:cNvPr id="2055" name="Picture 95" descr="PPT_2011_collage"/>
          <p:cNvPicPr>
            <a:picLocks noChangeAspect="1" noChangeArrowheads="1"/>
          </p:cNvPicPr>
          <p:nvPr/>
        </p:nvPicPr>
        <p:blipFill>
          <a:blip r:embed="rId4" cstate="print"/>
          <a:srcRect/>
          <a:stretch>
            <a:fillRect/>
          </a:stretch>
        </p:blipFill>
        <p:spPr bwMode="auto">
          <a:xfrm>
            <a:off x="-28575" y="2536825"/>
            <a:ext cx="9424988" cy="1663700"/>
          </a:xfrm>
          <a:prstGeom prst="rect">
            <a:avLst/>
          </a:prstGeom>
          <a:noFill/>
          <a:ln w="9525">
            <a:noFill/>
            <a:miter lim="800000"/>
            <a:headEnd/>
            <a:tailEnd/>
          </a:ln>
        </p:spPr>
      </p:pic>
      <p:pic>
        <p:nvPicPr>
          <p:cNvPr id="2056" name="Picture 97" descr="dch_logo_pms299_ALT2012_REVRS"/>
          <p:cNvPicPr>
            <a:picLocks noChangeAspect="1" noChangeArrowheads="1"/>
          </p:cNvPicPr>
          <p:nvPr/>
        </p:nvPicPr>
        <p:blipFill>
          <a:blip r:embed="rId5" cstate="print"/>
          <a:srcRect/>
          <a:stretch>
            <a:fillRect/>
          </a:stretch>
        </p:blipFill>
        <p:spPr bwMode="auto">
          <a:xfrm>
            <a:off x="207963" y="228600"/>
            <a:ext cx="2001837" cy="457200"/>
          </a:xfrm>
          <a:prstGeom prst="rect">
            <a:avLst/>
          </a:prstGeom>
          <a:noFill/>
          <a:ln w="9525">
            <a:noFill/>
            <a:miter lim="800000"/>
            <a:headEnd/>
            <a:tailEnd/>
          </a:ln>
        </p:spPr>
      </p:pic>
      <p:sp>
        <p:nvSpPr>
          <p:cNvPr id="2057" name="TextBox 9"/>
          <p:cNvSpPr txBox="1">
            <a:spLocks noChangeArrowheads="1"/>
          </p:cNvSpPr>
          <p:nvPr/>
        </p:nvSpPr>
        <p:spPr bwMode="auto">
          <a:xfrm>
            <a:off x="796843" y="1066800"/>
            <a:ext cx="8549135" cy="1446550"/>
          </a:xfrm>
          <a:prstGeom prst="rect">
            <a:avLst/>
          </a:prstGeom>
          <a:noFill/>
          <a:ln w="9525">
            <a:noFill/>
            <a:miter lim="800000"/>
            <a:headEnd/>
            <a:tailEnd/>
          </a:ln>
        </p:spPr>
        <p:txBody>
          <a:bodyPr wrap="none">
            <a:spAutoFit/>
          </a:bodyPr>
          <a:lstStyle/>
          <a:p>
            <a:r>
              <a:rPr lang="en-US" sz="4400" dirty="0" smtClean="0">
                <a:solidFill>
                  <a:schemeClr val="bg1"/>
                </a:solidFill>
                <a:latin typeface="Arial Narrow" pitchFamily="34" charset="0"/>
              </a:rPr>
              <a:t>   2014 State Health Benefit Plan </a:t>
            </a:r>
          </a:p>
          <a:p>
            <a:r>
              <a:rPr lang="en-US" sz="4400" dirty="0" smtClean="0">
                <a:solidFill>
                  <a:schemeClr val="bg1"/>
                </a:solidFill>
                <a:latin typeface="Arial Narrow" pitchFamily="34" charset="0"/>
              </a:rPr>
              <a:t>   Retiree Option Change Period (ROCP)</a:t>
            </a:r>
            <a:endParaRPr lang="en-US" sz="4400"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914400" y="66675"/>
            <a:ext cx="5748338" cy="931863"/>
          </a:xfrm>
          <a:noFill/>
          <a:ln>
            <a:miter lim="800000"/>
            <a:headEnd/>
            <a:tailEnd/>
          </a:ln>
        </p:spPr>
        <p:txBody>
          <a:bodyPr vert="horz" wrap="square" lIns="91440" tIns="45720" rIns="91440" bIns="45720" numCol="1" anchor="b" anchorCtr="0" compatLnSpc="1">
            <a:prstTxWarp prst="textNoShape">
              <a:avLst/>
            </a:prstTxWarp>
          </a:bodyPr>
          <a:lstStyle/>
          <a:p>
            <a:r>
              <a:rPr lang="en-US" dirty="0" smtClean="0"/>
              <a:t/>
            </a:r>
            <a:br>
              <a:rPr lang="en-US" dirty="0" smtClean="0"/>
            </a:br>
            <a:r>
              <a:rPr lang="en-US" dirty="0" smtClean="0"/>
              <a:t/>
            </a:r>
            <a:br>
              <a:rPr lang="en-US" dirty="0" smtClean="0"/>
            </a:br>
            <a:r>
              <a:rPr lang="en-US" dirty="0" smtClean="0"/>
              <a:t/>
            </a:r>
            <a:br>
              <a:rPr lang="en-US" dirty="0" smtClean="0"/>
            </a:br>
            <a:r>
              <a:rPr lang="en-US" sz="2400" dirty="0" smtClean="0"/>
              <a:t/>
            </a:r>
            <a:br>
              <a:rPr lang="en-US" sz="2400" dirty="0" smtClean="0"/>
            </a:br>
            <a:r>
              <a:rPr lang="en-US" sz="3600" dirty="0" smtClean="0"/>
              <a:t>Health and Wellness Programs</a:t>
            </a:r>
          </a:p>
        </p:txBody>
      </p:sp>
      <p:sp>
        <p:nvSpPr>
          <p:cNvPr id="26627" name="Rectangle 3"/>
          <p:cNvSpPr>
            <a:spLocks noGrp="1" noChangeArrowheads="1"/>
          </p:cNvSpPr>
          <p:nvPr>
            <p:ph idx="1"/>
          </p:nvPr>
        </p:nvSpPr>
        <p:spPr bwMode="auto">
          <a:xfrm>
            <a:off x="762000" y="1651000"/>
            <a:ext cx="8140700" cy="3987800"/>
          </a:xfrm>
          <a:noFill/>
          <a:ln>
            <a:miter lim="800000"/>
            <a:headEnd/>
            <a:tailEnd/>
          </a:ln>
        </p:spPr>
        <p:txBody>
          <a:bodyPr vert="horz" wrap="square" lIns="91440" tIns="45720" rIns="91440" bIns="45720" numCol="1" anchor="t" anchorCtr="0" compatLnSpc="1">
            <a:prstTxWarp prst="textNoShape">
              <a:avLst/>
            </a:prstTxWarp>
          </a:bodyPr>
          <a:lstStyle/>
          <a:p>
            <a:pPr marL="171450" indent="-171450">
              <a:spcBef>
                <a:spcPts val="400"/>
              </a:spcBef>
              <a:buFont typeface="Wingdings" pitchFamily="2" charset="2"/>
              <a:buNone/>
            </a:pPr>
            <a:r>
              <a:rPr lang="en-US" sz="2800" b="1" dirty="0" smtClean="0">
                <a:solidFill>
                  <a:srgbClr val="166298"/>
                </a:solidFill>
              </a:rPr>
              <a:t>24/7 NurseLine</a:t>
            </a:r>
            <a:endParaRPr lang="en-US" sz="2800" dirty="0" smtClean="0">
              <a:solidFill>
                <a:srgbClr val="166298"/>
              </a:solidFill>
            </a:endParaRPr>
          </a:p>
          <a:p>
            <a:pPr marL="171450" indent="-171450">
              <a:spcBef>
                <a:spcPts val="400"/>
              </a:spcBef>
              <a:buFont typeface="Wingdings" pitchFamily="2" charset="2"/>
              <a:buNone/>
            </a:pPr>
            <a:r>
              <a:rPr lang="en-US" sz="2800" dirty="0" smtClean="0">
                <a:solidFill>
                  <a:srgbClr val="000000"/>
                </a:solidFill>
              </a:rPr>
              <a:t>Professionals are only a phone call away.</a:t>
            </a:r>
          </a:p>
          <a:p>
            <a:pPr marL="171450" indent="-171450">
              <a:spcBef>
                <a:spcPts val="400"/>
              </a:spcBef>
              <a:buFont typeface="Wingdings" pitchFamily="2" charset="2"/>
              <a:buNone/>
            </a:pPr>
            <a:endParaRPr lang="en-US" sz="2800" dirty="0" smtClean="0">
              <a:solidFill>
                <a:srgbClr val="000000"/>
              </a:solidFill>
            </a:endParaRPr>
          </a:p>
          <a:p>
            <a:pPr marL="171450" indent="-171450">
              <a:spcBef>
                <a:spcPts val="400"/>
              </a:spcBef>
              <a:buFont typeface="Wingdings" pitchFamily="2" charset="2"/>
              <a:buNone/>
            </a:pPr>
            <a:r>
              <a:rPr lang="en-US" sz="2800" b="1" dirty="0" smtClean="0">
                <a:solidFill>
                  <a:srgbClr val="000000"/>
                </a:solidFill>
              </a:rPr>
              <a:t>Advantages for Members</a:t>
            </a:r>
          </a:p>
          <a:p>
            <a:pPr marL="171450" indent="-171450">
              <a:spcBef>
                <a:spcPts val="400"/>
              </a:spcBef>
              <a:buFontTx/>
              <a:buChar char="•"/>
            </a:pPr>
            <a:r>
              <a:rPr lang="en-US" sz="2800" dirty="0" smtClean="0">
                <a:solidFill>
                  <a:srgbClr val="000000"/>
                </a:solidFill>
              </a:rPr>
              <a:t>Helps assess symptoms</a:t>
            </a:r>
          </a:p>
          <a:p>
            <a:pPr marL="171450" indent="-171450">
              <a:spcBef>
                <a:spcPts val="400"/>
              </a:spcBef>
              <a:buFontTx/>
              <a:buChar char="•"/>
            </a:pPr>
            <a:r>
              <a:rPr lang="en-US" sz="2800" dirty="0" smtClean="0">
                <a:solidFill>
                  <a:srgbClr val="000000"/>
                </a:solidFill>
              </a:rPr>
              <a:t>Increases understanding of a condition or course of treatment</a:t>
            </a:r>
          </a:p>
          <a:p>
            <a:pPr marL="171450" indent="-171450">
              <a:spcBef>
                <a:spcPts val="400"/>
              </a:spcBef>
              <a:buFontTx/>
              <a:buChar char="•"/>
            </a:pPr>
            <a:r>
              <a:rPr lang="en-US" sz="2800" dirty="0" smtClean="0">
                <a:solidFill>
                  <a:srgbClr val="000000"/>
                </a:solidFill>
              </a:rPr>
              <a:t>Ensures you receive the right care in the right setting </a:t>
            </a:r>
            <a:br>
              <a:rPr lang="en-US" sz="2800" dirty="0" smtClean="0">
                <a:solidFill>
                  <a:srgbClr val="000000"/>
                </a:solidFill>
              </a:rPr>
            </a:br>
            <a:endParaRPr lang="en-US" sz="2800" dirty="0" smtClean="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914400" y="66675"/>
            <a:ext cx="5748338" cy="912813"/>
          </a:xfrm>
          <a:noFill/>
          <a:ln>
            <a:miter lim="800000"/>
            <a:headEnd/>
            <a:tailEnd/>
          </a:ln>
        </p:spPr>
        <p:txBody>
          <a:bodyPr vert="horz" wrap="square" lIns="91440" tIns="45720" rIns="91440" bIns="45720" numCol="1" anchor="b" anchorCtr="0" compatLnSpc="1">
            <a:prstTxWarp prst="textNoShape">
              <a:avLst/>
            </a:prstTxWarp>
          </a:bodyPr>
          <a:lstStyle/>
          <a:p>
            <a:r>
              <a:rPr lang="en-US" sz="2400" dirty="0" smtClean="0"/>
              <a:t>Health and Wellness </a:t>
            </a:r>
            <a:br>
              <a:rPr lang="en-US" sz="2400" dirty="0" smtClean="0"/>
            </a:br>
            <a:r>
              <a:rPr lang="en-US" sz="2400" dirty="0" smtClean="0"/>
              <a:t>helping you reach your health goals!</a:t>
            </a:r>
          </a:p>
        </p:txBody>
      </p:sp>
      <p:sp>
        <p:nvSpPr>
          <p:cNvPr id="27651" name="Rectangle 3"/>
          <p:cNvSpPr>
            <a:spLocks noGrp="1" noChangeArrowheads="1"/>
          </p:cNvSpPr>
          <p:nvPr>
            <p:ph idx="1"/>
          </p:nvPr>
        </p:nvSpPr>
        <p:spPr bwMode="auto">
          <a:xfrm>
            <a:off x="381000" y="1363662"/>
            <a:ext cx="7856538" cy="3970337"/>
          </a:xfrm>
          <a:noFill/>
          <a:ln>
            <a:miter lim="800000"/>
            <a:headEnd/>
            <a:tailEnd/>
          </a:ln>
        </p:spPr>
        <p:txBody>
          <a:bodyPr vert="horz" wrap="square" lIns="91440" tIns="45720" rIns="91440" bIns="45720" numCol="1" anchor="t" anchorCtr="0" compatLnSpc="1">
            <a:prstTxWarp prst="textNoShape">
              <a:avLst/>
            </a:prstTxWarp>
          </a:bodyPr>
          <a:lstStyle/>
          <a:p>
            <a:pPr marL="171450" indent="-171450">
              <a:spcBef>
                <a:spcPts val="400"/>
              </a:spcBef>
              <a:buFont typeface="Wingdings" pitchFamily="2" charset="2"/>
              <a:buNone/>
            </a:pPr>
            <a:r>
              <a:rPr lang="en-US" sz="2000" b="1" dirty="0" smtClean="0">
                <a:solidFill>
                  <a:srgbClr val="166298"/>
                </a:solidFill>
              </a:rPr>
              <a:t>SilverSneakers</a:t>
            </a:r>
            <a:r>
              <a:rPr lang="en-US" sz="2000" b="1" baseline="30000" dirty="0" smtClean="0">
                <a:solidFill>
                  <a:srgbClr val="166298"/>
                </a:solidFill>
              </a:rPr>
              <a:t>®</a:t>
            </a:r>
            <a:r>
              <a:rPr lang="en-US" sz="2000" b="1" dirty="0" smtClean="0">
                <a:solidFill>
                  <a:srgbClr val="166298"/>
                </a:solidFill>
              </a:rPr>
              <a:t> Fitness Program</a:t>
            </a:r>
            <a:endParaRPr lang="en-US" sz="2000" dirty="0" smtClean="0">
              <a:solidFill>
                <a:srgbClr val="166298"/>
              </a:solidFill>
            </a:endParaRPr>
          </a:p>
          <a:p>
            <a:pPr marL="171450" indent="-171450">
              <a:spcBef>
                <a:spcPts val="400"/>
              </a:spcBef>
              <a:buFont typeface="Wingdings" pitchFamily="2" charset="2"/>
              <a:buNone/>
            </a:pPr>
            <a:r>
              <a:rPr lang="en-US" sz="2000" dirty="0" smtClean="0">
                <a:solidFill>
                  <a:srgbClr val="000000"/>
                </a:solidFill>
              </a:rPr>
              <a:t>SilverSneakers is a fun, energizing program that helps you take greater control of </a:t>
            </a:r>
          </a:p>
          <a:p>
            <a:pPr marL="171450" indent="-171450">
              <a:spcBef>
                <a:spcPts val="400"/>
              </a:spcBef>
              <a:buFont typeface="Wingdings" pitchFamily="2" charset="2"/>
              <a:buNone/>
            </a:pPr>
            <a:r>
              <a:rPr lang="en-US" sz="2000" dirty="0" smtClean="0">
                <a:solidFill>
                  <a:srgbClr val="000000"/>
                </a:solidFill>
              </a:rPr>
              <a:t>your health by encouraging physical activity and offering social events.</a:t>
            </a:r>
          </a:p>
          <a:p>
            <a:pPr marL="171450" indent="-171450">
              <a:spcBef>
                <a:spcPts val="400"/>
              </a:spcBef>
              <a:buFont typeface="Wingdings" pitchFamily="2" charset="2"/>
              <a:buNone/>
            </a:pPr>
            <a:endParaRPr lang="en-US" sz="2000" dirty="0" smtClean="0">
              <a:solidFill>
                <a:srgbClr val="000000"/>
              </a:solidFill>
            </a:endParaRPr>
          </a:p>
          <a:p>
            <a:pPr marL="171450" indent="-171450">
              <a:spcBef>
                <a:spcPts val="400"/>
              </a:spcBef>
              <a:buFont typeface="Wingdings" pitchFamily="2" charset="2"/>
              <a:buNone/>
            </a:pPr>
            <a:r>
              <a:rPr lang="en-US" sz="2000" b="1" dirty="0" smtClean="0">
                <a:solidFill>
                  <a:srgbClr val="000000"/>
                </a:solidFill>
              </a:rPr>
              <a:t>Benefits include:</a:t>
            </a:r>
          </a:p>
          <a:p>
            <a:pPr marL="171450" indent="-171450">
              <a:spcBef>
                <a:spcPts val="400"/>
              </a:spcBef>
              <a:buFont typeface="Arial" pitchFamily="34" charset="0"/>
              <a:buChar char="•"/>
            </a:pPr>
            <a:r>
              <a:rPr lang="en-US" sz="2000" dirty="0" smtClean="0">
                <a:solidFill>
                  <a:srgbClr val="000000"/>
                </a:solidFill>
              </a:rPr>
              <a:t>Fitness club memberships to participating locations across the country.</a:t>
            </a:r>
          </a:p>
          <a:p>
            <a:pPr marL="171450" indent="-171450">
              <a:spcBef>
                <a:spcPts val="400"/>
              </a:spcBef>
              <a:buFont typeface="Arial" pitchFamily="34" charset="0"/>
              <a:buChar char="•"/>
            </a:pPr>
            <a:r>
              <a:rPr lang="en-US" sz="2000" dirty="0" smtClean="0">
                <a:solidFill>
                  <a:srgbClr val="000000"/>
                </a:solidFill>
              </a:rPr>
              <a:t>Social activities and health education seminars.</a:t>
            </a:r>
          </a:p>
          <a:p>
            <a:pPr marL="171450" indent="-171450">
              <a:spcBef>
                <a:spcPts val="400"/>
              </a:spcBef>
              <a:buFont typeface="Arial" pitchFamily="34" charset="0"/>
              <a:buChar char="•"/>
            </a:pPr>
            <a:r>
              <a:rPr lang="en-US" sz="2000" dirty="0" smtClean="0">
                <a:solidFill>
                  <a:srgbClr val="000000"/>
                </a:solidFill>
              </a:rPr>
              <a:t>Classes designed exclusively for older adults taught by certified instructors.</a:t>
            </a:r>
          </a:p>
          <a:p>
            <a:pPr marL="171450" indent="-171450">
              <a:spcBef>
                <a:spcPts val="400"/>
              </a:spcBef>
              <a:buFont typeface="Arial" pitchFamily="34" charset="0"/>
              <a:buChar char="•"/>
            </a:pPr>
            <a:r>
              <a:rPr lang="en-US" sz="2000" dirty="0" smtClean="0">
                <a:solidFill>
                  <a:srgbClr val="000000"/>
                </a:solidFill>
              </a:rPr>
              <a:t>Program offers an in-home fitness solution as well as an online community. </a:t>
            </a:r>
          </a:p>
          <a:p>
            <a:pPr marL="171450" indent="-171450">
              <a:spcBef>
                <a:spcPts val="400"/>
              </a:spcBef>
              <a:buFont typeface="Arial" pitchFamily="34" charset="0"/>
              <a:buChar char="•"/>
            </a:pPr>
            <a:r>
              <a:rPr lang="en-US" sz="2000" dirty="0" smtClean="0">
                <a:solidFill>
                  <a:srgbClr val="000000"/>
                </a:solidFill>
              </a:rPr>
              <a:t>Go to </a:t>
            </a:r>
            <a:r>
              <a:rPr lang="en-US" sz="2000" b="1" dirty="0" smtClean="0">
                <a:solidFill>
                  <a:srgbClr val="000000"/>
                </a:solidFill>
              </a:rPr>
              <a:t>www.silversneakers.com</a:t>
            </a:r>
            <a:r>
              <a:rPr lang="en-US" sz="2000" dirty="0" smtClean="0">
                <a:solidFill>
                  <a:srgbClr val="000000"/>
                </a:solidFill>
              </a:rPr>
              <a:t> or call </a:t>
            </a:r>
            <a:r>
              <a:rPr lang="en-US" sz="2000" b="1" dirty="0" smtClean="0">
                <a:solidFill>
                  <a:srgbClr val="000000"/>
                </a:solidFill>
              </a:rPr>
              <a:t>1-888-423-4632 </a:t>
            </a:r>
            <a:r>
              <a:rPr lang="en-US" sz="2000" dirty="0" smtClean="0">
                <a:solidFill>
                  <a:srgbClr val="000000"/>
                </a:solidFill>
              </a:rPr>
              <a:t>to find out more!</a:t>
            </a:r>
          </a:p>
        </p:txBody>
      </p:sp>
      <p:sp>
        <p:nvSpPr>
          <p:cNvPr id="27652" name="TextBox 4"/>
          <p:cNvSpPr txBox="1">
            <a:spLocks noChangeArrowheads="1"/>
          </p:cNvSpPr>
          <p:nvPr/>
        </p:nvSpPr>
        <p:spPr bwMode="auto">
          <a:xfrm>
            <a:off x="762000" y="5673725"/>
            <a:ext cx="7747000" cy="769441"/>
          </a:xfrm>
          <a:prstGeom prst="rect">
            <a:avLst/>
          </a:prstGeom>
          <a:noFill/>
          <a:ln w="9525">
            <a:noFill/>
            <a:miter lim="800000"/>
            <a:headEnd/>
            <a:tailEnd/>
          </a:ln>
        </p:spPr>
        <p:txBody>
          <a:bodyPr>
            <a:spAutoFit/>
          </a:bodyPr>
          <a:lstStyle/>
          <a:p>
            <a:r>
              <a:rPr lang="en-US" sz="1400" dirty="0">
                <a:solidFill>
                  <a:srgbClr val="000000"/>
                </a:solidFill>
              </a:rPr>
              <a:t>The SilverSneakers Fitness Program provided by Healthways, Inc., an </a:t>
            </a:r>
            <a:endParaRPr lang="en-US" sz="1400" dirty="0" smtClean="0">
              <a:solidFill>
                <a:srgbClr val="000000"/>
              </a:solidFill>
            </a:endParaRPr>
          </a:p>
          <a:p>
            <a:r>
              <a:rPr lang="en-US" sz="1400" dirty="0" smtClean="0">
                <a:solidFill>
                  <a:srgbClr val="000000"/>
                </a:solidFill>
              </a:rPr>
              <a:t>independent company</a:t>
            </a:r>
            <a:r>
              <a:rPr lang="en-US" sz="1400" dirty="0">
                <a:solidFill>
                  <a:srgbClr val="000000"/>
                </a:solidFill>
              </a:rPr>
              <a:t>. SilverSneakers</a:t>
            </a:r>
            <a:r>
              <a:rPr lang="en-US" sz="1400" baseline="30000" dirty="0">
                <a:solidFill>
                  <a:srgbClr val="000000"/>
                </a:solidFill>
              </a:rPr>
              <a:t>®</a:t>
            </a:r>
            <a:r>
              <a:rPr lang="en-US" sz="1400" dirty="0">
                <a:solidFill>
                  <a:srgbClr val="000000"/>
                </a:solidFill>
              </a:rPr>
              <a:t> is a registered mark of Healthways, Inc. </a:t>
            </a:r>
          </a:p>
          <a:p>
            <a:endParaRPr lang="en-US" sz="1600" dirty="0">
              <a:solidFill>
                <a:srgbClr val="000000"/>
              </a:solidFill>
            </a:endParaRPr>
          </a:p>
        </p:txBody>
      </p:sp>
      <p:pic>
        <p:nvPicPr>
          <p:cNvPr id="27653" name="Picture 1" descr="SSFP_Logo_2c.eps"/>
          <p:cNvPicPr>
            <a:picLocks noChangeAspect="1"/>
          </p:cNvPicPr>
          <p:nvPr/>
        </p:nvPicPr>
        <p:blipFill>
          <a:blip r:embed="rId3" cstate="print"/>
          <a:srcRect/>
          <a:stretch>
            <a:fillRect/>
          </a:stretch>
        </p:blipFill>
        <p:spPr bwMode="auto">
          <a:xfrm>
            <a:off x="6629400" y="4876800"/>
            <a:ext cx="2232025" cy="119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879475" y="263525"/>
            <a:ext cx="7839075" cy="587375"/>
          </a:xfrm>
          <a:noFill/>
          <a:ln>
            <a:miter lim="800000"/>
            <a:headEnd/>
            <a:tailEnd/>
          </a:ln>
        </p:spPr>
        <p:txBody>
          <a:bodyPr vert="horz" wrap="square" lIns="91440" tIns="45720" rIns="91440" bIns="45720" numCol="1" anchor="b" anchorCtr="0" compatLnSpc="1">
            <a:prstTxWarp prst="textNoShape">
              <a:avLst/>
            </a:prstTxWarp>
          </a:bodyPr>
          <a:lstStyle/>
          <a:p>
            <a:r>
              <a:rPr lang="en-US" dirty="0" smtClean="0"/>
              <a:t/>
            </a:r>
            <a:br>
              <a:rPr lang="en-US" dirty="0" smtClean="0"/>
            </a:br>
            <a:r>
              <a:rPr lang="en-US" dirty="0" smtClean="0"/>
              <a:t>Save money with SpecialOffers</a:t>
            </a:r>
            <a:endParaRPr lang="en-US" baseline="38000" dirty="0" smtClean="0"/>
          </a:p>
        </p:txBody>
      </p:sp>
      <p:sp>
        <p:nvSpPr>
          <p:cNvPr id="28675" name="Rectangle 3"/>
          <p:cNvSpPr>
            <a:spLocks noGrp="1" noChangeArrowheads="1"/>
          </p:cNvSpPr>
          <p:nvPr>
            <p:ph idx="1"/>
          </p:nvPr>
        </p:nvSpPr>
        <p:spPr bwMode="auto">
          <a:xfrm>
            <a:off x="698500" y="1354138"/>
            <a:ext cx="7843838" cy="4983162"/>
          </a:xfrm>
          <a:noFill/>
          <a:ln>
            <a:miter lim="800000"/>
            <a:headEnd/>
            <a:tailEnd/>
          </a:ln>
        </p:spPr>
        <p:txBody>
          <a:bodyPr vert="horz" wrap="square" lIns="91440" tIns="45720" rIns="91440" bIns="45720" numCol="1" anchor="t" anchorCtr="0" compatLnSpc="1">
            <a:prstTxWarp prst="textNoShape">
              <a:avLst/>
            </a:prstTxWarp>
          </a:bodyPr>
          <a:lstStyle/>
          <a:p>
            <a:pPr marL="0" indent="0">
              <a:spcAft>
                <a:spcPts val="1200"/>
              </a:spcAft>
              <a:buFont typeface="Wingdings" pitchFamily="2" charset="2"/>
              <a:buNone/>
            </a:pPr>
            <a:r>
              <a:rPr lang="en-US" sz="2000" dirty="0" smtClean="0">
                <a:solidFill>
                  <a:srgbClr val="000000"/>
                </a:solidFill>
              </a:rPr>
              <a:t>You have online access to health and wellness product and service discounts to help you reach your health goals and save money:</a:t>
            </a:r>
          </a:p>
          <a:p>
            <a:pPr marL="0" indent="0">
              <a:spcAft>
                <a:spcPts val="1200"/>
              </a:spcAft>
            </a:pPr>
            <a:r>
              <a:rPr lang="en-US" sz="2000" dirty="0" smtClean="0">
                <a:solidFill>
                  <a:srgbClr val="000000"/>
                </a:solidFill>
              </a:rPr>
              <a:t> Diet/nutrition and fitness: Jenny Craig</a:t>
            </a:r>
            <a:r>
              <a:rPr lang="en-US" sz="2000" baseline="30000" dirty="0" smtClean="0">
                <a:solidFill>
                  <a:srgbClr val="000000"/>
                </a:solidFill>
              </a:rPr>
              <a:t>®</a:t>
            </a:r>
            <a:r>
              <a:rPr lang="en-US" sz="2000" dirty="0" smtClean="0">
                <a:solidFill>
                  <a:srgbClr val="000000"/>
                </a:solidFill>
              </a:rPr>
              <a:t>, WeightWatchers</a:t>
            </a:r>
            <a:r>
              <a:rPr lang="en-US" sz="2000" baseline="30000" dirty="0" smtClean="0">
                <a:solidFill>
                  <a:srgbClr val="000000"/>
                </a:solidFill>
              </a:rPr>
              <a:t>®</a:t>
            </a:r>
            <a:r>
              <a:rPr lang="en-US" sz="2000" dirty="0" smtClean="0">
                <a:solidFill>
                  <a:srgbClr val="000000"/>
                </a:solidFill>
              </a:rPr>
              <a:t>, Lindora</a:t>
            </a:r>
            <a:r>
              <a:rPr lang="en-US" sz="2000" baseline="30000" dirty="0" smtClean="0">
                <a:solidFill>
                  <a:srgbClr val="000000"/>
                </a:solidFill>
              </a:rPr>
              <a:t>®</a:t>
            </a:r>
            <a:r>
              <a:rPr lang="en-US" sz="2000" dirty="0" smtClean="0">
                <a:solidFill>
                  <a:srgbClr val="000000"/>
                </a:solidFill>
              </a:rPr>
              <a:t>, LivingLean</a:t>
            </a:r>
            <a:r>
              <a:rPr lang="en-US" sz="2000" baseline="30000" dirty="0" smtClean="0">
                <a:solidFill>
                  <a:srgbClr val="000000"/>
                </a:solidFill>
              </a:rPr>
              <a:t>TM</a:t>
            </a:r>
            <a:endParaRPr lang="en-US" sz="2000" dirty="0" smtClean="0">
              <a:solidFill>
                <a:srgbClr val="000000"/>
              </a:solidFill>
            </a:endParaRPr>
          </a:p>
          <a:p>
            <a:pPr marL="0" indent="0">
              <a:spcAft>
                <a:spcPts val="1200"/>
              </a:spcAft>
            </a:pPr>
            <a:r>
              <a:rPr lang="en-US" sz="2000" dirty="0" smtClean="0">
                <a:solidFill>
                  <a:srgbClr val="000000"/>
                </a:solidFill>
              </a:rPr>
              <a:t>Vitamins and personal care: Puritan's Pride</a:t>
            </a:r>
          </a:p>
          <a:p>
            <a:pPr marL="0" indent="0">
              <a:spcAft>
                <a:spcPts val="1200"/>
              </a:spcAft>
            </a:pPr>
            <a:r>
              <a:rPr lang="en-US" sz="2000" dirty="0" smtClean="0">
                <a:solidFill>
                  <a:srgbClr val="000000"/>
                </a:solidFill>
              </a:rPr>
              <a:t>Vision and hearing: </a:t>
            </a:r>
            <a:r>
              <a:rPr lang="fr-FR" sz="2000" dirty="0" smtClean="0">
                <a:solidFill>
                  <a:srgbClr val="000000"/>
                </a:solidFill>
              </a:rPr>
              <a:t>1-800 CONTACTS, TruVision</a:t>
            </a:r>
            <a:r>
              <a:rPr lang="fr-FR" sz="2000" baseline="30000" dirty="0" smtClean="0">
                <a:solidFill>
                  <a:srgbClr val="000000"/>
                </a:solidFill>
              </a:rPr>
              <a:t>TM</a:t>
            </a:r>
            <a:r>
              <a:rPr lang="fr-FR" sz="2000" dirty="0" smtClean="0">
                <a:solidFill>
                  <a:srgbClr val="000000"/>
                </a:solidFill>
              </a:rPr>
              <a:t>, Premier LASIK, HearPO, Beltone</a:t>
            </a:r>
            <a:r>
              <a:rPr lang="fr-FR" sz="2000" baseline="30000" dirty="0" smtClean="0">
                <a:solidFill>
                  <a:srgbClr val="000000"/>
                </a:solidFill>
              </a:rPr>
              <a:t>TM</a:t>
            </a:r>
            <a:endParaRPr lang="fr-FR" sz="2000" dirty="0" smtClean="0">
              <a:solidFill>
                <a:srgbClr val="000000"/>
              </a:solidFill>
            </a:endParaRPr>
          </a:p>
          <a:p>
            <a:pPr marL="0" indent="0">
              <a:spcAft>
                <a:spcPts val="1200"/>
              </a:spcAft>
            </a:pPr>
            <a:r>
              <a:rPr lang="en-US" sz="2000" dirty="0" smtClean="0">
                <a:solidFill>
                  <a:srgbClr val="000000"/>
                </a:solidFill>
              </a:rPr>
              <a:t>Healthy habits: LivingFree</a:t>
            </a:r>
            <a:r>
              <a:rPr lang="en-US" sz="2000" baseline="30000" dirty="0" smtClean="0">
                <a:solidFill>
                  <a:srgbClr val="000000"/>
                </a:solidFill>
              </a:rPr>
              <a:t>TM</a:t>
            </a:r>
            <a:r>
              <a:rPr lang="en-US" sz="2000" dirty="0" smtClean="0">
                <a:solidFill>
                  <a:srgbClr val="000000"/>
                </a:solidFill>
              </a:rPr>
              <a:t>, LivingSmart</a:t>
            </a:r>
            <a:r>
              <a:rPr lang="en-US" sz="2000" baseline="30000" dirty="0" smtClean="0">
                <a:solidFill>
                  <a:srgbClr val="000000"/>
                </a:solidFill>
              </a:rPr>
              <a:t>TM</a:t>
            </a:r>
            <a:endParaRPr lang="en-US" sz="2000" dirty="0" smtClean="0">
              <a:solidFill>
                <a:srgbClr val="000000"/>
              </a:solidFill>
            </a:endParaRPr>
          </a:p>
          <a:p>
            <a:pPr marL="0" indent="0">
              <a:spcAft>
                <a:spcPts val="1200"/>
              </a:spcAft>
            </a:pPr>
            <a:r>
              <a:rPr lang="en-US" sz="2000" dirty="0" smtClean="0">
                <a:solidFill>
                  <a:srgbClr val="000000"/>
                </a:solidFill>
              </a:rPr>
              <a:t>And, lots more!</a:t>
            </a:r>
          </a:p>
          <a:p>
            <a:pPr marL="0" indent="0">
              <a:buClr>
                <a:schemeClr val="tx1"/>
              </a:buClr>
              <a:buFont typeface="Wingdings" pitchFamily="2" charset="2"/>
              <a:buNone/>
            </a:pPr>
            <a:r>
              <a:rPr lang="en-US" sz="1400" b="1" dirty="0" smtClean="0">
                <a:solidFill>
                  <a:srgbClr val="000000"/>
                </a:solidFill>
              </a:rPr>
              <a:t>Note:</a:t>
            </a:r>
            <a:r>
              <a:rPr lang="en-US" sz="1400" dirty="0" smtClean="0">
                <a:solidFill>
                  <a:srgbClr val="000000"/>
                </a:solidFill>
              </a:rPr>
              <a:t> Vendors and offers are subject to change without prior notice. Blue Cross and Blue Shield of Georgia, Inc. does not endorse and is not responsible for the products, services or information provided by the vendors. Services and supplies accessed through this program are NOT a part of your health coverage. Please refer to your schedule of benefits for coverage details. Information is being provided for educational purposes only and should not be considered medical advice or treatment. Please consult your doctor for advice about changes that could affect your health or lifestyle.</a:t>
            </a:r>
          </a:p>
          <a:p>
            <a:pPr marL="0" indent="0">
              <a:buClr>
                <a:schemeClr val="tx1"/>
              </a:buClr>
              <a:buFont typeface="Wingdings" pitchFamily="2" charset="2"/>
              <a:buNone/>
            </a:pPr>
            <a:r>
              <a:rPr lang="en-US" sz="1200" dirty="0" smtClean="0">
                <a:solidFill>
                  <a:srgbClr val="000000"/>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558800" y="228600"/>
            <a:ext cx="6604000" cy="939800"/>
          </a:xfrm>
          <a:noFill/>
          <a:ln>
            <a:miter lim="800000"/>
            <a:headEnd/>
            <a:tailEnd/>
          </a:ln>
        </p:spPr>
        <p:txBody>
          <a:bodyPr vert="horz" wrap="square" lIns="91440" tIns="45720" rIns="91440" bIns="45720" numCol="1" anchor="t" anchorCtr="0" compatLnSpc="1">
            <a:prstTxWarp prst="textNoShape">
              <a:avLst/>
            </a:prstTxWarp>
          </a:bodyPr>
          <a:lstStyle/>
          <a:p>
            <a:pPr marL="171450" indent="-171450"/>
            <a:r>
              <a:rPr lang="en-US" dirty="0" smtClean="0"/>
              <a:t> </a:t>
            </a:r>
            <a:r>
              <a:rPr lang="en-US" sz="2800" dirty="0" smtClean="0"/>
              <a:t>Your Medicare Preferred (PPO) [with Senior Rx Plus] Membership Card</a:t>
            </a:r>
          </a:p>
        </p:txBody>
      </p:sp>
      <p:sp>
        <p:nvSpPr>
          <p:cNvPr id="31747"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solidFill>
                  <a:srgbClr val="000000"/>
                </a:solidFill>
              </a:rPr>
              <a:t>You will receive a new Blue Cross and Blue Shield of Georgia, Inc. membership card in the mail.</a:t>
            </a:r>
          </a:p>
          <a:p>
            <a:r>
              <a:rPr lang="en-US" sz="2800" dirty="0" smtClean="0">
                <a:solidFill>
                  <a:srgbClr val="000000"/>
                </a:solidFill>
              </a:rPr>
              <a:t>Use it at all provider [and pharmacy] locations.</a:t>
            </a:r>
          </a:p>
          <a:p>
            <a:r>
              <a:rPr lang="en-US" sz="2800" dirty="0" smtClean="0">
                <a:solidFill>
                  <a:srgbClr val="000000"/>
                </a:solidFill>
              </a:rPr>
              <a:t>You do not need to show your Medicare card.</a:t>
            </a:r>
          </a:p>
          <a:p>
            <a:r>
              <a:rPr lang="en-US" sz="2800" b="1" dirty="0" smtClean="0">
                <a:solidFill>
                  <a:srgbClr val="000000"/>
                </a:solidFill>
              </a:rPr>
              <a:t>One card is all you need: </a:t>
            </a:r>
            <a:r>
              <a:rPr lang="en-US" sz="2800" dirty="0" smtClean="0">
                <a:solidFill>
                  <a:srgbClr val="000000"/>
                </a:solidFill>
              </a:rPr>
              <a:t>Bring your membership card to the pharmacy and your plan will process the claim – all you</a:t>
            </a:r>
            <a:r>
              <a:rPr lang="en-US" altLang="en-US" sz="2800" dirty="0" smtClean="0">
                <a:solidFill>
                  <a:srgbClr val="000000"/>
                </a:solidFill>
              </a:rPr>
              <a:t>’</a:t>
            </a:r>
            <a:r>
              <a:rPr lang="en-US" sz="2800" dirty="0" smtClean="0">
                <a:solidFill>
                  <a:srgbClr val="000000"/>
                </a:solidFill>
              </a:rPr>
              <a:t>ll need to do is pay your copay/coinsurance.</a:t>
            </a:r>
          </a:p>
          <a:p>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882650" y="247650"/>
            <a:ext cx="5730875" cy="723900"/>
          </a:xfrm>
          <a:noFill/>
          <a:ln>
            <a:miter lim="800000"/>
            <a:headEnd/>
            <a:tailEnd/>
          </a:ln>
        </p:spPr>
        <p:txBody>
          <a:bodyPr vert="horz" wrap="square" lIns="91440" tIns="45720" rIns="91440" bIns="45720" numCol="1" anchor="b" anchorCtr="0" compatLnSpc="1">
            <a:prstTxWarp prst="textNoShape">
              <a:avLst/>
            </a:prstTxWarp>
          </a:bodyPr>
          <a:lstStyle/>
          <a:p>
            <a:r>
              <a:rPr lang="en-US" sz="2600" dirty="0" smtClean="0"/>
              <a:t>Using your Medicare Preferred (PPO) [with Senior Rx Plus] plan </a:t>
            </a:r>
          </a:p>
        </p:txBody>
      </p:sp>
      <p:sp>
        <p:nvSpPr>
          <p:cNvPr id="49154" name="Rectangle 3"/>
          <p:cNvSpPr>
            <a:spLocks noGrp="1" noChangeArrowheads="1"/>
          </p:cNvSpPr>
          <p:nvPr>
            <p:ph idx="1"/>
          </p:nvPr>
        </p:nvSpPr>
        <p:spPr bwMode="auto">
          <a:xfrm>
            <a:off x="762000" y="1346200"/>
            <a:ext cx="8001000" cy="4724400"/>
          </a:xfrm>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marL="171450" indent="-171450">
              <a:buFont typeface="Wingdings" charset="0"/>
              <a:buNone/>
              <a:defRPr/>
            </a:pPr>
            <a:r>
              <a:rPr lang="en-US" sz="2800" b="1" dirty="0">
                <a:solidFill>
                  <a:schemeClr val="tx2"/>
                </a:solidFill>
              </a:rPr>
              <a:t>First Impressions Welcome </a:t>
            </a:r>
            <a:r>
              <a:rPr lang="en-US" sz="2800" b="1" dirty="0" smtClean="0">
                <a:solidFill>
                  <a:schemeClr val="tx2"/>
                </a:solidFill>
              </a:rPr>
              <a:t>Line*</a:t>
            </a:r>
            <a:endParaRPr lang="en-US" sz="2800" dirty="0">
              <a:solidFill>
                <a:schemeClr val="tx2"/>
              </a:solidFill>
            </a:endParaRPr>
          </a:p>
          <a:p>
            <a:pPr>
              <a:defRPr/>
            </a:pPr>
            <a:r>
              <a:rPr lang="en-US" sz="2800" dirty="0" smtClean="0">
                <a:solidFill>
                  <a:srgbClr val="000000"/>
                </a:solidFill>
              </a:rPr>
              <a:t>Caring Customer Service professionals are available to help answer questions during Open Enrollment.</a:t>
            </a:r>
          </a:p>
          <a:p>
            <a:pPr>
              <a:defRPr/>
            </a:pPr>
            <a:r>
              <a:rPr lang="en-US" sz="2800" dirty="0" smtClean="0">
                <a:solidFill>
                  <a:srgbClr val="000000"/>
                </a:solidFill>
              </a:rPr>
              <a:t>The toll-free First Impressions and TTY numbers are listed in your Open Enrollment materials.</a:t>
            </a:r>
            <a:endParaRPr lang="en-US" sz="2800" dirty="0">
              <a:solidFill>
                <a:srgbClr val="000000"/>
              </a:solidFill>
            </a:endParaRPr>
          </a:p>
          <a:p>
            <a:pPr marL="171450" indent="-171450">
              <a:buFont typeface="Wingdings" charset="0"/>
              <a:buNone/>
              <a:defRPr/>
            </a:pPr>
            <a:r>
              <a:rPr lang="en-US" sz="2800" b="1" dirty="0" smtClean="0">
                <a:solidFill>
                  <a:schemeClr val="tx2"/>
                </a:solidFill>
              </a:rPr>
              <a:t>Dedicated Customer Service Team*</a:t>
            </a:r>
          </a:p>
          <a:p>
            <a:pPr>
              <a:defRPr/>
            </a:pPr>
            <a:r>
              <a:rPr lang="en-US" sz="2800" dirty="0" smtClean="0">
                <a:solidFill>
                  <a:srgbClr val="000000"/>
                </a:solidFill>
              </a:rPr>
              <a:t>The toll-free Customer Service and TTY numbers are listed on the membership card.</a:t>
            </a:r>
          </a:p>
          <a:p>
            <a:pPr marL="171450" indent="-171450">
              <a:buFont typeface="Wingdings" charset="0"/>
              <a:buNone/>
              <a:defRPr/>
            </a:pPr>
            <a:r>
              <a:rPr lang="en-US" sz="2800" i="1" dirty="0" smtClean="0">
                <a:solidFill>
                  <a:srgbClr val="000000"/>
                </a:solidFill>
              </a:rPr>
              <a:t>*Hours of operation: 8 a.m. to 8 p.m. ET, Monday through Friday</a:t>
            </a:r>
          </a:p>
          <a:p>
            <a:pPr>
              <a:buFont typeface="Wingdings" charset="0"/>
              <a:buChar char="•"/>
              <a:defRPr/>
            </a:pP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1143000"/>
          </a:xfrm>
        </p:spPr>
        <p:txBody>
          <a:bodyPr/>
          <a:lstStyle/>
          <a:p>
            <a:pPr algn="ctr"/>
            <a:r>
              <a:rPr lang="en-US" dirty="0" smtClean="0"/>
              <a:t>Reminder</a:t>
            </a:r>
          </a:p>
        </p:txBody>
      </p:sp>
      <p:sp>
        <p:nvSpPr>
          <p:cNvPr id="7171" name="Content Placeholder 2"/>
          <p:cNvSpPr>
            <a:spLocks noGrp="1"/>
          </p:cNvSpPr>
          <p:nvPr>
            <p:ph idx="1"/>
          </p:nvPr>
        </p:nvSpPr>
        <p:spPr>
          <a:xfrm>
            <a:off x="304800" y="1600200"/>
            <a:ext cx="8229600" cy="4525963"/>
          </a:xfrm>
        </p:spPr>
        <p:txBody>
          <a:bodyPr/>
          <a:lstStyle/>
          <a:p>
            <a:r>
              <a:rPr lang="en-US" sz="3600" dirty="0" smtClean="0"/>
              <a:t>Retirees may choose from any available option. However the SHBP Medicare Advantage (MA) Plans are the only subsidized options for retirees and their spouses over age 65.</a:t>
            </a:r>
          </a:p>
          <a:p>
            <a:pPr>
              <a:buNone/>
            </a:pPr>
            <a:r>
              <a:rPr lang="en-US" sz="3600" dirty="0" smtClean="0"/>
              <a:t> </a:t>
            </a:r>
          </a:p>
          <a:p>
            <a:pPr>
              <a:buNone/>
            </a:pPr>
            <a:endParaRPr lang="en-US" sz="3600" dirty="0" smtClean="0"/>
          </a:p>
          <a:p>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Plan Options ( Non Medicare Advantage (MA) Options)</a:t>
            </a:r>
            <a:endParaRPr lang="en-US" dirty="0"/>
          </a:p>
        </p:txBody>
      </p:sp>
      <p:sp>
        <p:nvSpPr>
          <p:cNvPr id="3" name="Content Placeholder 2"/>
          <p:cNvSpPr>
            <a:spLocks noGrp="1"/>
          </p:cNvSpPr>
          <p:nvPr>
            <p:ph idx="1"/>
          </p:nvPr>
        </p:nvSpPr>
        <p:spPr>
          <a:xfrm>
            <a:off x="457200" y="1600200"/>
            <a:ext cx="8229600" cy="4724400"/>
          </a:xfrm>
        </p:spPr>
        <p:txBody>
          <a:bodyPr/>
          <a:lstStyle/>
          <a:p>
            <a:r>
              <a:rPr lang="en-US" sz="3600" dirty="0" smtClean="0"/>
              <a:t>Retirees not enrolled in Medicare can select from one of three levels of the Health Reimbursement Arrangement (HRA) </a:t>
            </a:r>
          </a:p>
          <a:p>
            <a:r>
              <a:rPr lang="en-US" sz="3600" dirty="0" smtClean="0"/>
              <a:t>Each level offers “actions based” incentives that allow members and their covered spouses to earn incentive fund contributions throughout 2014</a:t>
            </a:r>
          </a:p>
          <a:p>
            <a:pPr>
              <a:buNone/>
            </a:pPr>
            <a:endParaRPr lang="en-US" sz="3600"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Non MA Plan Options</a:t>
            </a:r>
            <a:endParaRPr lang="en-US" dirty="0"/>
          </a:p>
        </p:txBody>
      </p:sp>
      <p:sp>
        <p:nvSpPr>
          <p:cNvPr id="3" name="Content Placeholder 2"/>
          <p:cNvSpPr>
            <a:spLocks noGrp="1"/>
          </p:cNvSpPr>
          <p:nvPr>
            <p:ph idx="1"/>
          </p:nvPr>
        </p:nvSpPr>
        <p:spPr/>
        <p:txBody>
          <a:bodyPr/>
          <a:lstStyle/>
          <a:p>
            <a:pPr>
              <a:buNone/>
            </a:pPr>
            <a:r>
              <a:rPr lang="en-US" sz="4000" b="1" dirty="0" smtClean="0"/>
              <a:t>SHBP will no longer offer the HMO or HDHP plan options.</a:t>
            </a:r>
          </a:p>
          <a:p>
            <a:pPr>
              <a:buNone/>
            </a:pPr>
            <a:endParaRPr lang="en-US" sz="4000" b="1" dirty="0" smtClean="0"/>
          </a:p>
          <a:p>
            <a:pPr>
              <a:buNone/>
            </a:pPr>
            <a:r>
              <a:rPr lang="en-US" sz="4000" b="1" dirty="0" smtClean="0"/>
              <a:t>Cigna and </a:t>
            </a:r>
            <a:r>
              <a:rPr lang="en-US" sz="4000" b="1" dirty="0" err="1" smtClean="0"/>
              <a:t>UnitedHealthcare</a:t>
            </a:r>
            <a:r>
              <a:rPr lang="en-US" sz="4000" b="1" dirty="0" smtClean="0"/>
              <a:t> will no longer be offered.</a:t>
            </a:r>
            <a:endParaRPr lang="en-US" sz="36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Non MA Plan Options</a:t>
            </a:r>
            <a:endParaRPr lang="en-US" dirty="0"/>
          </a:p>
        </p:txBody>
      </p:sp>
      <p:sp>
        <p:nvSpPr>
          <p:cNvPr id="3" name="Content Placeholder 2"/>
          <p:cNvSpPr>
            <a:spLocks noGrp="1"/>
          </p:cNvSpPr>
          <p:nvPr>
            <p:ph idx="1"/>
          </p:nvPr>
        </p:nvSpPr>
        <p:spPr/>
        <p:txBody>
          <a:bodyPr/>
          <a:lstStyle/>
          <a:p>
            <a:r>
              <a:rPr lang="en-US" sz="4000" dirty="0" smtClean="0"/>
              <a:t>Members will choose from three levels of benefit coverage:</a:t>
            </a:r>
          </a:p>
          <a:p>
            <a:pPr lvl="1"/>
            <a:r>
              <a:rPr lang="en-US" sz="3600" b="1" dirty="0" smtClean="0"/>
              <a:t>HRA Gold</a:t>
            </a:r>
          </a:p>
          <a:p>
            <a:pPr lvl="1"/>
            <a:r>
              <a:rPr lang="en-US" sz="3600" b="1" dirty="0" smtClean="0"/>
              <a:t>HRA Silver</a:t>
            </a:r>
          </a:p>
          <a:p>
            <a:pPr lvl="1"/>
            <a:r>
              <a:rPr lang="en-US" sz="3600" b="1" dirty="0" smtClean="0"/>
              <a:t>HRA Bronze</a:t>
            </a:r>
          </a:p>
          <a:p>
            <a:pPr>
              <a:lnSpc>
                <a:spcPct val="90000"/>
              </a:lnSpc>
              <a:buFontTx/>
              <a:buNone/>
            </a:pPr>
            <a:r>
              <a:rPr lang="en-US" dirty="0" smtClean="0"/>
              <a:t>TRICARE Supplement is also available if you are</a:t>
            </a:r>
          </a:p>
          <a:p>
            <a:pPr>
              <a:lnSpc>
                <a:spcPct val="90000"/>
              </a:lnSpc>
              <a:buFontTx/>
              <a:buNone/>
            </a:pPr>
            <a:r>
              <a:rPr lang="en-US" dirty="0" smtClean="0"/>
              <a:t> enrolled in TRICARE ( Military only)</a:t>
            </a:r>
            <a:endParaRPr lang="en-US" sz="3600" b="1" dirty="0" smtClean="0"/>
          </a:p>
          <a:p>
            <a:pPr lvl="1"/>
            <a:endParaRPr lang="en-US" sz="3600" b="1"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p:cNvSpPr>
          <p:nvPr/>
        </p:nvSpPr>
        <p:spPr bwMode="auto">
          <a:xfrm>
            <a:off x="152400" y="152400"/>
            <a:ext cx="8763000" cy="838200"/>
          </a:xfrm>
          <a:prstGeom prst="rect">
            <a:avLst/>
          </a:prstGeom>
          <a:noFill/>
          <a:ln w="9525">
            <a:noFill/>
            <a:miter lim="800000"/>
            <a:headEnd/>
            <a:tailEnd/>
          </a:ln>
        </p:spPr>
        <p:txBody>
          <a:bodyPr anchor="ctr"/>
          <a:lstStyle/>
          <a:p>
            <a:pPr eaLnBrk="0" hangingPunct="0"/>
            <a:r>
              <a:rPr lang="en-US" sz="4000" b="1" dirty="0" smtClean="0">
                <a:solidFill>
                  <a:schemeClr val="bg1"/>
                </a:solidFill>
                <a:latin typeface="Arial Narrow" pitchFamily="34" charset="0"/>
              </a:rPr>
              <a:t>Plan Design for HRA Options</a:t>
            </a:r>
            <a:endParaRPr lang="en-US" sz="2800" b="1" dirty="0">
              <a:solidFill>
                <a:schemeClr val="bg1"/>
              </a:solidFill>
              <a:latin typeface="Arial Narrow" pitchFamily="34" charset="0"/>
            </a:endParaRPr>
          </a:p>
        </p:txBody>
      </p:sp>
      <p:sp>
        <p:nvSpPr>
          <p:cNvPr id="23556" name="Rectangle 3"/>
          <p:cNvSpPr txBox="1">
            <a:spLocks noChangeArrowheads="1"/>
          </p:cNvSpPr>
          <p:nvPr/>
        </p:nvSpPr>
        <p:spPr bwMode="auto">
          <a:xfrm>
            <a:off x="304800" y="1447800"/>
            <a:ext cx="8382000" cy="487680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Char char="•"/>
            </a:pPr>
            <a:endParaRPr lang="en-US" sz="2400" b="1" dirty="0" smtClean="0">
              <a:latin typeface="Arial Narrow" pitchFamily="34" charset="0"/>
            </a:endParaRPr>
          </a:p>
          <a:p>
            <a:pPr marL="342900" indent="-342900">
              <a:lnSpc>
                <a:spcPct val="80000"/>
              </a:lnSpc>
              <a:spcBef>
                <a:spcPct val="20000"/>
              </a:spcBef>
            </a:pPr>
            <a:r>
              <a:rPr lang="en-US" sz="2400" dirty="0" smtClean="0">
                <a:latin typeface="Arial Narrow" pitchFamily="34" charset="0"/>
              </a:rPr>
              <a:t/>
            </a:r>
            <a:br>
              <a:rPr lang="en-US" sz="2400" dirty="0" smtClean="0">
                <a:latin typeface="Arial Narrow" pitchFamily="34" charset="0"/>
              </a:rPr>
            </a:br>
            <a:endParaRPr lang="en-US" sz="2400" dirty="0" smtClean="0">
              <a:latin typeface="Arial Narrow" pitchFamily="34" charset="0"/>
            </a:endParaRPr>
          </a:p>
          <a:p>
            <a:pPr marL="342900" indent="-342900">
              <a:lnSpc>
                <a:spcPct val="80000"/>
              </a:lnSpc>
              <a:spcBef>
                <a:spcPct val="20000"/>
              </a:spcBef>
            </a:pPr>
            <a:endParaRPr lang="en-US" sz="2400" dirty="0">
              <a:latin typeface="Arial Narrow" pitchFamily="34" charset="0"/>
            </a:endParaRPr>
          </a:p>
        </p:txBody>
      </p:sp>
      <p:graphicFrame>
        <p:nvGraphicFramePr>
          <p:cNvPr id="6" name="Table 5"/>
          <p:cNvGraphicFramePr>
            <a:graphicFrameLocks noGrp="1"/>
          </p:cNvGraphicFramePr>
          <p:nvPr/>
        </p:nvGraphicFramePr>
        <p:xfrm>
          <a:off x="228601" y="1371602"/>
          <a:ext cx="8534397" cy="4760974"/>
        </p:xfrm>
        <a:graphic>
          <a:graphicData uri="http://schemas.openxmlformats.org/drawingml/2006/table">
            <a:tbl>
              <a:tblPr/>
              <a:tblGrid>
                <a:gridCol w="2002971"/>
                <a:gridCol w="1100446"/>
                <a:gridCol w="1086197"/>
                <a:gridCol w="1008610"/>
                <a:gridCol w="1086197"/>
                <a:gridCol w="1083111"/>
                <a:gridCol w="1166865"/>
              </a:tblGrid>
              <a:tr h="313579">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600" b="1" i="0" u="none" strike="noStrike" dirty="0">
                          <a:solidFill>
                            <a:srgbClr val="000000"/>
                          </a:solidFill>
                          <a:latin typeface="Calibri"/>
                        </a:rPr>
                        <a:t>Gold Plan</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1600" b="1" i="0" u="none" strike="noStrike" dirty="0">
                          <a:solidFill>
                            <a:srgbClr val="000000"/>
                          </a:solidFill>
                          <a:latin typeface="Calibri"/>
                        </a:rPr>
                        <a:t>Silver Plan</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600" b="1" i="0" u="none" strike="noStrike" dirty="0">
                          <a:solidFill>
                            <a:srgbClr val="000000"/>
                          </a:solidFill>
                          <a:latin typeface="Calibri"/>
                        </a:rPr>
                        <a:t>Bronze Plan</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ctr" fontAlgn="b"/>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Calibri"/>
                        </a:rPr>
                        <a:t>Network Provider</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1" i="0" u="none" strike="noStrike" dirty="0" smtClean="0">
                          <a:solidFill>
                            <a:srgbClr val="000000"/>
                          </a:solidFill>
                          <a:latin typeface="Calibri"/>
                        </a:rPr>
                        <a:t>Out-of-Network</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1" i="0" u="none" strike="noStrike" dirty="0" smtClean="0">
                          <a:solidFill>
                            <a:srgbClr val="000000"/>
                          </a:solidFill>
                          <a:latin typeface="Calibri"/>
                        </a:rPr>
                        <a:t>Network</a:t>
                      </a:r>
                      <a:r>
                        <a:rPr lang="en-US" sz="1000" b="1" i="0" u="none" strike="noStrike" baseline="0" dirty="0" smtClean="0">
                          <a:solidFill>
                            <a:srgbClr val="000000"/>
                          </a:solidFill>
                          <a:latin typeface="Calibri"/>
                        </a:rPr>
                        <a:t> Provider</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smtClean="0">
                          <a:solidFill>
                            <a:srgbClr val="000000"/>
                          </a:solidFill>
                          <a:latin typeface="Calibri"/>
                        </a:rPr>
                        <a:t>Out-of-Network</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1" i="0" u="none" strike="noStrike" dirty="0" smtClean="0">
                          <a:solidFill>
                            <a:srgbClr val="000000"/>
                          </a:solidFill>
                          <a:latin typeface="Calibri"/>
                        </a:rPr>
                        <a:t>Network</a:t>
                      </a:r>
                      <a:r>
                        <a:rPr lang="en-US" sz="1000" b="1" i="0" u="none" strike="noStrike" baseline="0" dirty="0" smtClean="0">
                          <a:solidFill>
                            <a:srgbClr val="000000"/>
                          </a:solidFill>
                          <a:latin typeface="Calibri"/>
                        </a:rPr>
                        <a:t> Provider</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1" i="0" u="none" strike="noStrike" dirty="0" smtClean="0">
                          <a:solidFill>
                            <a:srgbClr val="000000"/>
                          </a:solidFill>
                          <a:latin typeface="Calibri"/>
                        </a:rPr>
                        <a:t>Out-of-Network</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Medical Benefits</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Deductible*</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$1,500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$3,000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$2,000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$4,000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$2,500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$5,000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 + </a:t>
                      </a:r>
                      <a:r>
                        <a:rPr lang="en-US" sz="1000" b="0" i="0" u="none" strike="noStrike" dirty="0" smtClean="0">
                          <a:solidFill>
                            <a:srgbClr val="000000"/>
                          </a:solidFill>
                          <a:latin typeface="Calibri"/>
                        </a:rPr>
                        <a:t>Child(ren</a:t>
                      </a:r>
                      <a:r>
                        <a:rPr lang="en-US" sz="1000" b="0" i="0" u="none" strike="noStrike" baseline="0" dirty="0" smtClean="0">
                          <a:solidFill>
                            <a:srgbClr val="000000"/>
                          </a:solidFill>
                          <a:latin typeface="Calibri"/>
                        </a:rPr>
                        <a:t>) or </a:t>
                      </a:r>
                      <a:r>
                        <a:rPr lang="en-US" sz="1000" b="0" i="0" u="none" strike="noStrike" dirty="0" smtClean="0">
                          <a:solidFill>
                            <a:srgbClr val="000000"/>
                          </a:solidFill>
                          <a:latin typeface="Calibri"/>
                        </a:rPr>
                        <a:t>Spouse</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$2,250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$4,500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$3,000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$6,000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$3,750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$7,500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198864">
                <a:tc>
                  <a:txBody>
                    <a:bodyPr/>
                    <a:lstStyle/>
                    <a:p>
                      <a:pPr algn="l" fontAlgn="b"/>
                      <a:r>
                        <a:rPr lang="en-US" sz="1000" b="0" i="0" u="none" strike="noStrike" dirty="0">
                          <a:solidFill>
                            <a:srgbClr val="000000"/>
                          </a:solidFill>
                          <a:latin typeface="Calibri"/>
                        </a:rPr>
                        <a:t>You + Family</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$6,000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$4,000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$8,000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$5,000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$10,000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Plan Pays</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85%</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60</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80%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60</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75%</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60</a:t>
                      </a:r>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ACA Preventive Care</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smtClean="0">
                          <a:solidFill>
                            <a:srgbClr val="000000"/>
                          </a:solidFill>
                          <a:latin typeface="Calibri"/>
                        </a:rPr>
                        <a:t>100%</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smtClean="0">
                          <a:solidFill>
                            <a:srgbClr val="000000"/>
                          </a:solidFill>
                          <a:latin typeface="Calibri"/>
                        </a:rPr>
                        <a:t>Not covered</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smtClean="0">
                          <a:solidFill>
                            <a:srgbClr val="000000"/>
                          </a:solidFill>
                          <a:latin typeface="Calibri"/>
                        </a:rPr>
                        <a:t>100%</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smtClean="0">
                          <a:solidFill>
                            <a:srgbClr val="000000"/>
                          </a:solidFill>
                          <a:latin typeface="Calibri"/>
                        </a:rPr>
                        <a:t>Not covered</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smtClean="0">
                          <a:solidFill>
                            <a:srgbClr val="000000"/>
                          </a:solidFill>
                          <a:latin typeface="Calibri"/>
                        </a:rPr>
                        <a:t>100%</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smtClean="0">
                          <a:solidFill>
                            <a:srgbClr val="000000"/>
                          </a:solidFill>
                          <a:latin typeface="Calibri"/>
                        </a:rPr>
                        <a:t>Not </a:t>
                      </a:r>
                      <a:r>
                        <a:rPr lang="en-US" sz="1000" b="0" i="0" u="none" strike="noStrike" baseline="0" dirty="0" smtClean="0">
                          <a:solidFill>
                            <a:srgbClr val="000000"/>
                          </a:solidFill>
                          <a:latin typeface="Calibri"/>
                        </a:rPr>
                        <a:t> covered</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Out-of-Pocket Limit*</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$4,000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$8,000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$5,000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$10,000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$6,000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$12,000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 + </a:t>
                      </a:r>
                      <a:r>
                        <a:rPr lang="en-US" sz="1000" b="0" i="0" u="none" strike="noStrike" dirty="0" smtClean="0">
                          <a:solidFill>
                            <a:srgbClr val="000000"/>
                          </a:solidFill>
                          <a:latin typeface="Calibri"/>
                        </a:rPr>
                        <a:t>Child(ren) or Spouse</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$6,000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$12,000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$7,500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$15,000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$9,000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$18,000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 + Family</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$8,000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$16,000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$10,000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$20,000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$12,000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$24,000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ctr" fontAlgn="b"/>
                      <a:r>
                        <a:rPr lang="en-US" sz="1000" b="1" i="0" u="none" strike="noStrike" dirty="0" smtClean="0">
                          <a:solidFill>
                            <a:srgbClr val="000000"/>
                          </a:solidFill>
                          <a:latin typeface="Calibri"/>
                        </a:rPr>
                        <a:t>Base</a:t>
                      </a:r>
                      <a:r>
                        <a:rPr lang="en-US" sz="1000" b="1" i="0" u="none" strike="noStrike" baseline="0" dirty="0" smtClean="0">
                          <a:solidFill>
                            <a:srgbClr val="000000"/>
                          </a:solidFill>
                          <a:latin typeface="Calibri"/>
                        </a:rPr>
                        <a:t> </a:t>
                      </a:r>
                      <a:r>
                        <a:rPr lang="en-US" sz="1000" b="1" i="0" u="none" strike="noStrike" dirty="0" smtClean="0">
                          <a:solidFill>
                            <a:srgbClr val="000000"/>
                          </a:solidFill>
                          <a:latin typeface="Calibri"/>
                        </a:rPr>
                        <a:t>HRA Contribution</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You</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latin typeface="Calibri"/>
                        </a:rPr>
                        <a:t>$400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$200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$100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l" fontAlgn="b"/>
                      <a:r>
                        <a:rPr lang="en-US" sz="1000" b="0" i="0" u="none" strike="noStrike" dirty="0">
                          <a:solidFill>
                            <a:srgbClr val="000000"/>
                          </a:solidFill>
                          <a:latin typeface="Calibri"/>
                        </a:rPr>
                        <a:t>You + </a:t>
                      </a:r>
                      <a:r>
                        <a:rPr lang="en-US" sz="1000" b="0" i="0" u="none" strike="noStrike" dirty="0" smtClean="0">
                          <a:solidFill>
                            <a:srgbClr val="000000"/>
                          </a:solidFill>
                          <a:latin typeface="Calibri"/>
                        </a:rPr>
                        <a:t>Child(ren)</a:t>
                      </a:r>
                      <a:r>
                        <a:rPr lang="en-US" sz="1000" b="0" i="0" u="none" strike="noStrike" baseline="0" dirty="0" smtClean="0">
                          <a:solidFill>
                            <a:srgbClr val="000000"/>
                          </a:solidFill>
                          <a:latin typeface="Calibri"/>
                        </a:rPr>
                        <a:t> or </a:t>
                      </a:r>
                      <a:r>
                        <a:rPr lang="en-US" sz="1000" b="0" i="0" u="none" strike="noStrike" dirty="0" smtClean="0">
                          <a:solidFill>
                            <a:srgbClr val="000000"/>
                          </a:solidFill>
                          <a:latin typeface="Calibri"/>
                        </a:rPr>
                        <a:t>Spouse</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latin typeface="Calibri"/>
                        </a:rPr>
                        <a:t>$600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$300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$150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l" fontAlgn="b"/>
                      <a:r>
                        <a:rPr lang="en-US" sz="1000" b="0" i="0" u="none" strike="noStrike" dirty="0">
                          <a:solidFill>
                            <a:srgbClr val="000000"/>
                          </a:solidFill>
                          <a:latin typeface="Calibri"/>
                        </a:rPr>
                        <a:t>You + Family</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none" strike="noStrike" dirty="0">
                          <a:solidFill>
                            <a:srgbClr val="000000"/>
                          </a:solidFill>
                          <a:latin typeface="Calibri"/>
                        </a:rPr>
                        <a:t>$800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$400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1000" b="0" i="0" u="none" strike="noStrike" dirty="0">
                          <a:solidFill>
                            <a:srgbClr val="000000"/>
                          </a:solidFill>
                          <a:latin typeface="Calibri"/>
                        </a:rPr>
                        <a:t>$200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ctr" fontAlgn="b"/>
                      <a:r>
                        <a:rPr lang="en-US" sz="1000" b="1" i="0" u="none" strike="noStrike" dirty="0" smtClean="0">
                          <a:solidFill>
                            <a:srgbClr val="000000"/>
                          </a:solidFill>
                          <a:latin typeface="Calibri"/>
                        </a:rPr>
                        <a:t>Pharmacy</a:t>
                      </a:r>
                      <a:r>
                        <a:rPr lang="en-US" sz="1000" b="1" i="0" u="none" strike="noStrike" baseline="0" dirty="0" smtClean="0">
                          <a:solidFill>
                            <a:srgbClr val="000000"/>
                          </a:solidFill>
                          <a:latin typeface="Calibri"/>
                        </a:rPr>
                        <a:t> Benefits</a:t>
                      </a:r>
                      <a:endParaRPr lang="en-US" sz="1000" b="1"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a:txBody>
                    <a:bodyPr/>
                    <a:lstStyle/>
                    <a:p>
                      <a:pPr algn="ctr" fontAlgn="b"/>
                      <a:r>
                        <a:rPr lang="en-US" sz="1000" b="0" i="0" u="none" strike="noStrike" dirty="0">
                          <a:solidFill>
                            <a:srgbClr val="000000"/>
                          </a:solidFill>
                          <a:latin typeface="Calibri"/>
                        </a:rPr>
                        <a:t> </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r>
              <a:tr h="202311">
                <a:tc>
                  <a:txBody>
                    <a:bodyPr/>
                    <a:lstStyle/>
                    <a:p>
                      <a:pPr algn="l" fontAlgn="b"/>
                      <a:r>
                        <a:rPr lang="en-US" sz="1000" b="0" i="0" u="none" strike="noStrike" dirty="0">
                          <a:solidFill>
                            <a:srgbClr val="000000"/>
                          </a:solidFill>
                          <a:latin typeface="Calibri"/>
                        </a:rPr>
                        <a:t>Tier 1</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latin typeface="Calibri"/>
                        </a:rPr>
                        <a:t>15%, Min $20, Max $</a:t>
                      </a:r>
                      <a:r>
                        <a:rPr lang="en-US" sz="800" b="0" i="0" u="none" strike="noStrike" dirty="0" smtClean="0">
                          <a:solidFill>
                            <a:srgbClr val="000000"/>
                          </a:solidFill>
                          <a:latin typeface="Calibri"/>
                        </a:rPr>
                        <a:t>50 </a:t>
                      </a:r>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15%, Min $20, Max $50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15%, Min $20, Max $50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l" fontAlgn="b"/>
                      <a:r>
                        <a:rPr lang="en-US" sz="1000" b="0" i="0" u="none" strike="noStrike" dirty="0">
                          <a:solidFill>
                            <a:srgbClr val="000000"/>
                          </a:solidFill>
                          <a:latin typeface="Calibri"/>
                        </a:rPr>
                        <a:t>Tier 2</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latin typeface="Calibri"/>
                        </a:rPr>
                        <a:t>25%, Min $50, Max $80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25%, Min $50, Max $80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25%, Min $50, Max $80</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a:txBody>
                    <a:bodyPr/>
                    <a:lstStyle/>
                    <a:p>
                      <a:pPr algn="l" fontAlgn="b"/>
                      <a:r>
                        <a:rPr lang="en-US" sz="1000" b="0" i="0" u="none" strike="noStrike" dirty="0">
                          <a:solidFill>
                            <a:srgbClr val="000000"/>
                          </a:solidFill>
                          <a:latin typeface="Calibri"/>
                        </a:rPr>
                        <a:t>Tier 3</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800" b="0" i="0" u="none" strike="noStrike" dirty="0">
                          <a:solidFill>
                            <a:srgbClr val="000000"/>
                          </a:solidFill>
                          <a:latin typeface="Calibri"/>
                        </a:rPr>
                        <a:t>25%, Min $80, Max $125</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25%, Min $80, Max $125</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gridSpan="2">
                  <a:txBody>
                    <a:bodyPr/>
                    <a:lstStyle/>
                    <a:p>
                      <a:pPr algn="ctr" fontAlgn="b"/>
                      <a:r>
                        <a:rPr lang="en-US" sz="800" b="0" i="0" u="none" strike="noStrike" dirty="0">
                          <a:solidFill>
                            <a:srgbClr val="000000"/>
                          </a:solidFill>
                          <a:latin typeface="Calibri"/>
                        </a:rPr>
                        <a:t>25%, Min $80, Max $125</a:t>
                      </a: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gridSpan="7">
                  <a:txBody>
                    <a:bodyPr/>
                    <a:lstStyle/>
                    <a:p>
                      <a:pPr algn="l" fontAlgn="b"/>
                      <a:r>
                        <a:rPr lang="en-US" sz="1000" b="0" i="0" u="none" strike="noStrike" dirty="0" smtClean="0">
                          <a:solidFill>
                            <a:srgbClr val="000000"/>
                          </a:solidFill>
                          <a:latin typeface="Calibri"/>
                        </a:rPr>
                        <a:t>* </a:t>
                      </a:r>
                      <a:r>
                        <a:rPr lang="en-US" sz="1000" b="0" i="0" u="none" strike="noStrike" baseline="0" dirty="0" smtClean="0">
                          <a:solidFill>
                            <a:srgbClr val="000000"/>
                          </a:solidFill>
                          <a:latin typeface="Calibri"/>
                        </a:rPr>
                        <a:t>See ACA Glossary of Health Coverage and Medical Terms for definition; ** of Allowed Amount, See ACA Glossary for definition</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r h="202311">
                <a:tc gridSpan="7">
                  <a:txBody>
                    <a:bodyPr/>
                    <a:lstStyle/>
                    <a:p>
                      <a:pPr algn="l" fontAlgn="b"/>
                      <a:r>
                        <a:rPr lang="en-US" sz="1000" b="0" i="0" u="none" strike="noStrike" dirty="0" smtClean="0">
                          <a:solidFill>
                            <a:srgbClr val="000000"/>
                          </a:solidFill>
                          <a:latin typeface="Calibri"/>
                        </a:rPr>
                        <a:t>This is a high</a:t>
                      </a:r>
                      <a:r>
                        <a:rPr lang="en-US" sz="1000" b="0" i="0" u="none" strike="noStrike" baseline="0" dirty="0" smtClean="0">
                          <a:solidFill>
                            <a:srgbClr val="000000"/>
                          </a:solidFill>
                          <a:latin typeface="Calibri"/>
                        </a:rPr>
                        <a:t> level  plan design summary.  </a:t>
                      </a:r>
                      <a:endParaRPr lang="en-US" sz="10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c hMerge="1">
                  <a:txBody>
                    <a:bodyPr/>
                    <a:lstStyle/>
                    <a:p>
                      <a:pPr algn="ctr" fontAlgn="b"/>
                      <a:endParaRPr lang="en-US" sz="800" b="0" i="0" u="none" strike="noStrike" dirty="0">
                        <a:solidFill>
                          <a:srgbClr val="000000"/>
                        </a:solidFill>
                        <a:latin typeface="Calibri"/>
                      </a:endParaRPr>
                    </a:p>
                  </a:txBody>
                  <a:tcPr marL="8628" marR="8628" marT="862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6600"/>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PPTdesignD"/>
          <p:cNvPicPr>
            <a:picLocks noChangeAspect="1" noChangeArrowheads="1"/>
          </p:cNvPicPr>
          <p:nvPr/>
        </p:nvPicPr>
        <p:blipFill>
          <a:blip r:embed="rId3" cstate="print"/>
          <a:srcRect/>
          <a:stretch>
            <a:fillRect/>
          </a:stretch>
        </p:blipFill>
        <p:spPr bwMode="auto">
          <a:xfrm>
            <a:off x="0" y="0"/>
            <a:ext cx="9213850" cy="6908800"/>
          </a:xfrm>
          <a:prstGeom prst="rect">
            <a:avLst/>
          </a:prstGeom>
          <a:noFill/>
          <a:ln w="9525">
            <a:noFill/>
            <a:miter lim="800000"/>
            <a:headEnd/>
            <a:tailEnd/>
          </a:ln>
        </p:spPr>
      </p:pic>
      <p:sp>
        <p:nvSpPr>
          <p:cNvPr id="3075" name="Rectangle 8"/>
          <p:cNvSpPr>
            <a:spLocks noGrp="1" noChangeArrowheads="1"/>
          </p:cNvSpPr>
          <p:nvPr>
            <p:ph type="body" idx="1"/>
          </p:nvPr>
        </p:nvSpPr>
        <p:spPr>
          <a:xfrm>
            <a:off x="457200" y="2133600"/>
            <a:ext cx="8229600" cy="3992563"/>
          </a:xfrm>
          <a:noFill/>
        </p:spPr>
        <p:txBody>
          <a:bodyPr/>
          <a:lstStyle/>
          <a:p>
            <a:pPr algn="ctr" eaLnBrk="1" hangingPunct="1">
              <a:buFontTx/>
              <a:buNone/>
            </a:pPr>
            <a:r>
              <a:rPr lang="en-US" sz="4000" b="1" dirty="0" smtClean="0">
                <a:solidFill>
                  <a:schemeClr val="bg1"/>
                </a:solidFill>
              </a:rPr>
              <a:t>Mission</a:t>
            </a:r>
          </a:p>
          <a:p>
            <a:pPr algn="ctr" eaLnBrk="1" hangingPunct="1">
              <a:buFontTx/>
              <a:buNone/>
            </a:pPr>
            <a:r>
              <a:rPr lang="en-US" sz="2800" b="1" dirty="0" smtClean="0">
                <a:solidFill>
                  <a:schemeClr val="bg1"/>
                </a:solidFill>
              </a:rPr>
              <a:t>The Georgia Department of Community Health</a:t>
            </a:r>
          </a:p>
          <a:p>
            <a:pPr algn="ctr" eaLnBrk="1" hangingPunct="1">
              <a:buFontTx/>
              <a:buNone/>
            </a:pPr>
            <a:r>
              <a:rPr lang="en-US" sz="2400" dirty="0" smtClean="0">
                <a:solidFill>
                  <a:schemeClr val="bg1"/>
                </a:solidFill>
              </a:rPr>
              <a:t>We will provide access to affordable, quality health care </a:t>
            </a:r>
            <a:br>
              <a:rPr lang="en-US" sz="2400" dirty="0" smtClean="0">
                <a:solidFill>
                  <a:schemeClr val="bg1"/>
                </a:solidFill>
              </a:rPr>
            </a:br>
            <a:r>
              <a:rPr lang="en-US" sz="2400" dirty="0" smtClean="0">
                <a:solidFill>
                  <a:schemeClr val="bg1"/>
                </a:solidFill>
              </a:rPr>
              <a:t>to Georgians through effective planning, purchasing </a:t>
            </a:r>
            <a:br>
              <a:rPr lang="en-US" sz="2400" dirty="0" smtClean="0">
                <a:solidFill>
                  <a:schemeClr val="bg1"/>
                </a:solidFill>
              </a:rPr>
            </a:br>
            <a:r>
              <a:rPr lang="en-US" sz="2400" dirty="0" smtClean="0">
                <a:solidFill>
                  <a:schemeClr val="bg1"/>
                </a:solidFill>
              </a:rPr>
              <a:t>and oversight.</a:t>
            </a:r>
          </a:p>
          <a:p>
            <a:pPr algn="ctr" eaLnBrk="1" hangingPunct="1">
              <a:buFontTx/>
              <a:buNone/>
            </a:pPr>
            <a:endParaRPr lang="en-US" sz="2400" b="1" i="1" dirty="0" smtClean="0">
              <a:solidFill>
                <a:schemeClr val="bg1"/>
              </a:solidFill>
            </a:endParaRPr>
          </a:p>
          <a:p>
            <a:pPr algn="ctr" eaLnBrk="1" hangingPunct="1">
              <a:buFontTx/>
              <a:buNone/>
            </a:pPr>
            <a:r>
              <a:rPr lang="en-US" sz="2400" b="1" i="1" dirty="0" smtClean="0">
                <a:solidFill>
                  <a:schemeClr val="bg1"/>
                </a:solidFill>
              </a:rPr>
              <a:t>We are dedicated to A Healthy Georgia.</a:t>
            </a:r>
          </a:p>
        </p:txBody>
      </p:sp>
      <p:pic>
        <p:nvPicPr>
          <p:cNvPr id="3076" name="Picture 9" descr="dch_logo_pms299_ALT2012_REVRS"/>
          <p:cNvPicPr>
            <a:picLocks noChangeAspect="1" noChangeArrowheads="1"/>
          </p:cNvPicPr>
          <p:nvPr/>
        </p:nvPicPr>
        <p:blipFill>
          <a:blip r:embed="rId4" cstate="print"/>
          <a:srcRect/>
          <a:stretch>
            <a:fillRect/>
          </a:stretch>
        </p:blipFill>
        <p:spPr bwMode="auto">
          <a:xfrm>
            <a:off x="207963" y="228600"/>
            <a:ext cx="2001837"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Plan Information- HRA</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Members that are enrolled in the current HRA, HMO or HDHP plans that do not make an election either by going online or calling customer service, will be enrolled in the SHBP HRA Bronze option</a:t>
            </a:r>
          </a:p>
          <a:p>
            <a:r>
              <a:rPr lang="en-US" dirty="0" smtClean="0"/>
              <a:t>If you do not make an election and are currently paying the Tobacco surcharge, your coverage will default with the Tobacco surcharge in 2014</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HRA Incentives ( Non MA Plans)</a:t>
            </a:r>
            <a:endParaRPr lang="en-US" dirty="0"/>
          </a:p>
        </p:txBody>
      </p:sp>
      <p:sp>
        <p:nvSpPr>
          <p:cNvPr id="3" name="Content Placeholder 2"/>
          <p:cNvSpPr>
            <a:spLocks noGrp="1"/>
          </p:cNvSpPr>
          <p:nvPr>
            <p:ph idx="1"/>
          </p:nvPr>
        </p:nvSpPr>
        <p:spPr>
          <a:xfrm>
            <a:off x="152400" y="1447800"/>
            <a:ext cx="7696200" cy="4724400"/>
          </a:xfrm>
        </p:spPr>
        <p:txBody>
          <a:bodyPr/>
          <a:lstStyle/>
          <a:p>
            <a:r>
              <a:rPr lang="en-US" sz="3600" dirty="0" smtClean="0"/>
              <a:t>2014 Wellness incentives – increases to a maximum of $480 for employee; plus an additional $480 for covered spouse  </a:t>
            </a:r>
          </a:p>
          <a:p>
            <a:pPr>
              <a:buNone/>
            </a:pPr>
            <a:endParaRPr lang="en-US" sz="2400" b="1" dirty="0" smtClean="0"/>
          </a:p>
          <a:p>
            <a:pPr>
              <a:buNone/>
            </a:pPr>
            <a:r>
              <a:rPr lang="en-US" sz="3600" dirty="0" smtClean="0"/>
              <a:t>For those members who met the wellness</a:t>
            </a:r>
          </a:p>
          <a:p>
            <a:pPr>
              <a:buNone/>
            </a:pPr>
            <a:r>
              <a:rPr lang="en-US" sz="3600" dirty="0" smtClean="0"/>
              <a:t>requirements in 2013, the $240 will be </a:t>
            </a:r>
          </a:p>
          <a:p>
            <a:pPr>
              <a:buNone/>
            </a:pPr>
            <a:r>
              <a:rPr lang="en-US" sz="3600" dirty="0" smtClean="0"/>
              <a:t>credited to their HRA account on January 1,</a:t>
            </a:r>
          </a:p>
          <a:p>
            <a:pPr>
              <a:buNone/>
            </a:pPr>
            <a:r>
              <a:rPr lang="en-US" sz="3600" dirty="0" smtClean="0"/>
              <a:t>2014.</a:t>
            </a:r>
          </a:p>
          <a:p>
            <a:pPr>
              <a:buNone/>
            </a:pPr>
            <a:endParaRPr lang="en-US" sz="2400" dirty="0" smtClean="0"/>
          </a:p>
          <a:p>
            <a:pPr>
              <a:buNone/>
            </a:pPr>
            <a:endParaRPr lang="en-US" sz="2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Georgia" pitchFamily="18" charset="0"/>
              </a:rPr>
              <a:t>2014 Wellness Incentives</a:t>
            </a:r>
            <a:endParaRPr lang="en-US" dirty="0"/>
          </a:p>
        </p:txBody>
      </p:sp>
      <p:sp>
        <p:nvSpPr>
          <p:cNvPr id="19" name="Slide Number Placeholder 2"/>
          <p:cNvSpPr txBox="1">
            <a:spLocks/>
          </p:cNvSpPr>
          <p:nvPr/>
        </p:nvSpPr>
        <p:spPr>
          <a:xfrm>
            <a:off x="4175918" y="6462107"/>
            <a:ext cx="785813" cy="354012"/>
          </a:xfrm>
          <a:prstGeom prst="rect">
            <a:avLst/>
          </a:prstGeom>
        </p:spPr>
        <p:txBody>
          <a:bodyPr vert="horz" wrap="square" lIns="91440" tIns="45720" rIns="91440" bIns="45720" numCol="1" anchor="ctr" anchorCtr="0" compatLnSpc="1">
            <a:prstTxWarp prst="textNoShape">
              <a:avLst/>
            </a:prstTxWarp>
          </a:bodyPr>
          <a:lstStyle>
            <a:defPPr>
              <a:defRPr lang="en-US"/>
            </a:defPPr>
            <a:lvl1pPr algn="ctr" defTabSz="457200" rtl="0" eaLnBrk="1" fontAlgn="auto" hangingPunct="1">
              <a:spcBef>
                <a:spcPts val="0"/>
              </a:spcBef>
              <a:spcAft>
                <a:spcPts val="0"/>
              </a:spcAft>
              <a:defRPr sz="1000" b="0" kern="1200">
                <a:solidFill>
                  <a:schemeClr val="tx2"/>
                </a:solidFill>
                <a:latin typeface="Georgia"/>
                <a:ea typeface="Geneva" pitchFamily="35" charset="0"/>
                <a:cs typeface="Geneva" pitchFamily="35" charset="0"/>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a:lstStyle>
          <a:p>
            <a:pPr>
              <a:defRPr/>
            </a:pPr>
            <a:fld id="{49A55401-F522-AC4C-9B35-57258AD6DEDA}" type="slidenum">
              <a:rPr lang="en-US" smtClean="0"/>
              <a:pPr>
                <a:defRPr/>
              </a:pPr>
              <a:t>21</a:t>
            </a:fld>
            <a:endParaRPr lang="en-US" dirty="0"/>
          </a:p>
        </p:txBody>
      </p:sp>
      <p:graphicFrame>
        <p:nvGraphicFramePr>
          <p:cNvPr id="25" name="Table 24"/>
          <p:cNvGraphicFramePr>
            <a:graphicFrameLocks noGrp="1"/>
          </p:cNvGraphicFramePr>
          <p:nvPr/>
        </p:nvGraphicFramePr>
        <p:xfrm>
          <a:off x="1524000" y="1524000"/>
          <a:ext cx="6477000" cy="4899177"/>
        </p:xfrm>
        <a:graphic>
          <a:graphicData uri="http://schemas.openxmlformats.org/drawingml/2006/table">
            <a:tbl>
              <a:tblPr/>
              <a:tblGrid>
                <a:gridCol w="475792"/>
                <a:gridCol w="4410877"/>
                <a:gridCol w="1590331"/>
              </a:tblGrid>
              <a:tr h="203289">
                <a:tc>
                  <a:txBody>
                    <a:bodyPr/>
                    <a:lstStyle/>
                    <a:p>
                      <a:pPr marL="0" marR="0">
                        <a:lnSpc>
                          <a:spcPct val="115000"/>
                        </a:lnSpc>
                        <a:spcBef>
                          <a:spcPts val="0"/>
                        </a:spcBef>
                        <a:spcAft>
                          <a:spcPts val="1000"/>
                        </a:spcAft>
                      </a:pPr>
                      <a:endParaRPr lang="en-US" sz="1000" dirty="0">
                        <a:latin typeface="Calibri"/>
                        <a:ea typeface="Calibri"/>
                        <a:cs typeface="Times New Roman"/>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48895" marR="0">
                        <a:lnSpc>
                          <a:spcPct val="115000"/>
                        </a:lnSpc>
                        <a:spcBef>
                          <a:spcPts val="185"/>
                        </a:spcBef>
                        <a:spcAft>
                          <a:spcPts val="0"/>
                        </a:spcAft>
                      </a:pPr>
                      <a:r>
                        <a:rPr lang="en-US" sz="1100" b="1" dirty="0">
                          <a:latin typeface="Calibri"/>
                          <a:ea typeface="Calibri"/>
                          <a:cs typeface="Calibri"/>
                        </a:rPr>
                        <a:t>Wh</a:t>
                      </a:r>
                      <a:r>
                        <a:rPr lang="en-US" sz="1100" b="1" spc="-10" dirty="0">
                          <a:latin typeface="Calibri"/>
                          <a:ea typeface="Calibri"/>
                          <a:cs typeface="Calibri"/>
                        </a:rPr>
                        <a:t>a</a:t>
                      </a:r>
                      <a:r>
                        <a:rPr lang="en-US" sz="1100" b="1" dirty="0">
                          <a:latin typeface="Calibri"/>
                          <a:ea typeface="Calibri"/>
                          <a:cs typeface="Calibri"/>
                        </a:rPr>
                        <a:t>t</a:t>
                      </a:r>
                      <a:r>
                        <a:rPr lang="en-US" sz="1100" b="1" spc="-5" dirty="0">
                          <a:latin typeface="Calibri"/>
                          <a:ea typeface="Calibri"/>
                          <a:cs typeface="Calibri"/>
                        </a:rPr>
                        <a:t> </a:t>
                      </a:r>
                      <a:r>
                        <a:rPr lang="en-US" sz="1100" b="1" spc="-10" dirty="0">
                          <a:latin typeface="Calibri"/>
                          <a:ea typeface="Calibri"/>
                          <a:cs typeface="Calibri"/>
                        </a:rPr>
                        <a:t>t</a:t>
                      </a:r>
                      <a:r>
                        <a:rPr lang="en-US" sz="1100" b="1" dirty="0">
                          <a:latin typeface="Calibri"/>
                          <a:ea typeface="Calibri"/>
                          <a:cs typeface="Calibri"/>
                        </a:rPr>
                        <a:t>o</a:t>
                      </a:r>
                      <a:r>
                        <a:rPr lang="en-US" sz="1100" b="1" spc="-5" dirty="0">
                          <a:latin typeface="Calibri"/>
                          <a:ea typeface="Calibri"/>
                          <a:cs typeface="Calibri"/>
                        </a:rPr>
                        <a:t> </a:t>
                      </a:r>
                      <a:r>
                        <a:rPr lang="en-US" sz="1100" b="1" dirty="0">
                          <a:latin typeface="Calibri"/>
                          <a:ea typeface="Calibri"/>
                          <a:cs typeface="Calibri"/>
                        </a:rPr>
                        <a:t>DO</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530" marR="0">
                        <a:lnSpc>
                          <a:spcPct val="115000"/>
                        </a:lnSpc>
                        <a:spcBef>
                          <a:spcPts val="185"/>
                        </a:spcBef>
                        <a:spcAft>
                          <a:spcPts val="0"/>
                        </a:spcAft>
                      </a:pPr>
                      <a:r>
                        <a:rPr lang="en-US" sz="1100" b="1" dirty="0">
                          <a:latin typeface="Calibri"/>
                          <a:ea typeface="Calibri"/>
                          <a:cs typeface="Calibri"/>
                        </a:rPr>
                        <a:t>Wh</a:t>
                      </a:r>
                      <a:r>
                        <a:rPr lang="en-US" sz="1100" b="1" spc="-10" dirty="0">
                          <a:latin typeface="Calibri"/>
                          <a:ea typeface="Calibri"/>
                          <a:cs typeface="Calibri"/>
                        </a:rPr>
                        <a:t>a</a:t>
                      </a:r>
                      <a:r>
                        <a:rPr lang="en-US" sz="1100" b="1" dirty="0">
                          <a:latin typeface="Calibri"/>
                          <a:ea typeface="Calibri"/>
                          <a:cs typeface="Calibri"/>
                        </a:rPr>
                        <a:t>t </a:t>
                      </a:r>
                      <a:r>
                        <a:rPr lang="en-US" sz="1100" b="1" spc="-10" dirty="0">
                          <a:latin typeface="Calibri"/>
                          <a:ea typeface="Calibri"/>
                          <a:cs typeface="Calibri"/>
                        </a:rPr>
                        <a:t>y</a:t>
                      </a:r>
                      <a:r>
                        <a:rPr lang="en-US" sz="1100" b="1" dirty="0">
                          <a:latin typeface="Calibri"/>
                          <a:ea typeface="Calibri"/>
                          <a:cs typeface="Calibri"/>
                        </a:rPr>
                        <a:t>ou </a:t>
                      </a:r>
                      <a:r>
                        <a:rPr lang="en-US" sz="1100" b="1" spc="-10" dirty="0">
                          <a:latin typeface="Calibri"/>
                          <a:ea typeface="Calibri"/>
                          <a:cs typeface="Calibri"/>
                        </a:rPr>
                        <a:t>E</a:t>
                      </a:r>
                      <a:r>
                        <a:rPr lang="en-US" sz="1100" b="1" dirty="0">
                          <a:latin typeface="Calibri"/>
                          <a:ea typeface="Calibri"/>
                          <a:cs typeface="Calibri"/>
                        </a:rPr>
                        <a:t>ARN</a:t>
                      </a:r>
                      <a:endParaRPr lang="en-US"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4033">
                <a:tc>
                  <a:txBody>
                    <a:bodyPr/>
                    <a:lstStyle/>
                    <a:p>
                      <a:pPr marL="49530" marR="0">
                        <a:lnSpc>
                          <a:spcPct val="115000"/>
                        </a:lnSpc>
                        <a:spcBef>
                          <a:spcPts val="85"/>
                        </a:spcBef>
                        <a:spcAft>
                          <a:spcPts val="0"/>
                        </a:spcAft>
                      </a:pPr>
                      <a:r>
                        <a:rPr lang="en-US" sz="1300" dirty="0">
                          <a:solidFill>
                            <a:srgbClr val="8C8788"/>
                          </a:solidFill>
                          <a:latin typeface="Calibri"/>
                          <a:ea typeface="Calibri"/>
                          <a:cs typeface="Calibri"/>
                        </a:rPr>
                        <a:t>1.</a:t>
                      </a:r>
                      <a:endParaRPr lang="en-US"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070" marR="1402715" algn="just">
                        <a:lnSpc>
                          <a:spcPct val="115000"/>
                        </a:lnSpc>
                        <a:spcBef>
                          <a:spcPts val="165"/>
                        </a:spcBef>
                        <a:spcAft>
                          <a:spcPts val="0"/>
                        </a:spcAft>
                      </a:pPr>
                      <a:r>
                        <a:rPr lang="en-US" sz="1200" b="1" spc="20" dirty="0">
                          <a:solidFill>
                            <a:srgbClr val="00B0F0"/>
                          </a:solidFill>
                          <a:latin typeface="Calibri"/>
                          <a:ea typeface="Calibri"/>
                          <a:cs typeface="Calibri"/>
                        </a:rPr>
                        <a:t>Ass</a:t>
                      </a:r>
                      <a:r>
                        <a:rPr lang="en-US" sz="1200" b="1" spc="10" dirty="0">
                          <a:solidFill>
                            <a:srgbClr val="00B0F0"/>
                          </a:solidFill>
                          <a:latin typeface="Calibri"/>
                          <a:ea typeface="Calibri"/>
                          <a:cs typeface="Calibri"/>
                        </a:rPr>
                        <a:t>e</a:t>
                      </a:r>
                      <a:r>
                        <a:rPr lang="en-US" sz="1200" b="1" spc="20" dirty="0">
                          <a:solidFill>
                            <a:srgbClr val="00B0F0"/>
                          </a:solidFill>
                          <a:latin typeface="Calibri"/>
                          <a:ea typeface="Calibri"/>
                          <a:cs typeface="Calibri"/>
                        </a:rPr>
                        <a:t>s</a:t>
                      </a:r>
                      <a:r>
                        <a:rPr lang="en-US" sz="1200" b="1" dirty="0">
                          <a:solidFill>
                            <a:srgbClr val="00B0F0"/>
                          </a:solidFill>
                          <a:latin typeface="Calibri"/>
                          <a:ea typeface="Calibri"/>
                          <a:cs typeface="Calibri"/>
                        </a:rPr>
                        <a:t>s </a:t>
                      </a:r>
                      <a:r>
                        <a:rPr lang="en-US" sz="1200" b="1" spc="35" dirty="0">
                          <a:solidFill>
                            <a:srgbClr val="00B0F0"/>
                          </a:solidFill>
                          <a:latin typeface="Calibri"/>
                          <a:ea typeface="Calibri"/>
                          <a:cs typeface="Calibri"/>
                        </a:rPr>
                        <a:t> </a:t>
                      </a:r>
                      <a:r>
                        <a:rPr lang="en-US" sz="1200" b="1" spc="-20" dirty="0">
                          <a:solidFill>
                            <a:srgbClr val="00B0F0"/>
                          </a:solidFill>
                          <a:latin typeface="Calibri"/>
                          <a:ea typeface="Calibri"/>
                          <a:cs typeface="Calibri"/>
                        </a:rPr>
                        <a:t>Y</a:t>
                      </a:r>
                      <a:r>
                        <a:rPr lang="en-US" sz="1200" b="1" spc="20" dirty="0">
                          <a:solidFill>
                            <a:srgbClr val="00B0F0"/>
                          </a:solidFill>
                          <a:latin typeface="Calibri"/>
                          <a:ea typeface="Calibri"/>
                          <a:cs typeface="Calibri"/>
                        </a:rPr>
                        <a:t>ou</a:t>
                      </a:r>
                      <a:r>
                        <a:rPr lang="en-US" sz="1200" b="1" dirty="0">
                          <a:solidFill>
                            <a:srgbClr val="00B0F0"/>
                          </a:solidFill>
                          <a:latin typeface="Calibri"/>
                          <a:ea typeface="Calibri"/>
                          <a:cs typeface="Calibri"/>
                        </a:rPr>
                        <a:t>r </a:t>
                      </a:r>
                      <a:r>
                        <a:rPr lang="en-US" sz="1200" b="1" spc="20" dirty="0" smtClean="0">
                          <a:solidFill>
                            <a:srgbClr val="00B0F0"/>
                          </a:solidFill>
                          <a:latin typeface="Calibri"/>
                          <a:ea typeface="Calibri"/>
                          <a:cs typeface="Calibri"/>
                        </a:rPr>
                        <a:t>H</a:t>
                      </a:r>
                      <a:r>
                        <a:rPr lang="en-US" sz="1200" b="1" spc="10" dirty="0" smtClean="0">
                          <a:solidFill>
                            <a:srgbClr val="00B0F0"/>
                          </a:solidFill>
                          <a:latin typeface="Calibri"/>
                          <a:ea typeface="Calibri"/>
                          <a:cs typeface="Calibri"/>
                        </a:rPr>
                        <a:t>e</a:t>
                      </a:r>
                      <a:r>
                        <a:rPr lang="en-US" sz="1200" b="1" spc="20" dirty="0" smtClean="0">
                          <a:solidFill>
                            <a:srgbClr val="00B0F0"/>
                          </a:solidFill>
                          <a:latin typeface="Calibri"/>
                          <a:ea typeface="Calibri"/>
                          <a:cs typeface="Calibri"/>
                        </a:rPr>
                        <a:t>a</a:t>
                      </a:r>
                      <a:r>
                        <a:rPr lang="en-US" sz="1200" b="1" spc="-60" dirty="0" smtClean="0">
                          <a:solidFill>
                            <a:srgbClr val="00B0F0"/>
                          </a:solidFill>
                          <a:latin typeface="Calibri"/>
                          <a:ea typeface="Calibri"/>
                          <a:cs typeface="Calibri"/>
                        </a:rPr>
                        <a:t>l</a:t>
                      </a:r>
                      <a:r>
                        <a:rPr lang="en-US" sz="1200" b="1" spc="20" dirty="0" smtClean="0">
                          <a:solidFill>
                            <a:srgbClr val="00B0F0"/>
                          </a:solidFill>
                          <a:latin typeface="Calibri"/>
                          <a:ea typeface="Calibri"/>
                          <a:cs typeface="Calibri"/>
                        </a:rPr>
                        <a:t>th </a:t>
                      </a:r>
                      <a:endParaRPr lang="en-US" sz="1200" dirty="0">
                        <a:latin typeface="Calibri"/>
                        <a:ea typeface="Calibri"/>
                        <a:cs typeface="Times New Roman"/>
                      </a:endParaRPr>
                    </a:p>
                    <a:p>
                      <a:pPr marL="48895" marR="24765" algn="just">
                        <a:lnSpc>
                          <a:spcPct val="106000"/>
                        </a:lnSpc>
                        <a:spcBef>
                          <a:spcPts val="50"/>
                        </a:spcBef>
                        <a:spcAft>
                          <a:spcPts val="0"/>
                        </a:spcAft>
                      </a:pPr>
                      <a:r>
                        <a:rPr lang="en-US" sz="1200" dirty="0">
                          <a:latin typeface="Calibri"/>
                          <a:ea typeface="Calibri"/>
                          <a:cs typeface="Calibri"/>
                        </a:rPr>
                        <a:t>Compl</a:t>
                      </a:r>
                      <a:r>
                        <a:rPr lang="en-US" sz="1200" spc="-5" dirty="0">
                          <a:latin typeface="Calibri"/>
                          <a:ea typeface="Calibri"/>
                          <a:cs typeface="Calibri"/>
                        </a:rPr>
                        <a:t>e</a:t>
                      </a:r>
                      <a:r>
                        <a:rPr lang="en-US" sz="1200" spc="-10" dirty="0">
                          <a:latin typeface="Calibri"/>
                          <a:ea typeface="Calibri"/>
                          <a:cs typeface="Calibri"/>
                        </a:rPr>
                        <a:t>t</a:t>
                      </a:r>
                      <a:r>
                        <a:rPr lang="en-US" sz="1200" dirty="0">
                          <a:latin typeface="Calibri"/>
                          <a:ea typeface="Calibri"/>
                          <a:cs typeface="Calibri"/>
                        </a:rPr>
                        <a:t>e </a:t>
                      </a:r>
                      <a:r>
                        <a:rPr lang="en-US" sz="1200" spc="-15" dirty="0">
                          <a:latin typeface="Calibri"/>
                          <a:ea typeface="Calibri"/>
                          <a:cs typeface="Calibri"/>
                        </a:rPr>
                        <a:t>y</a:t>
                      </a:r>
                      <a:r>
                        <a:rPr lang="en-US" sz="1200" dirty="0">
                          <a:latin typeface="Calibri"/>
                          <a:ea typeface="Calibri"/>
                          <a:cs typeface="Calibri"/>
                        </a:rPr>
                        <a:t>our Healt</a:t>
                      </a:r>
                      <a:r>
                        <a:rPr lang="en-US" sz="1200" spc="-5" dirty="0">
                          <a:latin typeface="Calibri"/>
                          <a:ea typeface="Calibri"/>
                          <a:cs typeface="Calibri"/>
                        </a:rPr>
                        <a:t>h</a:t>
                      </a:r>
                      <a:r>
                        <a:rPr lang="en-US" sz="1200" spc="-10" dirty="0">
                          <a:latin typeface="Calibri"/>
                          <a:ea typeface="Calibri"/>
                          <a:cs typeface="Calibri"/>
                        </a:rPr>
                        <a:t>w</a:t>
                      </a:r>
                      <a:r>
                        <a:rPr lang="en-US" sz="1200" spc="-20" dirty="0">
                          <a:latin typeface="Calibri"/>
                          <a:ea typeface="Calibri"/>
                          <a:cs typeface="Calibri"/>
                        </a:rPr>
                        <a:t>a</a:t>
                      </a:r>
                      <a:r>
                        <a:rPr lang="en-US" sz="1200" spc="-10" dirty="0">
                          <a:latin typeface="Calibri"/>
                          <a:ea typeface="Calibri"/>
                          <a:cs typeface="Calibri"/>
                        </a:rPr>
                        <a:t>y</a:t>
                      </a:r>
                      <a:r>
                        <a:rPr lang="en-US" sz="1200" dirty="0">
                          <a:latin typeface="Calibri"/>
                          <a:ea typeface="Calibri"/>
                          <a:cs typeface="Calibri"/>
                        </a:rPr>
                        <a:t>s </a:t>
                      </a:r>
                      <a:r>
                        <a:rPr lang="en-US" sz="1200" spc="-35" dirty="0">
                          <a:latin typeface="Calibri"/>
                          <a:ea typeface="Calibri"/>
                          <a:cs typeface="Calibri"/>
                        </a:rPr>
                        <a:t>W</a:t>
                      </a:r>
                      <a:r>
                        <a:rPr lang="en-US" sz="1200" dirty="0">
                          <a:latin typeface="Calibri"/>
                          <a:ea typeface="Calibri"/>
                          <a:cs typeface="Calibri"/>
                        </a:rPr>
                        <a:t>ell-Being Assessme</a:t>
                      </a:r>
                      <a:r>
                        <a:rPr lang="en-US" sz="1200" spc="-10" dirty="0">
                          <a:latin typeface="Calibri"/>
                          <a:ea typeface="Calibri"/>
                          <a:cs typeface="Calibri"/>
                        </a:rPr>
                        <a:t>n</a:t>
                      </a:r>
                      <a:r>
                        <a:rPr lang="en-US" sz="1200" dirty="0">
                          <a:latin typeface="Calibri"/>
                          <a:ea typeface="Calibri"/>
                          <a:cs typeface="Calibri"/>
                        </a:rPr>
                        <a:t>t® (W</a:t>
                      </a:r>
                      <a:r>
                        <a:rPr lang="en-US" sz="1200" spc="-10" dirty="0">
                          <a:latin typeface="Calibri"/>
                          <a:ea typeface="Calibri"/>
                          <a:cs typeface="Calibri"/>
                        </a:rPr>
                        <a:t>B</a:t>
                      </a:r>
                      <a:r>
                        <a:rPr lang="en-US" sz="1200" dirty="0">
                          <a:latin typeface="Calibri"/>
                          <a:ea typeface="Calibri"/>
                          <a:cs typeface="Calibri"/>
                        </a:rPr>
                        <a:t>A), </a:t>
                      </a:r>
                      <a:r>
                        <a:rPr lang="en-US" sz="1200" dirty="0" smtClean="0">
                          <a:latin typeface="Calibri"/>
                          <a:ea typeface="Calibri"/>
                          <a:cs typeface="Calibri"/>
                        </a:rPr>
                        <a:t>a</a:t>
                      </a:r>
                      <a:r>
                        <a:rPr lang="en-US" sz="1200" baseline="0" dirty="0" smtClean="0">
                          <a:latin typeface="Calibri"/>
                          <a:ea typeface="Calibri"/>
                          <a:cs typeface="Calibri"/>
                        </a:rPr>
                        <a:t> </a:t>
                      </a:r>
                      <a:r>
                        <a:rPr lang="en-US" sz="1200" spc="-10" dirty="0" smtClean="0">
                          <a:latin typeface="Calibri"/>
                          <a:ea typeface="Calibri"/>
                          <a:cs typeface="Calibri"/>
                        </a:rPr>
                        <a:t>c</a:t>
                      </a:r>
                      <a:r>
                        <a:rPr lang="en-US" sz="1200" dirty="0" smtClean="0">
                          <a:latin typeface="Calibri"/>
                          <a:ea typeface="Calibri"/>
                          <a:cs typeface="Calibri"/>
                        </a:rPr>
                        <a:t>o</a:t>
                      </a:r>
                      <a:r>
                        <a:rPr lang="en-US" sz="1200" spc="-5" dirty="0" smtClean="0">
                          <a:latin typeface="Calibri"/>
                          <a:ea typeface="Calibri"/>
                          <a:cs typeface="Calibri"/>
                        </a:rPr>
                        <a:t>n</a:t>
                      </a:r>
                      <a:r>
                        <a:rPr lang="en-US" sz="1200" dirty="0" smtClean="0">
                          <a:latin typeface="Calibri"/>
                          <a:ea typeface="Calibri"/>
                          <a:cs typeface="Calibri"/>
                        </a:rPr>
                        <a:t>fide</a:t>
                      </a:r>
                      <a:r>
                        <a:rPr lang="en-US" sz="1200" spc="-10" dirty="0" smtClean="0">
                          <a:latin typeface="Calibri"/>
                          <a:ea typeface="Calibri"/>
                          <a:cs typeface="Calibri"/>
                        </a:rPr>
                        <a:t>n</a:t>
                      </a:r>
                      <a:r>
                        <a:rPr lang="en-US" sz="1200" dirty="0" smtClean="0">
                          <a:latin typeface="Calibri"/>
                          <a:ea typeface="Calibri"/>
                          <a:cs typeface="Calibri"/>
                        </a:rPr>
                        <a:t>tial</a:t>
                      </a:r>
                      <a:r>
                        <a:rPr lang="en-US" sz="1200" dirty="0">
                          <a:latin typeface="Calibri"/>
                          <a:ea typeface="Calibri"/>
                          <a:cs typeface="Calibri"/>
                        </a:rPr>
                        <a:t>,</a:t>
                      </a:r>
                      <a:r>
                        <a:rPr lang="en-US" sz="1200" spc="-35" dirty="0">
                          <a:latin typeface="Calibri"/>
                          <a:ea typeface="Calibri"/>
                          <a:cs typeface="Calibri"/>
                        </a:rPr>
                        <a:t> </a:t>
                      </a:r>
                      <a:r>
                        <a:rPr lang="en-US" sz="1200" dirty="0">
                          <a:latin typeface="Calibri"/>
                          <a:ea typeface="Calibri"/>
                          <a:cs typeface="Calibri"/>
                        </a:rPr>
                        <a:t>online que</a:t>
                      </a:r>
                      <a:r>
                        <a:rPr lang="en-US" sz="1200" spc="-10" dirty="0">
                          <a:latin typeface="Calibri"/>
                          <a:ea typeface="Calibri"/>
                          <a:cs typeface="Calibri"/>
                        </a:rPr>
                        <a:t>s</a:t>
                      </a:r>
                      <a:r>
                        <a:rPr lang="en-US" sz="1200" dirty="0">
                          <a:latin typeface="Calibri"/>
                          <a:ea typeface="Calibri"/>
                          <a:cs typeface="Calibri"/>
                        </a:rPr>
                        <a:t>tionnai</a:t>
                      </a:r>
                      <a:r>
                        <a:rPr lang="en-US" sz="1200" spc="-10" dirty="0">
                          <a:latin typeface="Calibri"/>
                          <a:ea typeface="Calibri"/>
                          <a:cs typeface="Calibri"/>
                        </a:rPr>
                        <a:t>r</a:t>
                      </a:r>
                      <a:r>
                        <a:rPr lang="en-US" sz="1200" dirty="0">
                          <a:latin typeface="Calibri"/>
                          <a:ea typeface="Calibri"/>
                          <a:cs typeface="Calibri"/>
                        </a:rPr>
                        <a:t>e</a:t>
                      </a:r>
                      <a:r>
                        <a:rPr lang="en-US" sz="1200" spc="-30" dirty="0">
                          <a:latin typeface="Calibri"/>
                          <a:ea typeface="Calibri"/>
                          <a:cs typeface="Calibri"/>
                        </a:rPr>
                        <a:t> </a:t>
                      </a:r>
                      <a:r>
                        <a:rPr lang="en-US" sz="1200" dirty="0">
                          <a:latin typeface="Calibri"/>
                          <a:ea typeface="Calibri"/>
                          <a:cs typeface="Calibri"/>
                        </a:rPr>
                        <a:t>th</a:t>
                      </a:r>
                      <a:r>
                        <a:rPr lang="en-US" sz="1200" spc="-10" dirty="0">
                          <a:latin typeface="Calibri"/>
                          <a:ea typeface="Calibri"/>
                          <a:cs typeface="Calibri"/>
                        </a:rPr>
                        <a:t>a</a:t>
                      </a:r>
                      <a:r>
                        <a:rPr lang="en-US" sz="1200" dirty="0">
                          <a:latin typeface="Calibri"/>
                          <a:ea typeface="Calibri"/>
                          <a:cs typeface="Calibri"/>
                        </a:rPr>
                        <a:t>t will </a:t>
                      </a:r>
                      <a:r>
                        <a:rPr lang="en-US" sz="1200" spc="-10" dirty="0">
                          <a:latin typeface="Calibri"/>
                          <a:ea typeface="Calibri"/>
                          <a:cs typeface="Calibri"/>
                        </a:rPr>
                        <a:t>t</a:t>
                      </a:r>
                      <a:r>
                        <a:rPr lang="en-US" sz="1200" dirty="0">
                          <a:latin typeface="Calibri"/>
                          <a:ea typeface="Calibri"/>
                          <a:cs typeface="Calibri"/>
                        </a:rPr>
                        <a:t>a</a:t>
                      </a:r>
                      <a:r>
                        <a:rPr lang="en-US" sz="1200" spc="-35" dirty="0">
                          <a:latin typeface="Calibri"/>
                          <a:ea typeface="Calibri"/>
                          <a:cs typeface="Calibri"/>
                        </a:rPr>
                        <a:t>k</a:t>
                      </a:r>
                      <a:r>
                        <a:rPr lang="en-US" sz="1200" dirty="0">
                          <a:latin typeface="Calibri"/>
                          <a:ea typeface="Calibri"/>
                          <a:cs typeface="Calibri"/>
                        </a:rPr>
                        <a:t>e about 20 minu</a:t>
                      </a:r>
                      <a:r>
                        <a:rPr lang="en-US" sz="1200" spc="-10" dirty="0">
                          <a:latin typeface="Calibri"/>
                          <a:ea typeface="Calibri"/>
                          <a:cs typeface="Calibri"/>
                        </a:rPr>
                        <a:t>t</a:t>
                      </a:r>
                      <a:r>
                        <a:rPr lang="en-US" sz="1200" dirty="0">
                          <a:latin typeface="Calibri"/>
                          <a:ea typeface="Calibri"/>
                          <a:cs typeface="Calibri"/>
                        </a:rPr>
                        <a:t>es.</a:t>
                      </a: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ts val="1400"/>
                        </a:lnSpc>
                        <a:spcBef>
                          <a:spcPts val="85"/>
                        </a:spcBef>
                        <a:spcAft>
                          <a:spcPts val="0"/>
                        </a:spcAft>
                      </a:pPr>
                      <a:endParaRPr lang="en-US" sz="1200" dirty="0">
                        <a:latin typeface="Calibri"/>
                        <a:ea typeface="Calibri"/>
                        <a:cs typeface="Times New Roman"/>
                      </a:endParaRPr>
                    </a:p>
                    <a:p>
                      <a:pPr marL="71755" marR="59055" algn="ctr">
                        <a:lnSpc>
                          <a:spcPct val="106000"/>
                        </a:lnSpc>
                        <a:spcBef>
                          <a:spcPts val="0"/>
                        </a:spcBef>
                        <a:spcAft>
                          <a:spcPts val="0"/>
                        </a:spcAft>
                      </a:pPr>
                      <a:r>
                        <a:rPr lang="en-US" sz="1200" dirty="0">
                          <a:latin typeface="Calibri"/>
                          <a:ea typeface="Calibri"/>
                          <a:cs typeface="Calibri"/>
                        </a:rPr>
                        <a:t>Compl</a:t>
                      </a:r>
                      <a:r>
                        <a:rPr lang="en-US" sz="1200" spc="-5" dirty="0">
                          <a:latin typeface="Calibri"/>
                          <a:ea typeface="Calibri"/>
                          <a:cs typeface="Calibri"/>
                        </a:rPr>
                        <a:t>e</a:t>
                      </a:r>
                      <a:r>
                        <a:rPr lang="en-US" sz="1200" spc="-15" dirty="0">
                          <a:latin typeface="Calibri"/>
                          <a:ea typeface="Calibri"/>
                          <a:cs typeface="Calibri"/>
                        </a:rPr>
                        <a:t>t</a:t>
                      </a:r>
                      <a:r>
                        <a:rPr lang="en-US" sz="1200" dirty="0">
                          <a:latin typeface="Calibri"/>
                          <a:ea typeface="Calibri"/>
                          <a:cs typeface="Calibri"/>
                        </a:rPr>
                        <a:t>e</a:t>
                      </a:r>
                      <a:r>
                        <a:rPr lang="en-US" sz="1200" spc="-5" dirty="0">
                          <a:latin typeface="Calibri"/>
                          <a:ea typeface="Calibri"/>
                          <a:cs typeface="Calibri"/>
                        </a:rPr>
                        <a:t> </a:t>
                      </a:r>
                      <a:r>
                        <a:rPr lang="en-US" sz="1200" u="sng" dirty="0">
                          <a:uFill>
                            <a:solidFill>
                              <a:srgbClr val="8C8788"/>
                            </a:solidFill>
                          </a:uFill>
                          <a:latin typeface="Calibri"/>
                          <a:ea typeface="Calibri"/>
                          <a:cs typeface="Calibri"/>
                        </a:rPr>
                        <a:t>b</a:t>
                      </a:r>
                      <a:r>
                        <a:rPr lang="en-US" sz="1200" u="sng" spc="-20" dirty="0">
                          <a:uFill>
                            <a:solidFill>
                              <a:srgbClr val="8C8788"/>
                            </a:solidFill>
                          </a:uFill>
                          <a:latin typeface="Calibri"/>
                          <a:ea typeface="Calibri"/>
                          <a:cs typeface="Calibri"/>
                        </a:rPr>
                        <a:t>o</a:t>
                      </a:r>
                      <a:r>
                        <a:rPr lang="en-US" sz="1200" u="sng" dirty="0">
                          <a:uFill>
                            <a:solidFill>
                              <a:srgbClr val="8C8788"/>
                            </a:solidFill>
                          </a:uFill>
                          <a:latin typeface="Calibri"/>
                          <a:ea typeface="Calibri"/>
                          <a:cs typeface="Calibri"/>
                        </a:rPr>
                        <a:t>th</a:t>
                      </a:r>
                      <a:r>
                        <a:rPr lang="en-US" sz="1200" dirty="0">
                          <a:latin typeface="Calibri"/>
                          <a:ea typeface="Calibri"/>
                          <a:cs typeface="Calibri"/>
                        </a:rPr>
                        <a:t> and</a:t>
                      </a:r>
                      <a:r>
                        <a:rPr lang="en-US" sz="1200" spc="-15" dirty="0">
                          <a:latin typeface="Calibri"/>
                          <a:ea typeface="Calibri"/>
                          <a:cs typeface="Calibri"/>
                        </a:rPr>
                        <a:t> </a:t>
                      </a:r>
                      <a:r>
                        <a:rPr lang="en-US" sz="1200" dirty="0">
                          <a:latin typeface="Calibri"/>
                          <a:ea typeface="Calibri"/>
                          <a:cs typeface="Calibri"/>
                        </a:rPr>
                        <a:t>earn</a:t>
                      </a:r>
                      <a:endParaRPr lang="en-US" sz="1200" dirty="0">
                        <a:latin typeface="Calibri"/>
                        <a:ea typeface="Calibri"/>
                        <a:cs typeface="Times New Roman"/>
                      </a:endParaRPr>
                    </a:p>
                    <a:p>
                      <a:pPr marL="294005" marR="281305" algn="ctr">
                        <a:lnSpc>
                          <a:spcPts val="1330"/>
                        </a:lnSpc>
                        <a:spcBef>
                          <a:spcPts val="0"/>
                        </a:spcBef>
                        <a:spcAft>
                          <a:spcPts val="0"/>
                        </a:spcAft>
                      </a:pPr>
                      <a:r>
                        <a:rPr lang="en-US" sz="1600" b="1" dirty="0">
                          <a:solidFill>
                            <a:srgbClr val="00B0F0"/>
                          </a:solidFill>
                          <a:latin typeface="Calibri"/>
                          <a:ea typeface="Calibri"/>
                          <a:cs typeface="Calibri"/>
                        </a:rPr>
                        <a:t>$240</a:t>
                      </a:r>
                      <a:endParaRPr lang="en-US" sz="1600" dirty="0">
                        <a:latin typeface="Calibri"/>
                        <a:ea typeface="Calibri"/>
                        <a:cs typeface="Times New Roman"/>
                      </a:endParaRPr>
                    </a:p>
                    <a:p>
                      <a:pPr marL="163195" marR="150495" algn="ctr">
                        <a:lnSpc>
                          <a:spcPts val="1195"/>
                        </a:lnSpc>
                        <a:spcBef>
                          <a:spcPts val="0"/>
                        </a:spcBef>
                        <a:spcAft>
                          <a:spcPts val="0"/>
                        </a:spcAft>
                      </a:pPr>
                      <a:r>
                        <a:rPr lang="en-US" sz="1200" dirty="0" smtClean="0">
                          <a:latin typeface="Calibri"/>
                          <a:ea typeface="Calibri"/>
                          <a:cs typeface="Calibri"/>
                        </a:rPr>
                        <a:t>into</a:t>
                      </a:r>
                      <a:r>
                        <a:rPr lang="en-US" sz="1200" baseline="0" dirty="0" smtClean="0">
                          <a:latin typeface="Calibri"/>
                          <a:ea typeface="Calibri"/>
                          <a:cs typeface="Calibri"/>
                        </a:rPr>
                        <a:t> your </a:t>
                      </a:r>
                      <a:r>
                        <a:rPr lang="en-US" sz="1200" dirty="0" smtClean="0">
                          <a:latin typeface="Calibri"/>
                          <a:ea typeface="Calibri"/>
                          <a:cs typeface="Calibri"/>
                        </a:rPr>
                        <a:t>HRA</a:t>
                      </a:r>
                      <a:r>
                        <a:rPr lang="en-US" sz="1200" spc="-35" dirty="0" smtClean="0">
                          <a:latin typeface="Calibri"/>
                          <a:ea typeface="Calibri"/>
                          <a:cs typeface="Calibri"/>
                        </a:rPr>
                        <a:t> </a:t>
                      </a:r>
                      <a:r>
                        <a:rPr lang="en-US" sz="1200" spc="0" dirty="0" smtClean="0">
                          <a:latin typeface="Calibri"/>
                          <a:ea typeface="Calibri"/>
                          <a:cs typeface="Calibri"/>
                        </a:rPr>
                        <a:t>account</a:t>
                      </a:r>
                      <a:endParaRPr lang="en-US" sz="1200" dirty="0">
                        <a:latin typeface="Calibri"/>
                        <a:ea typeface="Calibri"/>
                        <a:cs typeface="Times New Roman"/>
                      </a:endParaRPr>
                    </a:p>
                    <a:p>
                      <a:pPr marL="62865" marR="50165" algn="ctr">
                        <a:lnSpc>
                          <a:spcPct val="117000"/>
                        </a:lnSpc>
                        <a:spcBef>
                          <a:spcPts val="0"/>
                        </a:spcBef>
                        <a:spcAft>
                          <a:spcPts val="0"/>
                        </a:spcAft>
                      </a:pPr>
                      <a:r>
                        <a:rPr lang="en-US" sz="1200" dirty="0">
                          <a:latin typeface="Calibri"/>
                          <a:ea typeface="Calibri"/>
                          <a:cs typeface="Calibri"/>
                        </a:rPr>
                        <a:t>(</a:t>
                      </a:r>
                      <a:r>
                        <a:rPr lang="en-US" sz="1200" i="1" dirty="0">
                          <a:latin typeface="Calibri"/>
                          <a:ea typeface="Calibri"/>
                          <a:cs typeface="Calibri"/>
                        </a:rPr>
                        <a:t>W</a:t>
                      </a:r>
                      <a:r>
                        <a:rPr lang="en-US" sz="1200" i="1" spc="-10" dirty="0">
                          <a:latin typeface="Calibri"/>
                          <a:ea typeface="Calibri"/>
                          <a:cs typeface="Calibri"/>
                        </a:rPr>
                        <a:t>B</a:t>
                      </a:r>
                      <a:r>
                        <a:rPr lang="en-US" sz="1200" i="1" dirty="0">
                          <a:latin typeface="Calibri"/>
                          <a:ea typeface="Calibri"/>
                          <a:cs typeface="Calibri"/>
                        </a:rPr>
                        <a:t>A</a:t>
                      </a:r>
                      <a:r>
                        <a:rPr lang="en-US" sz="1200" i="1" spc="-5" dirty="0">
                          <a:latin typeface="Calibri"/>
                          <a:ea typeface="Calibri"/>
                          <a:cs typeface="Calibri"/>
                        </a:rPr>
                        <a:t> </a:t>
                      </a:r>
                      <a:r>
                        <a:rPr lang="en-US" sz="1200" i="1" dirty="0">
                          <a:latin typeface="Calibri"/>
                          <a:ea typeface="Calibri"/>
                          <a:cs typeface="Calibri"/>
                        </a:rPr>
                        <a:t>mu</a:t>
                      </a:r>
                      <a:r>
                        <a:rPr lang="en-US" sz="1200" i="1" spc="-10" dirty="0">
                          <a:latin typeface="Calibri"/>
                          <a:ea typeface="Calibri"/>
                          <a:cs typeface="Calibri"/>
                        </a:rPr>
                        <a:t>s</a:t>
                      </a:r>
                      <a:r>
                        <a:rPr lang="en-US" sz="1200" i="1" dirty="0">
                          <a:latin typeface="Calibri"/>
                          <a:ea typeface="Calibri"/>
                          <a:cs typeface="Calibri"/>
                        </a:rPr>
                        <a:t>t</a:t>
                      </a:r>
                      <a:r>
                        <a:rPr lang="en-US" sz="1200" i="1" spc="-5" dirty="0">
                          <a:latin typeface="Calibri"/>
                          <a:ea typeface="Calibri"/>
                          <a:cs typeface="Calibri"/>
                        </a:rPr>
                        <a:t> </a:t>
                      </a:r>
                      <a:r>
                        <a:rPr lang="en-US" sz="1200" i="1" dirty="0">
                          <a:latin typeface="Calibri"/>
                          <a:ea typeface="Calibri"/>
                          <a:cs typeface="Calibri"/>
                        </a:rPr>
                        <a:t>be </a:t>
                      </a:r>
                      <a:r>
                        <a:rPr lang="en-US" sz="1200" i="1" spc="-5" dirty="0">
                          <a:latin typeface="Calibri"/>
                          <a:ea typeface="Calibri"/>
                          <a:cs typeface="Calibri"/>
                        </a:rPr>
                        <a:t>c</a:t>
                      </a:r>
                      <a:r>
                        <a:rPr lang="en-US" sz="1200" i="1" dirty="0">
                          <a:latin typeface="Calibri"/>
                          <a:ea typeface="Calibri"/>
                          <a:cs typeface="Calibri"/>
                        </a:rPr>
                        <a:t>ompl</a:t>
                      </a:r>
                      <a:r>
                        <a:rPr lang="en-US" sz="1200" i="1" spc="-5" dirty="0">
                          <a:latin typeface="Calibri"/>
                          <a:ea typeface="Calibri"/>
                          <a:cs typeface="Calibri"/>
                        </a:rPr>
                        <a:t>e</a:t>
                      </a:r>
                      <a:r>
                        <a:rPr lang="en-US" sz="1200" i="1" spc="-10" dirty="0">
                          <a:latin typeface="Calibri"/>
                          <a:ea typeface="Calibri"/>
                          <a:cs typeface="Calibri"/>
                        </a:rPr>
                        <a:t>t</a:t>
                      </a:r>
                      <a:r>
                        <a:rPr lang="en-US" sz="1200" i="1" dirty="0">
                          <a:latin typeface="Calibri"/>
                          <a:ea typeface="Calibri"/>
                          <a:cs typeface="Calibri"/>
                        </a:rPr>
                        <a:t>ed</a:t>
                      </a:r>
                      <a:r>
                        <a:rPr lang="en-US" sz="1200" i="1" spc="-10" dirty="0">
                          <a:latin typeface="Calibri"/>
                          <a:ea typeface="Calibri"/>
                          <a:cs typeface="Calibri"/>
                        </a:rPr>
                        <a:t> </a:t>
                      </a:r>
                      <a:r>
                        <a:rPr lang="en-US" sz="1200" i="1" dirty="0" smtClean="0">
                          <a:latin typeface="Calibri"/>
                          <a:ea typeface="Calibri"/>
                          <a:cs typeface="Calibri"/>
                        </a:rPr>
                        <a:t>before </a:t>
                      </a:r>
                      <a:r>
                        <a:rPr lang="en-US" sz="1200" i="1" dirty="0">
                          <a:latin typeface="Calibri"/>
                          <a:ea typeface="Calibri"/>
                          <a:cs typeface="Calibri"/>
                        </a:rPr>
                        <a:t>HRA</a:t>
                      </a:r>
                      <a:r>
                        <a:rPr lang="en-US" sz="1200" i="1" spc="-15" dirty="0">
                          <a:latin typeface="Calibri"/>
                          <a:ea typeface="Calibri"/>
                          <a:cs typeface="Calibri"/>
                        </a:rPr>
                        <a:t> </a:t>
                      </a:r>
                      <a:r>
                        <a:rPr lang="en-US" sz="1200" i="1" spc="-15" dirty="0" smtClean="0">
                          <a:latin typeface="Calibri"/>
                          <a:ea typeface="Calibri"/>
                          <a:cs typeface="Calibri"/>
                        </a:rPr>
                        <a:t>dollars </a:t>
                      </a:r>
                      <a:r>
                        <a:rPr lang="en-US" sz="1200" i="1" spc="0" baseline="0" dirty="0" smtClean="0">
                          <a:latin typeface="Calibri"/>
                          <a:ea typeface="Calibri"/>
                          <a:cs typeface="Calibri"/>
                        </a:rPr>
                        <a:t>can be earned</a:t>
                      </a:r>
                      <a:r>
                        <a:rPr lang="en-US" sz="1200" i="1" dirty="0" smtClean="0">
                          <a:latin typeface="Calibri"/>
                          <a:ea typeface="Calibri"/>
                          <a:cs typeface="Calibri"/>
                        </a:rPr>
                        <a:t>.</a:t>
                      </a:r>
                      <a:r>
                        <a:rPr lang="en-US" sz="1200" dirty="0" smtClean="0">
                          <a:latin typeface="Calibri"/>
                          <a:ea typeface="Calibri"/>
                          <a:cs typeface="Calibri"/>
                        </a:rPr>
                        <a:t>)</a:t>
                      </a: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1416">
                <a:tc>
                  <a:txBody>
                    <a:bodyPr/>
                    <a:lstStyle/>
                    <a:p>
                      <a:pPr marL="49530" marR="0">
                        <a:lnSpc>
                          <a:spcPct val="115000"/>
                        </a:lnSpc>
                        <a:spcBef>
                          <a:spcPts val="65"/>
                        </a:spcBef>
                        <a:spcAft>
                          <a:spcPts val="0"/>
                        </a:spcAft>
                      </a:pPr>
                      <a:r>
                        <a:rPr lang="en-US" sz="1400" dirty="0">
                          <a:solidFill>
                            <a:srgbClr val="8C8788"/>
                          </a:solidFill>
                          <a:latin typeface="Calibri"/>
                          <a:ea typeface="Calibri"/>
                          <a:cs typeface="Calibri"/>
                        </a:rPr>
                        <a:t>2.</a:t>
                      </a:r>
                      <a:endParaRPr lang="en-US"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2070" marR="0">
                        <a:lnSpc>
                          <a:spcPct val="115000"/>
                        </a:lnSpc>
                        <a:spcBef>
                          <a:spcPts val="165"/>
                        </a:spcBef>
                        <a:spcAft>
                          <a:spcPts val="0"/>
                        </a:spcAft>
                      </a:pPr>
                      <a:r>
                        <a:rPr lang="en-US" sz="1200" b="1" spc="25" dirty="0">
                          <a:solidFill>
                            <a:srgbClr val="00B0F0"/>
                          </a:solidFill>
                          <a:latin typeface="Calibri"/>
                          <a:ea typeface="Calibri"/>
                          <a:cs typeface="Calibri"/>
                        </a:rPr>
                        <a:t>Kn</a:t>
                      </a:r>
                      <a:r>
                        <a:rPr lang="en-US" sz="1200" b="1" spc="10" dirty="0">
                          <a:solidFill>
                            <a:srgbClr val="00B0F0"/>
                          </a:solidFill>
                          <a:latin typeface="Calibri"/>
                          <a:ea typeface="Calibri"/>
                          <a:cs typeface="Calibri"/>
                        </a:rPr>
                        <a:t>o</a:t>
                      </a:r>
                      <a:r>
                        <a:rPr lang="en-US" sz="1200" b="1" dirty="0">
                          <a:solidFill>
                            <a:srgbClr val="00B0F0"/>
                          </a:solidFill>
                          <a:latin typeface="Calibri"/>
                          <a:ea typeface="Calibri"/>
                          <a:cs typeface="Calibri"/>
                        </a:rPr>
                        <a:t>w</a:t>
                      </a:r>
                      <a:r>
                        <a:rPr lang="en-US" sz="1200" b="1" spc="-150" dirty="0">
                          <a:solidFill>
                            <a:srgbClr val="00B0F0"/>
                          </a:solidFill>
                          <a:latin typeface="Calibri"/>
                          <a:ea typeface="Calibri"/>
                          <a:cs typeface="Calibri"/>
                        </a:rPr>
                        <a:t> </a:t>
                      </a:r>
                      <a:r>
                        <a:rPr lang="en-US" sz="1200" b="1" spc="-25" dirty="0">
                          <a:solidFill>
                            <a:srgbClr val="00B0F0"/>
                          </a:solidFill>
                          <a:latin typeface="Calibri"/>
                          <a:ea typeface="Calibri"/>
                          <a:cs typeface="Calibri"/>
                        </a:rPr>
                        <a:t>Y</a:t>
                      </a:r>
                      <a:r>
                        <a:rPr lang="en-US" sz="1200" b="1" spc="25" dirty="0">
                          <a:solidFill>
                            <a:srgbClr val="00B0F0"/>
                          </a:solidFill>
                          <a:latin typeface="Calibri"/>
                          <a:ea typeface="Calibri"/>
                          <a:cs typeface="Calibri"/>
                        </a:rPr>
                        <a:t>ou</a:t>
                      </a:r>
                      <a:r>
                        <a:rPr lang="en-US" sz="1200" b="1" dirty="0">
                          <a:solidFill>
                            <a:srgbClr val="00B0F0"/>
                          </a:solidFill>
                          <a:latin typeface="Calibri"/>
                          <a:ea typeface="Calibri"/>
                          <a:cs typeface="Calibri"/>
                        </a:rPr>
                        <a:t>r</a:t>
                      </a:r>
                      <a:r>
                        <a:rPr lang="en-US" sz="1200" b="1" spc="55" dirty="0">
                          <a:solidFill>
                            <a:srgbClr val="00B0F0"/>
                          </a:solidFill>
                          <a:latin typeface="Calibri"/>
                          <a:ea typeface="Calibri"/>
                          <a:cs typeface="Calibri"/>
                        </a:rPr>
                        <a:t> Numbers</a:t>
                      </a:r>
                      <a:endParaRPr lang="en-US" sz="1200" dirty="0">
                        <a:latin typeface="Calibri"/>
                        <a:ea typeface="Calibri"/>
                        <a:cs typeface="Times New Roman"/>
                      </a:endParaRPr>
                    </a:p>
                    <a:p>
                      <a:pPr marL="48895" marR="50165">
                        <a:lnSpc>
                          <a:spcPct val="106000"/>
                        </a:lnSpc>
                        <a:spcBef>
                          <a:spcPts val="50"/>
                        </a:spcBef>
                        <a:spcAft>
                          <a:spcPts val="0"/>
                        </a:spcAft>
                      </a:pPr>
                      <a:r>
                        <a:rPr lang="en-US" sz="1200" dirty="0">
                          <a:latin typeface="Calibri"/>
                          <a:ea typeface="Calibri"/>
                          <a:cs typeface="Calibri"/>
                        </a:rPr>
                        <a:t>Compl</a:t>
                      </a:r>
                      <a:r>
                        <a:rPr lang="en-US" sz="1200" spc="-5" dirty="0">
                          <a:latin typeface="Calibri"/>
                          <a:ea typeface="Calibri"/>
                          <a:cs typeface="Calibri"/>
                        </a:rPr>
                        <a:t>e</a:t>
                      </a:r>
                      <a:r>
                        <a:rPr lang="en-US" sz="1200" spc="-10" dirty="0">
                          <a:latin typeface="Calibri"/>
                          <a:ea typeface="Calibri"/>
                          <a:cs typeface="Calibri"/>
                        </a:rPr>
                        <a:t>t</a:t>
                      </a:r>
                      <a:r>
                        <a:rPr lang="en-US" sz="1200" dirty="0">
                          <a:latin typeface="Calibri"/>
                          <a:ea typeface="Calibri"/>
                          <a:cs typeface="Calibri"/>
                        </a:rPr>
                        <a:t>e a biom</a:t>
                      </a:r>
                      <a:r>
                        <a:rPr lang="en-US" sz="1200" spc="-5" dirty="0">
                          <a:latin typeface="Calibri"/>
                          <a:ea typeface="Calibri"/>
                          <a:cs typeface="Calibri"/>
                        </a:rPr>
                        <a:t>e</a:t>
                      </a:r>
                      <a:r>
                        <a:rPr lang="en-US" sz="1200" dirty="0">
                          <a:latin typeface="Calibri"/>
                          <a:ea typeface="Calibri"/>
                          <a:cs typeface="Calibri"/>
                        </a:rPr>
                        <a:t>tric sc</a:t>
                      </a:r>
                      <a:r>
                        <a:rPr lang="en-US" sz="1200" spc="-15" dirty="0">
                          <a:latin typeface="Calibri"/>
                          <a:ea typeface="Calibri"/>
                          <a:cs typeface="Calibri"/>
                        </a:rPr>
                        <a:t>r</a:t>
                      </a:r>
                      <a:r>
                        <a:rPr lang="en-US" sz="1200" dirty="0">
                          <a:latin typeface="Calibri"/>
                          <a:ea typeface="Calibri"/>
                          <a:cs typeface="Calibri"/>
                        </a:rPr>
                        <a:t>eening</a:t>
                      </a:r>
                      <a:r>
                        <a:rPr lang="en-US" sz="1200" spc="225" dirty="0">
                          <a:latin typeface="Calibri"/>
                          <a:ea typeface="Calibri"/>
                          <a:cs typeface="Calibri"/>
                        </a:rPr>
                        <a:t> </a:t>
                      </a:r>
                      <a:r>
                        <a:rPr lang="en-US" sz="1200" dirty="0">
                          <a:latin typeface="Calibri"/>
                          <a:ea typeface="Calibri"/>
                          <a:cs typeface="Calibri"/>
                        </a:rPr>
                        <a:t>and submit </a:t>
                      </a:r>
                      <a:r>
                        <a:rPr lang="en-US" sz="1200" spc="-10" dirty="0">
                          <a:latin typeface="Calibri"/>
                          <a:ea typeface="Calibri"/>
                          <a:cs typeface="Calibri"/>
                        </a:rPr>
                        <a:t>r</a:t>
                      </a:r>
                      <a:r>
                        <a:rPr lang="en-US" sz="1200" dirty="0">
                          <a:latin typeface="Calibri"/>
                          <a:ea typeface="Calibri"/>
                          <a:cs typeface="Calibri"/>
                        </a:rPr>
                        <a:t>esults (body mass ind</a:t>
                      </a:r>
                      <a:r>
                        <a:rPr lang="en-US" sz="1200" spc="-15" dirty="0">
                          <a:latin typeface="Calibri"/>
                          <a:ea typeface="Calibri"/>
                          <a:cs typeface="Calibri"/>
                        </a:rPr>
                        <a:t>e</a:t>
                      </a:r>
                      <a:r>
                        <a:rPr lang="en-US" sz="1200" dirty="0">
                          <a:latin typeface="Calibri"/>
                          <a:ea typeface="Calibri"/>
                          <a:cs typeface="Calibri"/>
                        </a:rPr>
                        <a:t>x, blood p</a:t>
                      </a:r>
                      <a:r>
                        <a:rPr lang="en-US" sz="1200" spc="-10" dirty="0">
                          <a:latin typeface="Calibri"/>
                          <a:ea typeface="Calibri"/>
                          <a:cs typeface="Calibri"/>
                        </a:rPr>
                        <a:t>r</a:t>
                      </a:r>
                      <a:r>
                        <a:rPr lang="en-US" sz="1200" dirty="0">
                          <a:latin typeface="Calibri"/>
                          <a:ea typeface="Calibri"/>
                          <a:cs typeface="Calibri"/>
                        </a:rPr>
                        <a:t>essu</a:t>
                      </a:r>
                      <a:r>
                        <a:rPr lang="en-US" sz="1200" spc="-15" dirty="0">
                          <a:latin typeface="Calibri"/>
                          <a:ea typeface="Calibri"/>
                          <a:cs typeface="Calibri"/>
                        </a:rPr>
                        <a:t>r</a:t>
                      </a:r>
                      <a:r>
                        <a:rPr lang="en-US" sz="1200" dirty="0">
                          <a:latin typeface="Calibri"/>
                          <a:ea typeface="Calibri"/>
                          <a:cs typeface="Calibri"/>
                        </a:rPr>
                        <a:t>e, chole</a:t>
                      </a:r>
                      <a:r>
                        <a:rPr lang="en-US" sz="1200" spc="-10" dirty="0">
                          <a:latin typeface="Calibri"/>
                          <a:ea typeface="Calibri"/>
                          <a:cs typeface="Calibri"/>
                        </a:rPr>
                        <a:t>st</a:t>
                      </a:r>
                      <a:r>
                        <a:rPr lang="en-US" sz="1200" dirty="0">
                          <a:latin typeface="Calibri"/>
                          <a:ea typeface="Calibri"/>
                          <a:cs typeface="Calibri"/>
                        </a:rPr>
                        <a:t>e</a:t>
                      </a:r>
                      <a:r>
                        <a:rPr lang="en-US" sz="1200" spc="-15" dirty="0">
                          <a:latin typeface="Calibri"/>
                          <a:ea typeface="Calibri"/>
                          <a:cs typeface="Calibri"/>
                        </a:rPr>
                        <a:t>r</a:t>
                      </a:r>
                      <a:r>
                        <a:rPr lang="en-US" sz="1200" dirty="0">
                          <a:latin typeface="Calibri"/>
                          <a:ea typeface="Calibri"/>
                          <a:cs typeface="Calibri"/>
                        </a:rPr>
                        <a:t>ol, </a:t>
                      </a:r>
                      <a:r>
                        <a:rPr lang="en-US" sz="1200" dirty="0" smtClean="0">
                          <a:latin typeface="Calibri"/>
                          <a:ea typeface="Calibri"/>
                          <a:cs typeface="Calibri"/>
                        </a:rPr>
                        <a:t>glu</a:t>
                      </a:r>
                      <a:r>
                        <a:rPr lang="en-US" sz="1200" spc="-10" dirty="0" smtClean="0">
                          <a:latin typeface="Calibri"/>
                          <a:ea typeface="Calibri"/>
                          <a:cs typeface="Calibri"/>
                        </a:rPr>
                        <a:t>c</a:t>
                      </a:r>
                      <a:r>
                        <a:rPr lang="en-US" sz="1200" dirty="0" smtClean="0">
                          <a:latin typeface="Calibri"/>
                          <a:ea typeface="Calibri"/>
                          <a:cs typeface="Calibri"/>
                        </a:rPr>
                        <a:t>ose</a:t>
                      </a:r>
                      <a:r>
                        <a:rPr lang="en-US" sz="1200" dirty="0">
                          <a:latin typeface="Calibri"/>
                          <a:ea typeface="Calibri"/>
                          <a:cs typeface="Calibri"/>
                        </a:rPr>
                        <a:t>). The biom</a:t>
                      </a:r>
                      <a:r>
                        <a:rPr lang="en-US" sz="1200" spc="-5" dirty="0">
                          <a:latin typeface="Calibri"/>
                          <a:ea typeface="Calibri"/>
                          <a:cs typeface="Calibri"/>
                        </a:rPr>
                        <a:t>e</a:t>
                      </a:r>
                      <a:r>
                        <a:rPr lang="en-US" sz="1200" dirty="0">
                          <a:latin typeface="Calibri"/>
                          <a:ea typeface="Calibri"/>
                          <a:cs typeface="Calibri"/>
                        </a:rPr>
                        <a:t>tric sc</a:t>
                      </a:r>
                      <a:r>
                        <a:rPr lang="en-US" sz="1200" spc="-15" dirty="0">
                          <a:latin typeface="Calibri"/>
                          <a:ea typeface="Calibri"/>
                          <a:cs typeface="Calibri"/>
                        </a:rPr>
                        <a:t>r</a:t>
                      </a:r>
                      <a:r>
                        <a:rPr lang="en-US" sz="1200" dirty="0">
                          <a:latin typeface="Calibri"/>
                          <a:ea typeface="Calibri"/>
                          <a:cs typeface="Calibri"/>
                        </a:rPr>
                        <a:t>eening mu</a:t>
                      </a:r>
                      <a:r>
                        <a:rPr lang="en-US" sz="1200" spc="-10" dirty="0">
                          <a:latin typeface="Calibri"/>
                          <a:ea typeface="Calibri"/>
                          <a:cs typeface="Calibri"/>
                        </a:rPr>
                        <a:t>s</a:t>
                      </a:r>
                      <a:r>
                        <a:rPr lang="en-US" sz="1200" dirty="0">
                          <a:latin typeface="Calibri"/>
                          <a:ea typeface="Calibri"/>
                          <a:cs typeface="Calibri"/>
                        </a:rPr>
                        <a:t>t be </a:t>
                      </a:r>
                      <a:r>
                        <a:rPr lang="en-US" sz="1200" spc="-10" dirty="0">
                          <a:latin typeface="Calibri"/>
                          <a:ea typeface="Calibri"/>
                          <a:cs typeface="Calibri"/>
                        </a:rPr>
                        <a:t>c</a:t>
                      </a:r>
                      <a:r>
                        <a:rPr lang="en-US" sz="1200" dirty="0">
                          <a:latin typeface="Calibri"/>
                          <a:ea typeface="Calibri"/>
                          <a:cs typeface="Calibri"/>
                        </a:rPr>
                        <a:t>ompl</a:t>
                      </a:r>
                      <a:r>
                        <a:rPr lang="en-US" sz="1200" spc="-5" dirty="0">
                          <a:latin typeface="Calibri"/>
                          <a:ea typeface="Calibri"/>
                          <a:cs typeface="Calibri"/>
                        </a:rPr>
                        <a:t>e</a:t>
                      </a:r>
                      <a:r>
                        <a:rPr lang="en-US" sz="1200" spc="-10" dirty="0">
                          <a:latin typeface="Calibri"/>
                          <a:ea typeface="Calibri"/>
                          <a:cs typeface="Calibri"/>
                        </a:rPr>
                        <a:t>t</a:t>
                      </a:r>
                      <a:r>
                        <a:rPr lang="en-US" sz="1200" dirty="0">
                          <a:latin typeface="Calibri"/>
                          <a:ea typeface="Calibri"/>
                          <a:cs typeface="Calibri"/>
                        </a:rPr>
                        <a:t>ed </a:t>
                      </a:r>
                      <a:r>
                        <a:rPr lang="en-US" sz="1200" spc="-10" dirty="0">
                          <a:latin typeface="Calibri"/>
                          <a:ea typeface="Calibri"/>
                          <a:cs typeface="Calibri"/>
                        </a:rPr>
                        <a:t>a</a:t>
                      </a:r>
                      <a:r>
                        <a:rPr lang="en-US" sz="1200" dirty="0">
                          <a:latin typeface="Calibri"/>
                          <a:ea typeface="Calibri"/>
                          <a:cs typeface="Calibri"/>
                        </a:rPr>
                        <a:t>t an SHBP sponso</a:t>
                      </a:r>
                      <a:r>
                        <a:rPr lang="en-US" sz="1200" spc="-10" dirty="0">
                          <a:latin typeface="Calibri"/>
                          <a:ea typeface="Calibri"/>
                          <a:cs typeface="Calibri"/>
                        </a:rPr>
                        <a:t>r</a:t>
                      </a:r>
                      <a:r>
                        <a:rPr lang="en-US" sz="1200" dirty="0">
                          <a:latin typeface="Calibri"/>
                          <a:ea typeface="Calibri"/>
                          <a:cs typeface="Calibri"/>
                        </a:rPr>
                        <a:t>ed sc</a:t>
                      </a:r>
                      <a:r>
                        <a:rPr lang="en-US" sz="1200" spc="-15" dirty="0">
                          <a:latin typeface="Calibri"/>
                          <a:ea typeface="Calibri"/>
                          <a:cs typeface="Calibri"/>
                        </a:rPr>
                        <a:t>r</a:t>
                      </a:r>
                      <a:r>
                        <a:rPr lang="en-US" sz="1200" dirty="0">
                          <a:latin typeface="Calibri"/>
                          <a:ea typeface="Calibri"/>
                          <a:cs typeface="Calibri"/>
                        </a:rPr>
                        <a:t>eening </a:t>
                      </a:r>
                      <a:r>
                        <a:rPr lang="en-US" sz="1200" spc="-5" dirty="0">
                          <a:latin typeface="Calibri"/>
                          <a:ea typeface="Calibri"/>
                          <a:cs typeface="Calibri"/>
                        </a:rPr>
                        <a:t>e</a:t>
                      </a:r>
                      <a:r>
                        <a:rPr lang="en-US" sz="1200" spc="-10" dirty="0">
                          <a:latin typeface="Calibri"/>
                          <a:ea typeface="Calibri"/>
                          <a:cs typeface="Calibri"/>
                        </a:rPr>
                        <a:t>v</a:t>
                      </a:r>
                      <a:r>
                        <a:rPr lang="en-US" sz="1200" dirty="0">
                          <a:latin typeface="Calibri"/>
                          <a:ea typeface="Calibri"/>
                          <a:cs typeface="Calibri"/>
                        </a:rPr>
                        <a:t>e</a:t>
                      </a:r>
                      <a:r>
                        <a:rPr lang="en-US" sz="1200" spc="-10" dirty="0">
                          <a:latin typeface="Calibri"/>
                          <a:ea typeface="Calibri"/>
                          <a:cs typeface="Calibri"/>
                        </a:rPr>
                        <a:t>n</a:t>
                      </a:r>
                      <a:r>
                        <a:rPr lang="en-US" sz="1200" dirty="0">
                          <a:latin typeface="Calibri"/>
                          <a:ea typeface="Calibri"/>
                          <a:cs typeface="Calibri"/>
                        </a:rPr>
                        <a:t>t or </a:t>
                      </a:r>
                      <a:r>
                        <a:rPr lang="en-US" sz="1200" spc="-5" dirty="0">
                          <a:latin typeface="Calibri"/>
                          <a:ea typeface="Calibri"/>
                          <a:cs typeface="Calibri"/>
                        </a:rPr>
                        <a:t>b</a:t>
                      </a:r>
                      <a:r>
                        <a:rPr lang="en-US" sz="1200" dirty="0">
                          <a:latin typeface="Calibri"/>
                          <a:ea typeface="Calibri"/>
                          <a:cs typeface="Calibri"/>
                        </a:rPr>
                        <a:t>y </a:t>
                      </a:r>
                      <a:r>
                        <a:rPr lang="en-US" sz="1200" spc="-10" dirty="0">
                          <a:latin typeface="Calibri"/>
                          <a:ea typeface="Calibri"/>
                          <a:cs typeface="Calibri"/>
                        </a:rPr>
                        <a:t>y</a:t>
                      </a:r>
                      <a:r>
                        <a:rPr lang="en-US" sz="1200" dirty="0">
                          <a:latin typeface="Calibri"/>
                          <a:ea typeface="Calibri"/>
                          <a:cs typeface="Calibri"/>
                        </a:rPr>
                        <a:t>our p</a:t>
                      </a:r>
                      <a:r>
                        <a:rPr lang="en-US" sz="1200" spc="-20" dirty="0">
                          <a:latin typeface="Calibri"/>
                          <a:ea typeface="Calibri"/>
                          <a:cs typeface="Calibri"/>
                        </a:rPr>
                        <a:t>h</a:t>
                      </a:r>
                      <a:r>
                        <a:rPr lang="en-US" sz="1200" spc="-10" dirty="0">
                          <a:latin typeface="Calibri"/>
                          <a:ea typeface="Calibri"/>
                          <a:cs typeface="Calibri"/>
                        </a:rPr>
                        <a:t>y</a:t>
                      </a:r>
                      <a:r>
                        <a:rPr lang="en-US" sz="1200" dirty="0">
                          <a:latin typeface="Calibri"/>
                          <a:ea typeface="Calibri"/>
                          <a:cs typeface="Calibri"/>
                        </a:rPr>
                        <a:t>sician or other p</a:t>
                      </a:r>
                      <a:r>
                        <a:rPr lang="en-US" sz="1200" spc="-15" dirty="0">
                          <a:latin typeface="Calibri"/>
                          <a:ea typeface="Calibri"/>
                          <a:cs typeface="Calibri"/>
                        </a:rPr>
                        <a:t>r</a:t>
                      </a:r>
                      <a:r>
                        <a:rPr lang="en-US" sz="1200" spc="-5" dirty="0">
                          <a:latin typeface="Calibri"/>
                          <a:ea typeface="Calibri"/>
                          <a:cs typeface="Calibri"/>
                        </a:rPr>
                        <a:t>o</a:t>
                      </a:r>
                      <a:r>
                        <a:rPr lang="en-US" sz="1200" dirty="0">
                          <a:latin typeface="Calibri"/>
                          <a:ea typeface="Calibri"/>
                          <a:cs typeface="Calibri"/>
                        </a:rPr>
                        <a:t>vide</a:t>
                      </a:r>
                      <a:r>
                        <a:rPr lang="en-US" sz="1200" spc="-15" dirty="0">
                          <a:latin typeface="Calibri"/>
                          <a:ea typeface="Calibri"/>
                          <a:cs typeface="Calibri"/>
                        </a:rPr>
                        <a:t>r</a:t>
                      </a:r>
                      <a:r>
                        <a:rPr lang="en-US" sz="1200" dirty="0">
                          <a:latin typeface="Calibri"/>
                          <a:ea typeface="Calibri"/>
                          <a:cs typeface="Calibri"/>
                        </a:rPr>
                        <a:t>s ide</a:t>
                      </a:r>
                      <a:r>
                        <a:rPr lang="en-US" sz="1200" spc="-10" dirty="0">
                          <a:latin typeface="Calibri"/>
                          <a:ea typeface="Calibri"/>
                          <a:cs typeface="Calibri"/>
                        </a:rPr>
                        <a:t>n</a:t>
                      </a:r>
                      <a:r>
                        <a:rPr lang="en-US" sz="1200" dirty="0">
                          <a:latin typeface="Calibri"/>
                          <a:ea typeface="Calibri"/>
                          <a:cs typeface="Calibri"/>
                        </a:rPr>
                        <a:t>tified</a:t>
                      </a:r>
                      <a:r>
                        <a:rPr lang="en-US" sz="1200" spc="-20" dirty="0">
                          <a:latin typeface="Calibri"/>
                          <a:ea typeface="Calibri"/>
                          <a:cs typeface="Calibri"/>
                        </a:rPr>
                        <a:t> </a:t>
                      </a:r>
                      <a:r>
                        <a:rPr lang="en-US" sz="1200" spc="-5" dirty="0">
                          <a:latin typeface="Calibri"/>
                          <a:ea typeface="Calibri"/>
                          <a:cs typeface="Calibri"/>
                        </a:rPr>
                        <a:t>b</a:t>
                      </a:r>
                      <a:r>
                        <a:rPr lang="en-US" sz="1200" dirty="0">
                          <a:latin typeface="Calibri"/>
                          <a:ea typeface="Calibri"/>
                          <a:cs typeface="Calibri"/>
                        </a:rPr>
                        <a:t>y SHBP in published m</a:t>
                      </a:r>
                      <a:r>
                        <a:rPr lang="en-US" sz="1200" spc="-5" dirty="0">
                          <a:latin typeface="Calibri"/>
                          <a:ea typeface="Calibri"/>
                          <a:cs typeface="Calibri"/>
                        </a:rPr>
                        <a:t>a</a:t>
                      </a:r>
                      <a:r>
                        <a:rPr lang="en-US" sz="1200" spc="-10" dirty="0">
                          <a:latin typeface="Calibri"/>
                          <a:ea typeface="Calibri"/>
                          <a:cs typeface="Calibri"/>
                        </a:rPr>
                        <a:t>t</a:t>
                      </a:r>
                      <a:r>
                        <a:rPr lang="en-US" sz="1200" dirty="0">
                          <a:latin typeface="Calibri"/>
                          <a:ea typeface="Calibri"/>
                          <a:cs typeface="Calibri"/>
                        </a:rPr>
                        <a:t>erials.</a:t>
                      </a: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575663">
                <a:tc>
                  <a:txBody>
                    <a:bodyPr/>
                    <a:lstStyle/>
                    <a:p>
                      <a:pPr marL="49530" marR="0">
                        <a:lnSpc>
                          <a:spcPct val="115000"/>
                        </a:lnSpc>
                        <a:spcBef>
                          <a:spcPts val="65"/>
                        </a:spcBef>
                        <a:spcAft>
                          <a:spcPts val="0"/>
                        </a:spcAft>
                      </a:pPr>
                      <a:r>
                        <a:rPr lang="en-US" sz="1400" dirty="0">
                          <a:solidFill>
                            <a:srgbClr val="8C8788"/>
                          </a:solidFill>
                          <a:latin typeface="Calibri"/>
                          <a:ea typeface="Calibri"/>
                          <a:cs typeface="Calibri"/>
                        </a:rPr>
                        <a:t>3.</a:t>
                      </a:r>
                      <a:endParaRPr lang="en-US"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65"/>
                        </a:spcBef>
                        <a:spcAft>
                          <a:spcPts val="0"/>
                        </a:spcAft>
                      </a:pPr>
                      <a:r>
                        <a:rPr lang="en-US" sz="1200" b="1" dirty="0" smtClean="0">
                          <a:solidFill>
                            <a:srgbClr val="00B0F0"/>
                          </a:solidFill>
                          <a:latin typeface="Calibri"/>
                          <a:ea typeface="Calibri"/>
                          <a:cs typeface="Calibri"/>
                        </a:rPr>
                        <a:t> TAKE </a:t>
                      </a:r>
                      <a:r>
                        <a:rPr lang="en-US" sz="1200" b="1" spc="10" dirty="0" smtClean="0">
                          <a:solidFill>
                            <a:srgbClr val="00B0F0"/>
                          </a:solidFill>
                          <a:latin typeface="Calibri"/>
                          <a:ea typeface="Calibri"/>
                          <a:cs typeface="Calibri"/>
                        </a:rPr>
                        <a:t>A</a:t>
                      </a:r>
                      <a:r>
                        <a:rPr lang="en-US" sz="1200" b="1" spc="25" dirty="0" smtClean="0">
                          <a:solidFill>
                            <a:srgbClr val="00B0F0"/>
                          </a:solidFill>
                          <a:latin typeface="Calibri"/>
                          <a:ea typeface="Calibri"/>
                          <a:cs typeface="Calibri"/>
                        </a:rPr>
                        <a:t>c</a:t>
                      </a:r>
                      <a:r>
                        <a:rPr lang="en-US" sz="1200" b="1" spc="20" dirty="0" smtClean="0">
                          <a:solidFill>
                            <a:srgbClr val="00B0F0"/>
                          </a:solidFill>
                          <a:latin typeface="Calibri"/>
                          <a:ea typeface="Calibri"/>
                          <a:cs typeface="Calibri"/>
                        </a:rPr>
                        <a:t>tion</a:t>
                      </a:r>
                      <a:endParaRPr lang="en-US" sz="1200" dirty="0">
                        <a:latin typeface="Calibri"/>
                        <a:ea typeface="Calibri"/>
                        <a:cs typeface="Times New Roman"/>
                      </a:endParaRPr>
                    </a:p>
                    <a:p>
                      <a:pPr marL="0" marR="173355">
                        <a:lnSpc>
                          <a:spcPct val="106000"/>
                        </a:lnSpc>
                        <a:spcBef>
                          <a:spcPts val="50"/>
                        </a:spcBef>
                        <a:spcAft>
                          <a:spcPts val="0"/>
                        </a:spcAft>
                      </a:pPr>
                      <a:r>
                        <a:rPr lang="en-US" sz="1050" dirty="0" smtClean="0">
                          <a:latin typeface="Calibri"/>
                          <a:ea typeface="Calibri"/>
                          <a:cs typeface="Calibri"/>
                        </a:rPr>
                        <a:t> </a:t>
                      </a:r>
                      <a:r>
                        <a:rPr lang="en-US" sz="1200" dirty="0" smtClean="0">
                          <a:latin typeface="Calibri"/>
                          <a:ea typeface="Calibri"/>
                          <a:cs typeface="Calibri"/>
                        </a:rPr>
                        <a:t>I</a:t>
                      </a:r>
                      <a:r>
                        <a:rPr lang="en-US" sz="1200" spc="35" dirty="0" smtClean="0">
                          <a:latin typeface="Calibri"/>
                          <a:ea typeface="Calibri"/>
                          <a:cs typeface="Calibri"/>
                        </a:rPr>
                        <a:t>t</a:t>
                      </a:r>
                      <a:r>
                        <a:rPr lang="en-US" sz="1200" spc="-60" dirty="0" smtClean="0">
                          <a:latin typeface="Calibri"/>
                          <a:ea typeface="Calibri"/>
                          <a:cs typeface="Calibri"/>
                        </a:rPr>
                        <a:t>’</a:t>
                      </a:r>
                      <a:r>
                        <a:rPr lang="en-US" sz="1200" dirty="0" smtClean="0">
                          <a:latin typeface="Calibri"/>
                          <a:ea typeface="Calibri"/>
                          <a:cs typeface="Calibri"/>
                        </a:rPr>
                        <a:t>s </a:t>
                      </a:r>
                      <a:r>
                        <a:rPr lang="en-US" sz="1200" spc="-10" dirty="0" smtClean="0">
                          <a:latin typeface="Calibri"/>
                          <a:ea typeface="Calibri"/>
                          <a:cs typeface="Calibri"/>
                        </a:rPr>
                        <a:t>y</a:t>
                      </a:r>
                      <a:r>
                        <a:rPr lang="en-US" sz="1200" dirty="0" smtClean="0">
                          <a:latin typeface="Calibri"/>
                          <a:ea typeface="Calibri"/>
                          <a:cs typeface="Calibri"/>
                        </a:rPr>
                        <a:t>our choice! Compl</a:t>
                      </a:r>
                      <a:r>
                        <a:rPr lang="en-US" sz="1200" spc="-5" dirty="0" smtClean="0">
                          <a:latin typeface="Calibri"/>
                          <a:ea typeface="Calibri"/>
                          <a:cs typeface="Calibri"/>
                        </a:rPr>
                        <a:t>e</a:t>
                      </a:r>
                      <a:r>
                        <a:rPr lang="en-US" sz="1200" spc="-10" dirty="0" smtClean="0">
                          <a:latin typeface="Calibri"/>
                          <a:ea typeface="Calibri"/>
                          <a:cs typeface="Calibri"/>
                        </a:rPr>
                        <a:t>t</a:t>
                      </a:r>
                      <a:r>
                        <a:rPr lang="en-US" sz="1200" dirty="0" smtClean="0">
                          <a:latin typeface="Calibri"/>
                          <a:ea typeface="Calibri"/>
                          <a:cs typeface="Calibri"/>
                        </a:rPr>
                        <a:t>e the </a:t>
                      </a:r>
                      <a:r>
                        <a:rPr lang="en-US" sz="1200" spc="-10" dirty="0" smtClean="0">
                          <a:latin typeface="Calibri"/>
                          <a:ea typeface="Calibri"/>
                          <a:cs typeface="Calibri"/>
                        </a:rPr>
                        <a:t>c</a:t>
                      </a:r>
                      <a:r>
                        <a:rPr lang="en-US" sz="1200" dirty="0" smtClean="0">
                          <a:latin typeface="Calibri"/>
                          <a:ea typeface="Calibri"/>
                          <a:cs typeface="Calibri"/>
                        </a:rPr>
                        <a:t>oaching or   </a:t>
                      </a:r>
                      <a:endParaRPr lang="en-US" sz="1200" dirty="0" smtClean="0">
                        <a:latin typeface="Calibri"/>
                        <a:ea typeface="Calibri"/>
                        <a:cs typeface="Times New Roman"/>
                      </a:endParaRPr>
                    </a:p>
                    <a:p>
                      <a:pPr marL="0" marR="173355">
                        <a:lnSpc>
                          <a:spcPct val="106000"/>
                        </a:lnSpc>
                        <a:spcBef>
                          <a:spcPts val="50"/>
                        </a:spcBef>
                        <a:spcAft>
                          <a:spcPts val="0"/>
                        </a:spcAft>
                      </a:pPr>
                      <a:r>
                        <a:rPr lang="en-US" sz="1200" dirty="0" smtClean="0">
                          <a:latin typeface="Calibri"/>
                          <a:ea typeface="Calibri"/>
                          <a:cs typeface="Calibri"/>
                        </a:rPr>
                        <a:t> online </a:t>
                      </a:r>
                      <a:r>
                        <a:rPr lang="en-US" sz="1200" dirty="0">
                          <a:latin typeface="Calibri"/>
                          <a:ea typeface="Calibri"/>
                          <a:cs typeface="Calibri"/>
                        </a:rPr>
                        <a:t>p</a:t>
                      </a:r>
                      <a:r>
                        <a:rPr lang="en-US" sz="1200" spc="-10" dirty="0">
                          <a:latin typeface="Calibri"/>
                          <a:ea typeface="Calibri"/>
                          <a:cs typeface="Calibri"/>
                        </a:rPr>
                        <a:t>a</a:t>
                      </a:r>
                      <a:r>
                        <a:rPr lang="en-US" sz="1200" dirty="0">
                          <a:latin typeface="Calibri"/>
                          <a:ea typeface="Calibri"/>
                          <a:cs typeface="Calibri"/>
                        </a:rPr>
                        <a:t>t</a:t>
                      </a:r>
                      <a:r>
                        <a:rPr lang="en-US" sz="1200" spc="-5" dirty="0">
                          <a:latin typeface="Calibri"/>
                          <a:ea typeface="Calibri"/>
                          <a:cs typeface="Calibri"/>
                        </a:rPr>
                        <a:t>h</a:t>
                      </a:r>
                      <a:r>
                        <a:rPr lang="en-US" sz="1200" spc="-10" dirty="0">
                          <a:latin typeface="Calibri"/>
                          <a:ea typeface="Calibri"/>
                          <a:cs typeface="Calibri"/>
                        </a:rPr>
                        <a:t>w</a:t>
                      </a:r>
                      <a:r>
                        <a:rPr lang="en-US" sz="1200" spc="-20" dirty="0">
                          <a:latin typeface="Calibri"/>
                          <a:ea typeface="Calibri"/>
                          <a:cs typeface="Calibri"/>
                        </a:rPr>
                        <a:t>a</a:t>
                      </a:r>
                      <a:r>
                        <a:rPr lang="en-US" sz="1200" dirty="0">
                          <a:latin typeface="Calibri"/>
                          <a:ea typeface="Calibri"/>
                          <a:cs typeface="Calibri"/>
                        </a:rPr>
                        <a:t>y or a </a:t>
                      </a:r>
                      <a:r>
                        <a:rPr lang="en-US" sz="1200" spc="-10" dirty="0">
                          <a:latin typeface="Calibri"/>
                          <a:ea typeface="Calibri"/>
                          <a:cs typeface="Calibri"/>
                        </a:rPr>
                        <a:t>c</a:t>
                      </a:r>
                      <a:r>
                        <a:rPr lang="en-US" sz="1200" dirty="0">
                          <a:latin typeface="Calibri"/>
                          <a:ea typeface="Calibri"/>
                          <a:cs typeface="Calibri"/>
                        </a:rPr>
                        <a:t>ombin</a:t>
                      </a:r>
                      <a:r>
                        <a:rPr lang="en-US" sz="1200" spc="-10" dirty="0">
                          <a:latin typeface="Calibri"/>
                          <a:ea typeface="Calibri"/>
                          <a:cs typeface="Calibri"/>
                        </a:rPr>
                        <a:t>a</a:t>
                      </a:r>
                      <a:r>
                        <a:rPr lang="en-US" sz="1200" dirty="0">
                          <a:latin typeface="Calibri"/>
                          <a:ea typeface="Calibri"/>
                          <a:cs typeface="Calibri"/>
                        </a:rPr>
                        <a:t>tion</a:t>
                      </a:r>
                      <a:r>
                        <a:rPr lang="en-US" sz="1200" spc="-15" dirty="0">
                          <a:latin typeface="Calibri"/>
                          <a:ea typeface="Calibri"/>
                          <a:cs typeface="Calibri"/>
                        </a:rPr>
                        <a:t> </a:t>
                      </a:r>
                      <a:r>
                        <a:rPr lang="en-US" sz="1200" dirty="0">
                          <a:latin typeface="Calibri"/>
                          <a:ea typeface="Calibri"/>
                          <a:cs typeface="Calibri"/>
                        </a:rPr>
                        <a:t>of both.</a:t>
                      </a:r>
                      <a:endParaRPr lang="en-US" sz="1200" dirty="0">
                        <a:latin typeface="Calibri"/>
                        <a:ea typeface="Calibri"/>
                        <a:cs typeface="Times New Roman"/>
                      </a:endParaRPr>
                    </a:p>
                    <a:p>
                      <a:pPr marL="51435" marR="0">
                        <a:lnSpc>
                          <a:spcPct val="115000"/>
                        </a:lnSpc>
                        <a:spcBef>
                          <a:spcPts val="450"/>
                        </a:spcBef>
                        <a:spcAft>
                          <a:spcPts val="0"/>
                        </a:spcAft>
                      </a:pPr>
                      <a:r>
                        <a:rPr lang="en-US" sz="1200" b="1" spc="10" dirty="0">
                          <a:latin typeface="Calibri"/>
                          <a:ea typeface="Calibri"/>
                          <a:cs typeface="Calibri"/>
                        </a:rPr>
                        <a:t>C</a:t>
                      </a:r>
                      <a:r>
                        <a:rPr lang="en-US" sz="1200" b="1" spc="5" dirty="0">
                          <a:latin typeface="Calibri"/>
                          <a:ea typeface="Calibri"/>
                          <a:cs typeface="Calibri"/>
                        </a:rPr>
                        <a:t>oac</a:t>
                      </a:r>
                      <a:r>
                        <a:rPr lang="en-US" sz="1200" b="1" spc="20" dirty="0">
                          <a:latin typeface="Calibri"/>
                          <a:ea typeface="Calibri"/>
                          <a:cs typeface="Calibri"/>
                        </a:rPr>
                        <a:t>hin</a:t>
                      </a:r>
                      <a:r>
                        <a:rPr lang="en-US" sz="1200" b="1" dirty="0">
                          <a:latin typeface="Calibri"/>
                          <a:ea typeface="Calibri"/>
                          <a:cs typeface="Calibri"/>
                        </a:rPr>
                        <a:t>g</a:t>
                      </a:r>
                      <a:r>
                        <a:rPr lang="en-US" sz="1200" b="1" spc="10" dirty="0">
                          <a:latin typeface="Calibri"/>
                          <a:ea typeface="Calibri"/>
                          <a:cs typeface="Calibri"/>
                        </a:rPr>
                        <a:t> </a:t>
                      </a:r>
                      <a:r>
                        <a:rPr lang="en-US" sz="1200" b="1" spc="-50" dirty="0">
                          <a:latin typeface="Calibri"/>
                          <a:ea typeface="Calibri"/>
                          <a:cs typeface="Calibri"/>
                        </a:rPr>
                        <a:t>P</a:t>
                      </a:r>
                      <a:r>
                        <a:rPr lang="en-US" sz="1200" b="1" spc="-60" dirty="0">
                          <a:latin typeface="Calibri"/>
                          <a:ea typeface="Calibri"/>
                          <a:cs typeface="Calibri"/>
                        </a:rPr>
                        <a:t>a</a:t>
                      </a:r>
                      <a:r>
                        <a:rPr lang="en-US" sz="1200" b="1" spc="20" dirty="0">
                          <a:latin typeface="Calibri"/>
                          <a:ea typeface="Calibri"/>
                          <a:cs typeface="Calibri"/>
                        </a:rPr>
                        <a:t>th</a:t>
                      </a:r>
                      <a:r>
                        <a:rPr lang="en-US" sz="1200" b="1" spc="-30" dirty="0">
                          <a:latin typeface="Calibri"/>
                          <a:ea typeface="Calibri"/>
                          <a:cs typeface="Calibri"/>
                        </a:rPr>
                        <a:t>way</a:t>
                      </a:r>
                      <a:endParaRPr lang="en-US" sz="1200" dirty="0">
                        <a:latin typeface="Calibri"/>
                        <a:ea typeface="Calibri"/>
                        <a:cs typeface="Times New Roman"/>
                      </a:endParaRPr>
                    </a:p>
                    <a:p>
                      <a:pPr marL="0" marR="0">
                        <a:lnSpc>
                          <a:spcPct val="115000"/>
                        </a:lnSpc>
                        <a:spcBef>
                          <a:spcPts val="80"/>
                        </a:spcBef>
                        <a:spcAft>
                          <a:spcPts val="0"/>
                        </a:spcAft>
                      </a:pPr>
                      <a:r>
                        <a:rPr lang="en-US" sz="1200" dirty="0">
                          <a:latin typeface="Calibri"/>
                          <a:ea typeface="Calibri"/>
                          <a:cs typeface="Calibri"/>
                        </a:rPr>
                        <a:t>     C</a:t>
                      </a:r>
                      <a:r>
                        <a:rPr lang="en-US" sz="1200" spc="-15" dirty="0">
                          <a:latin typeface="Calibri"/>
                          <a:ea typeface="Calibri"/>
                          <a:cs typeface="Calibri"/>
                        </a:rPr>
                        <a:t>r</a:t>
                      </a:r>
                      <a:r>
                        <a:rPr lang="en-US" sz="1200" dirty="0">
                          <a:latin typeface="Calibri"/>
                          <a:ea typeface="Calibri"/>
                          <a:cs typeface="Calibri"/>
                        </a:rPr>
                        <a:t>e</a:t>
                      </a:r>
                      <a:r>
                        <a:rPr lang="en-US" sz="1200" spc="-10" dirty="0">
                          <a:latin typeface="Calibri"/>
                          <a:ea typeface="Calibri"/>
                          <a:cs typeface="Calibri"/>
                        </a:rPr>
                        <a:t>at</a:t>
                      </a:r>
                      <a:r>
                        <a:rPr lang="en-US" sz="1200" dirty="0">
                          <a:latin typeface="Calibri"/>
                          <a:ea typeface="Calibri"/>
                          <a:cs typeface="Calibri"/>
                        </a:rPr>
                        <a:t>e </a:t>
                      </a:r>
                      <a:r>
                        <a:rPr lang="en-US" sz="1200" spc="-10" dirty="0">
                          <a:latin typeface="Calibri"/>
                          <a:ea typeface="Calibri"/>
                          <a:cs typeface="Calibri"/>
                        </a:rPr>
                        <a:t>y</a:t>
                      </a:r>
                      <a:r>
                        <a:rPr lang="en-US" sz="1200" dirty="0">
                          <a:latin typeface="Calibri"/>
                          <a:ea typeface="Calibri"/>
                          <a:cs typeface="Calibri"/>
                        </a:rPr>
                        <a:t>our </a:t>
                      </a:r>
                      <a:r>
                        <a:rPr lang="en-US" sz="1200" spc="-35" dirty="0">
                          <a:latin typeface="Calibri"/>
                          <a:ea typeface="Calibri"/>
                          <a:cs typeface="Calibri"/>
                        </a:rPr>
                        <a:t>W</a:t>
                      </a:r>
                      <a:r>
                        <a:rPr lang="en-US" sz="1200" dirty="0">
                          <a:latin typeface="Calibri"/>
                          <a:ea typeface="Calibri"/>
                          <a:cs typeface="Calibri"/>
                        </a:rPr>
                        <a:t>ell-Being Plan.</a:t>
                      </a:r>
                      <a:endParaRPr lang="en-US" sz="1200" dirty="0">
                        <a:latin typeface="Calibri"/>
                        <a:ea typeface="Calibri"/>
                        <a:cs typeface="Times New Roman"/>
                      </a:endParaRPr>
                    </a:p>
                    <a:p>
                      <a:pPr marL="0" marR="0">
                        <a:lnSpc>
                          <a:spcPct val="115000"/>
                        </a:lnSpc>
                        <a:spcBef>
                          <a:spcPts val="80"/>
                        </a:spcBef>
                        <a:spcAft>
                          <a:spcPts val="0"/>
                        </a:spcAft>
                      </a:pPr>
                      <a:r>
                        <a:rPr lang="en-US" sz="1200" dirty="0">
                          <a:latin typeface="Calibri"/>
                          <a:ea typeface="Calibri"/>
                          <a:cs typeface="Calibri"/>
                        </a:rPr>
                        <a:t>     Acti</a:t>
                      </a:r>
                      <a:r>
                        <a:rPr lang="en-US" sz="1200" spc="-10" dirty="0">
                          <a:latin typeface="Calibri"/>
                          <a:ea typeface="Calibri"/>
                          <a:cs typeface="Calibri"/>
                        </a:rPr>
                        <a:t>v</a:t>
                      </a:r>
                      <a:r>
                        <a:rPr lang="en-US" sz="1200" dirty="0">
                          <a:latin typeface="Calibri"/>
                          <a:ea typeface="Calibri"/>
                          <a:cs typeface="Calibri"/>
                        </a:rPr>
                        <a:t>ely</a:t>
                      </a:r>
                      <a:r>
                        <a:rPr lang="en-US" sz="1200" spc="-20" dirty="0">
                          <a:latin typeface="Calibri"/>
                          <a:ea typeface="Calibri"/>
                          <a:cs typeface="Calibri"/>
                        </a:rPr>
                        <a:t> </a:t>
                      </a:r>
                      <a:r>
                        <a:rPr lang="en-US" sz="1200" dirty="0">
                          <a:latin typeface="Calibri"/>
                          <a:ea typeface="Calibri"/>
                          <a:cs typeface="Calibri"/>
                        </a:rPr>
                        <a:t>en</a:t>
                      </a:r>
                      <a:r>
                        <a:rPr lang="en-US" sz="1200" spc="-20" dirty="0">
                          <a:latin typeface="Calibri"/>
                          <a:ea typeface="Calibri"/>
                          <a:cs typeface="Calibri"/>
                        </a:rPr>
                        <a:t>g</a:t>
                      </a:r>
                      <a:r>
                        <a:rPr lang="en-US" sz="1200" dirty="0">
                          <a:latin typeface="Calibri"/>
                          <a:ea typeface="Calibri"/>
                          <a:cs typeface="Calibri"/>
                        </a:rPr>
                        <a:t>a</a:t>
                      </a:r>
                      <a:r>
                        <a:rPr lang="en-US" sz="1200" spc="-10" dirty="0">
                          <a:latin typeface="Calibri"/>
                          <a:ea typeface="Calibri"/>
                          <a:cs typeface="Calibri"/>
                        </a:rPr>
                        <a:t>g</a:t>
                      </a:r>
                      <a:r>
                        <a:rPr lang="en-US" sz="1200" dirty="0">
                          <a:latin typeface="Calibri"/>
                          <a:ea typeface="Calibri"/>
                          <a:cs typeface="Calibri"/>
                        </a:rPr>
                        <a:t>e in </a:t>
                      </a:r>
                      <a:r>
                        <a:rPr lang="en-US" sz="1200" spc="-10" dirty="0">
                          <a:latin typeface="Calibri"/>
                          <a:ea typeface="Calibri"/>
                          <a:cs typeface="Calibri"/>
                        </a:rPr>
                        <a:t>t</a:t>
                      </a:r>
                      <a:r>
                        <a:rPr lang="en-US" sz="1200" dirty="0">
                          <a:latin typeface="Calibri"/>
                          <a:ea typeface="Calibri"/>
                          <a:cs typeface="Calibri"/>
                        </a:rPr>
                        <a:t>elephonic </a:t>
                      </a:r>
                      <a:r>
                        <a:rPr lang="en-US" sz="1200" spc="-5" dirty="0">
                          <a:latin typeface="Calibri"/>
                          <a:ea typeface="Calibri"/>
                          <a:cs typeface="Calibri"/>
                        </a:rPr>
                        <a:t>c</a:t>
                      </a:r>
                      <a:r>
                        <a:rPr lang="en-US" sz="1200" dirty="0">
                          <a:latin typeface="Calibri"/>
                          <a:ea typeface="Calibri"/>
                          <a:cs typeface="Calibri"/>
                        </a:rPr>
                        <a:t>oaching.</a:t>
                      </a:r>
                      <a:endParaRPr lang="en-US" sz="1200" dirty="0">
                        <a:latin typeface="Calibri"/>
                        <a:ea typeface="Calibri"/>
                        <a:cs typeface="Times New Roman"/>
                      </a:endParaRPr>
                    </a:p>
                    <a:p>
                      <a:pPr marL="52070" marR="0">
                        <a:lnSpc>
                          <a:spcPct val="115000"/>
                        </a:lnSpc>
                        <a:spcBef>
                          <a:spcPts val="0"/>
                        </a:spcBef>
                        <a:spcAft>
                          <a:spcPts val="0"/>
                        </a:spcAft>
                      </a:pPr>
                      <a:r>
                        <a:rPr lang="en-US" sz="1200" b="1" spc="25" dirty="0">
                          <a:latin typeface="Calibri"/>
                          <a:ea typeface="Calibri"/>
                          <a:cs typeface="Calibri"/>
                        </a:rPr>
                        <a:t>Onlin</a:t>
                      </a:r>
                      <a:r>
                        <a:rPr lang="en-US" sz="1200" b="1" dirty="0">
                          <a:latin typeface="Calibri"/>
                          <a:ea typeface="Calibri"/>
                          <a:cs typeface="Calibri"/>
                        </a:rPr>
                        <a:t>e</a:t>
                      </a:r>
                      <a:r>
                        <a:rPr lang="en-US" sz="1200" b="1" spc="-40" dirty="0">
                          <a:latin typeface="Calibri"/>
                          <a:ea typeface="Calibri"/>
                          <a:cs typeface="Calibri"/>
                        </a:rPr>
                        <a:t> </a:t>
                      </a:r>
                      <a:r>
                        <a:rPr lang="en-US" sz="1200" b="1" spc="-50" dirty="0">
                          <a:latin typeface="Calibri"/>
                          <a:ea typeface="Calibri"/>
                          <a:cs typeface="Calibri"/>
                        </a:rPr>
                        <a:t>P</a:t>
                      </a:r>
                      <a:r>
                        <a:rPr lang="en-US" sz="1200" b="1" spc="-60" dirty="0">
                          <a:latin typeface="Calibri"/>
                          <a:ea typeface="Calibri"/>
                          <a:cs typeface="Calibri"/>
                        </a:rPr>
                        <a:t>a</a:t>
                      </a:r>
                      <a:r>
                        <a:rPr lang="en-US" sz="1200" b="1" spc="20" dirty="0">
                          <a:latin typeface="Calibri"/>
                          <a:ea typeface="Calibri"/>
                          <a:cs typeface="Calibri"/>
                        </a:rPr>
                        <a:t>th</a:t>
                      </a:r>
                      <a:r>
                        <a:rPr lang="en-US" sz="1200" b="1" spc="-30" dirty="0">
                          <a:latin typeface="Calibri"/>
                          <a:ea typeface="Calibri"/>
                          <a:cs typeface="Calibri"/>
                        </a:rPr>
                        <a:t>way</a:t>
                      </a:r>
                      <a:endParaRPr lang="en-US" sz="1200" dirty="0">
                        <a:latin typeface="Calibri"/>
                        <a:ea typeface="Calibri"/>
                        <a:cs typeface="Times New Roman"/>
                      </a:endParaRPr>
                    </a:p>
                    <a:p>
                      <a:pPr marL="193040" marR="0">
                        <a:lnSpc>
                          <a:spcPct val="115000"/>
                        </a:lnSpc>
                        <a:spcBef>
                          <a:spcPts val="80"/>
                        </a:spcBef>
                        <a:spcAft>
                          <a:spcPts val="0"/>
                        </a:spcAft>
                      </a:pPr>
                      <a:r>
                        <a:rPr lang="en-US" sz="1200" dirty="0">
                          <a:latin typeface="Calibri"/>
                          <a:ea typeface="Calibri"/>
                          <a:cs typeface="Calibri"/>
                        </a:rPr>
                        <a:t>C</a:t>
                      </a:r>
                      <a:r>
                        <a:rPr lang="en-US" sz="1200" spc="-15" dirty="0">
                          <a:latin typeface="Calibri"/>
                          <a:ea typeface="Calibri"/>
                          <a:cs typeface="Calibri"/>
                        </a:rPr>
                        <a:t>r</a:t>
                      </a:r>
                      <a:r>
                        <a:rPr lang="en-US" sz="1200" dirty="0">
                          <a:latin typeface="Calibri"/>
                          <a:ea typeface="Calibri"/>
                          <a:cs typeface="Calibri"/>
                        </a:rPr>
                        <a:t>e</a:t>
                      </a:r>
                      <a:r>
                        <a:rPr lang="en-US" sz="1200" spc="-10" dirty="0">
                          <a:latin typeface="Calibri"/>
                          <a:ea typeface="Calibri"/>
                          <a:cs typeface="Calibri"/>
                        </a:rPr>
                        <a:t>at</a:t>
                      </a:r>
                      <a:r>
                        <a:rPr lang="en-US" sz="1200" dirty="0">
                          <a:latin typeface="Calibri"/>
                          <a:ea typeface="Calibri"/>
                          <a:cs typeface="Calibri"/>
                        </a:rPr>
                        <a:t>e </a:t>
                      </a:r>
                      <a:r>
                        <a:rPr lang="en-US" sz="1200" spc="-10" dirty="0">
                          <a:latin typeface="Calibri"/>
                          <a:ea typeface="Calibri"/>
                          <a:cs typeface="Calibri"/>
                        </a:rPr>
                        <a:t>y</a:t>
                      </a:r>
                      <a:r>
                        <a:rPr lang="en-US" sz="1200" dirty="0">
                          <a:latin typeface="Calibri"/>
                          <a:ea typeface="Calibri"/>
                          <a:cs typeface="Calibri"/>
                        </a:rPr>
                        <a:t>our </a:t>
                      </a:r>
                      <a:r>
                        <a:rPr lang="en-US" sz="1200" spc="-35" dirty="0">
                          <a:latin typeface="Calibri"/>
                          <a:ea typeface="Calibri"/>
                          <a:cs typeface="Calibri"/>
                        </a:rPr>
                        <a:t>W</a:t>
                      </a:r>
                      <a:r>
                        <a:rPr lang="en-US" sz="1200" dirty="0">
                          <a:latin typeface="Calibri"/>
                          <a:ea typeface="Calibri"/>
                          <a:cs typeface="Calibri"/>
                        </a:rPr>
                        <a:t>ell-Being Plan.</a:t>
                      </a:r>
                      <a:endParaRPr lang="en-US" sz="1200" dirty="0">
                        <a:latin typeface="Calibri"/>
                        <a:ea typeface="Calibri"/>
                        <a:cs typeface="Times New Roman"/>
                      </a:endParaRPr>
                    </a:p>
                    <a:p>
                      <a:pPr marL="189230" marR="91440">
                        <a:lnSpc>
                          <a:spcPct val="106000"/>
                        </a:lnSpc>
                        <a:spcBef>
                          <a:spcPts val="80"/>
                        </a:spcBef>
                        <a:spcAft>
                          <a:spcPts val="0"/>
                        </a:spcAft>
                      </a:pPr>
                      <a:r>
                        <a:rPr lang="en-US" sz="1200" dirty="0" smtClean="0">
                          <a:latin typeface="Calibri"/>
                          <a:ea typeface="Calibri"/>
                          <a:cs typeface="Calibri"/>
                        </a:rPr>
                        <a:t>Re</a:t>
                      </a:r>
                      <a:r>
                        <a:rPr lang="en-US" sz="1200" spc="-10" dirty="0" smtClean="0">
                          <a:latin typeface="Calibri"/>
                          <a:ea typeface="Calibri"/>
                          <a:cs typeface="Calibri"/>
                        </a:rPr>
                        <a:t>c</a:t>
                      </a:r>
                      <a:r>
                        <a:rPr lang="en-US" sz="1200" dirty="0" smtClean="0">
                          <a:latin typeface="Calibri"/>
                          <a:ea typeface="Calibri"/>
                          <a:cs typeface="Calibri"/>
                        </a:rPr>
                        <a:t>o</a:t>
                      </a:r>
                      <a:r>
                        <a:rPr lang="en-US" sz="1200" spc="-15" dirty="0" smtClean="0">
                          <a:latin typeface="Calibri"/>
                          <a:ea typeface="Calibri"/>
                          <a:cs typeface="Calibri"/>
                        </a:rPr>
                        <a:t>r</a:t>
                      </a:r>
                      <a:r>
                        <a:rPr lang="en-US" sz="1200" dirty="0" smtClean="0">
                          <a:latin typeface="Calibri"/>
                          <a:ea typeface="Calibri"/>
                          <a:cs typeface="Calibri"/>
                        </a:rPr>
                        <a:t>d </a:t>
                      </a:r>
                      <a:r>
                        <a:rPr lang="en-US" sz="1200" dirty="0">
                          <a:latin typeface="Calibri"/>
                          <a:ea typeface="Calibri"/>
                          <a:cs typeface="Calibri"/>
                        </a:rPr>
                        <a:t>5 online </a:t>
                      </a:r>
                      <a:r>
                        <a:rPr lang="en-US" sz="1200" spc="-5" dirty="0">
                          <a:latin typeface="Calibri"/>
                          <a:ea typeface="Calibri"/>
                          <a:cs typeface="Calibri"/>
                        </a:rPr>
                        <a:t>w</a:t>
                      </a:r>
                      <a:r>
                        <a:rPr lang="en-US" sz="1200" dirty="0">
                          <a:latin typeface="Calibri"/>
                          <a:ea typeface="Calibri"/>
                          <a:cs typeface="Calibri"/>
                        </a:rPr>
                        <a:t>ell-being activities</a:t>
                      </a:r>
                      <a:r>
                        <a:rPr lang="en-US" sz="1200" spc="-35" dirty="0">
                          <a:latin typeface="Calibri"/>
                          <a:ea typeface="Calibri"/>
                          <a:cs typeface="Calibri"/>
                        </a:rPr>
                        <a:t> </a:t>
                      </a:r>
                      <a:r>
                        <a:rPr lang="en-US" sz="1200" dirty="0">
                          <a:latin typeface="Calibri"/>
                          <a:ea typeface="Calibri"/>
                          <a:cs typeface="Calibri"/>
                        </a:rPr>
                        <a:t>using the same t</a:t>
                      </a:r>
                      <a:r>
                        <a:rPr lang="en-US" sz="1200" spc="-20" dirty="0">
                          <a:latin typeface="Calibri"/>
                          <a:ea typeface="Calibri"/>
                          <a:cs typeface="Calibri"/>
                        </a:rPr>
                        <a:t>r</a:t>
                      </a:r>
                      <a:r>
                        <a:rPr lang="en-US" sz="1200" dirty="0">
                          <a:latin typeface="Calibri"/>
                          <a:ea typeface="Calibri"/>
                          <a:cs typeface="Calibri"/>
                        </a:rPr>
                        <a:t>ac</a:t>
                      </a:r>
                      <a:r>
                        <a:rPr lang="en-US" sz="1200" spc="-35" dirty="0">
                          <a:latin typeface="Calibri"/>
                          <a:ea typeface="Calibri"/>
                          <a:cs typeface="Calibri"/>
                        </a:rPr>
                        <a:t>k</a:t>
                      </a:r>
                      <a:r>
                        <a:rPr lang="en-US" sz="1200" dirty="0">
                          <a:latin typeface="Calibri"/>
                          <a:ea typeface="Calibri"/>
                          <a:cs typeface="Calibri"/>
                        </a:rPr>
                        <a:t>er </a:t>
                      </a:r>
                      <a:r>
                        <a:rPr lang="en-US" sz="1200" dirty="0" smtClean="0">
                          <a:latin typeface="Calibri"/>
                          <a:ea typeface="Calibri"/>
                          <a:cs typeface="Calibri"/>
                        </a:rPr>
                        <a:t>within 4</a:t>
                      </a:r>
                      <a:r>
                        <a:rPr lang="en-US" sz="1200" baseline="0" dirty="0" smtClean="0">
                          <a:latin typeface="Calibri"/>
                          <a:ea typeface="Calibri"/>
                          <a:cs typeface="Calibri"/>
                        </a:rPr>
                        <a:t> consecutive weeks </a:t>
                      </a:r>
                      <a:r>
                        <a:rPr lang="en-US" sz="1200" dirty="0" smtClean="0">
                          <a:latin typeface="Calibri"/>
                          <a:ea typeface="Calibri"/>
                          <a:cs typeface="Calibri"/>
                        </a:rPr>
                        <a:t>and </a:t>
                      </a:r>
                      <a:r>
                        <a:rPr lang="en-US" sz="1200" dirty="0">
                          <a:latin typeface="Calibri"/>
                          <a:ea typeface="Calibri"/>
                          <a:cs typeface="Calibri"/>
                        </a:rPr>
                        <a:t>earn $40 </a:t>
                      </a:r>
                      <a:r>
                        <a:rPr lang="en-US" sz="1200" dirty="0" smtClean="0">
                          <a:latin typeface="Calibri"/>
                          <a:ea typeface="Calibri"/>
                          <a:cs typeface="Calibri"/>
                        </a:rPr>
                        <a:t>into your HRA account.  </a:t>
                      </a:r>
                      <a:r>
                        <a:rPr lang="en-US" sz="1200" spc="-70" dirty="0">
                          <a:latin typeface="Calibri"/>
                          <a:ea typeface="Calibri"/>
                          <a:cs typeface="Calibri"/>
                        </a:rPr>
                        <a:t>Y</a:t>
                      </a:r>
                      <a:r>
                        <a:rPr lang="en-US" sz="1200" dirty="0">
                          <a:latin typeface="Calibri"/>
                          <a:ea typeface="Calibri"/>
                          <a:cs typeface="Calibri"/>
                        </a:rPr>
                        <a:t>ou </a:t>
                      </a:r>
                      <a:r>
                        <a:rPr lang="en-US" sz="1200" spc="-10" dirty="0">
                          <a:latin typeface="Calibri"/>
                          <a:ea typeface="Calibri"/>
                          <a:cs typeface="Calibri"/>
                        </a:rPr>
                        <a:t>c</a:t>
                      </a:r>
                      <a:r>
                        <a:rPr lang="en-US" sz="1200" dirty="0">
                          <a:latin typeface="Calibri"/>
                          <a:ea typeface="Calibri"/>
                          <a:cs typeface="Calibri"/>
                        </a:rPr>
                        <a:t>an earn </a:t>
                      </a:r>
                      <a:r>
                        <a:rPr lang="en-US" sz="1200" dirty="0" smtClean="0">
                          <a:latin typeface="Calibri"/>
                          <a:ea typeface="Calibri"/>
                          <a:cs typeface="Calibri"/>
                        </a:rPr>
                        <a:t>these</a:t>
                      </a:r>
                      <a:r>
                        <a:rPr lang="en-US" sz="1200" baseline="0" dirty="0" smtClean="0">
                          <a:latin typeface="Calibri"/>
                          <a:ea typeface="Calibri"/>
                          <a:cs typeface="Calibri"/>
                        </a:rPr>
                        <a:t> </a:t>
                      </a:r>
                      <a:r>
                        <a:rPr lang="en-US" sz="1200" dirty="0" smtClean="0">
                          <a:latin typeface="Calibri"/>
                          <a:ea typeface="Calibri"/>
                          <a:cs typeface="Calibri"/>
                        </a:rPr>
                        <a:t>HRA dollars ($40)  </a:t>
                      </a:r>
                      <a:r>
                        <a:rPr lang="en-US" sz="1200" dirty="0">
                          <a:latin typeface="Calibri"/>
                          <a:ea typeface="Calibri"/>
                          <a:cs typeface="Calibri"/>
                        </a:rPr>
                        <a:t>up </a:t>
                      </a:r>
                      <a:r>
                        <a:rPr lang="en-US" sz="1200" spc="-10" dirty="0">
                          <a:latin typeface="Calibri"/>
                          <a:ea typeface="Calibri"/>
                          <a:cs typeface="Calibri"/>
                        </a:rPr>
                        <a:t>t</a:t>
                      </a:r>
                      <a:r>
                        <a:rPr lang="en-US" sz="1200" dirty="0">
                          <a:latin typeface="Calibri"/>
                          <a:ea typeface="Calibri"/>
                          <a:cs typeface="Calibri"/>
                        </a:rPr>
                        <a:t>o 6 </a:t>
                      </a:r>
                      <a:r>
                        <a:rPr lang="en-US" sz="1200" dirty="0" smtClean="0">
                          <a:latin typeface="Calibri"/>
                          <a:ea typeface="Calibri"/>
                          <a:cs typeface="Calibri"/>
                        </a:rPr>
                        <a:t>times. </a:t>
                      </a:r>
                      <a:r>
                        <a:rPr lang="en-US" sz="1200" dirty="0">
                          <a:latin typeface="Calibri"/>
                          <a:ea typeface="Calibri"/>
                          <a:cs typeface="Calibri"/>
                        </a:rPr>
                        <a:t>Sample activities:</a:t>
                      </a:r>
                      <a:r>
                        <a:rPr lang="en-US" sz="1200" spc="-40" dirty="0">
                          <a:latin typeface="Calibri"/>
                          <a:ea typeface="Calibri"/>
                          <a:cs typeface="Calibri"/>
                        </a:rPr>
                        <a:t> </a:t>
                      </a:r>
                      <a:r>
                        <a:rPr lang="en-US" sz="1200" dirty="0">
                          <a:latin typeface="Calibri"/>
                          <a:ea typeface="Calibri"/>
                          <a:cs typeface="Calibri"/>
                        </a:rPr>
                        <a:t>t</a:t>
                      </a:r>
                      <a:r>
                        <a:rPr lang="en-US" sz="1200" spc="-20" dirty="0">
                          <a:latin typeface="Calibri"/>
                          <a:ea typeface="Calibri"/>
                          <a:cs typeface="Calibri"/>
                        </a:rPr>
                        <a:t>r</a:t>
                      </a:r>
                      <a:r>
                        <a:rPr lang="en-US" sz="1200" dirty="0">
                          <a:latin typeface="Calibri"/>
                          <a:ea typeface="Calibri"/>
                          <a:cs typeface="Calibri"/>
                        </a:rPr>
                        <a:t>ack </a:t>
                      </a:r>
                      <a:r>
                        <a:rPr lang="en-US" sz="1200" spc="-15" dirty="0">
                          <a:latin typeface="Calibri"/>
                          <a:ea typeface="Calibri"/>
                          <a:cs typeface="Calibri"/>
                        </a:rPr>
                        <a:t>e</a:t>
                      </a:r>
                      <a:r>
                        <a:rPr lang="en-US" sz="1200" spc="-25" dirty="0">
                          <a:latin typeface="Calibri"/>
                          <a:ea typeface="Calibri"/>
                          <a:cs typeface="Calibri"/>
                        </a:rPr>
                        <a:t>x</a:t>
                      </a:r>
                      <a:r>
                        <a:rPr lang="en-US" sz="1200" dirty="0">
                          <a:latin typeface="Calibri"/>
                          <a:ea typeface="Calibri"/>
                          <a:cs typeface="Calibri"/>
                        </a:rPr>
                        <a:t>e</a:t>
                      </a:r>
                      <a:r>
                        <a:rPr lang="en-US" sz="1200" spc="-15" dirty="0">
                          <a:latin typeface="Calibri"/>
                          <a:ea typeface="Calibri"/>
                          <a:cs typeface="Calibri"/>
                        </a:rPr>
                        <a:t>r</a:t>
                      </a:r>
                      <a:r>
                        <a:rPr lang="en-US" sz="1200" dirty="0">
                          <a:latin typeface="Calibri"/>
                          <a:ea typeface="Calibri"/>
                          <a:cs typeface="Calibri"/>
                        </a:rPr>
                        <a:t>cise fi</a:t>
                      </a:r>
                      <a:r>
                        <a:rPr lang="en-US" sz="1200" spc="-10" dirty="0">
                          <a:latin typeface="Calibri"/>
                          <a:ea typeface="Calibri"/>
                          <a:cs typeface="Calibri"/>
                        </a:rPr>
                        <a:t>v</a:t>
                      </a:r>
                      <a:r>
                        <a:rPr lang="en-US" sz="1200" dirty="0">
                          <a:latin typeface="Calibri"/>
                          <a:ea typeface="Calibri"/>
                          <a:cs typeface="Calibri"/>
                        </a:rPr>
                        <a:t>e</a:t>
                      </a:r>
                      <a:r>
                        <a:rPr lang="en-US" sz="1200" spc="-10" dirty="0">
                          <a:latin typeface="Calibri"/>
                          <a:ea typeface="Calibri"/>
                          <a:cs typeface="Calibri"/>
                        </a:rPr>
                        <a:t> </a:t>
                      </a:r>
                      <a:r>
                        <a:rPr lang="en-US" sz="1200" dirty="0">
                          <a:latin typeface="Calibri"/>
                          <a:ea typeface="Calibri"/>
                          <a:cs typeface="Calibri"/>
                        </a:rPr>
                        <a:t>times, </a:t>
                      </a:r>
                      <a:r>
                        <a:rPr lang="en-US" sz="1200" spc="-15" dirty="0">
                          <a:latin typeface="Calibri"/>
                          <a:ea typeface="Calibri"/>
                          <a:cs typeface="Calibri"/>
                        </a:rPr>
                        <a:t>r</a:t>
                      </a:r>
                      <a:r>
                        <a:rPr lang="en-US" sz="1200" dirty="0">
                          <a:latin typeface="Calibri"/>
                          <a:ea typeface="Calibri"/>
                          <a:cs typeface="Calibri"/>
                        </a:rPr>
                        <a:t>e</a:t>
                      </a:r>
                      <a:r>
                        <a:rPr lang="en-US" sz="1200" spc="-10" dirty="0">
                          <a:latin typeface="Calibri"/>
                          <a:ea typeface="Calibri"/>
                          <a:cs typeface="Calibri"/>
                        </a:rPr>
                        <a:t>c</a:t>
                      </a:r>
                      <a:r>
                        <a:rPr lang="en-US" sz="1200" dirty="0">
                          <a:latin typeface="Calibri"/>
                          <a:ea typeface="Calibri"/>
                          <a:cs typeface="Calibri"/>
                        </a:rPr>
                        <a:t>o</a:t>
                      </a:r>
                      <a:r>
                        <a:rPr lang="en-US" sz="1200" spc="-15" dirty="0">
                          <a:latin typeface="Calibri"/>
                          <a:ea typeface="Calibri"/>
                          <a:cs typeface="Calibri"/>
                        </a:rPr>
                        <a:t>r</a:t>
                      </a:r>
                      <a:r>
                        <a:rPr lang="en-US" sz="1200" dirty="0">
                          <a:latin typeface="Calibri"/>
                          <a:ea typeface="Calibri"/>
                          <a:cs typeface="Calibri"/>
                        </a:rPr>
                        <a:t>d daily </a:t>
                      </a:r>
                      <a:r>
                        <a:rPr lang="en-US" sz="1200" spc="-10" dirty="0">
                          <a:latin typeface="Calibri"/>
                          <a:ea typeface="Calibri"/>
                          <a:cs typeface="Calibri"/>
                        </a:rPr>
                        <a:t>st</a:t>
                      </a:r>
                      <a:r>
                        <a:rPr lang="en-US" sz="1200" dirty="0">
                          <a:latin typeface="Calibri"/>
                          <a:ea typeface="Calibri"/>
                          <a:cs typeface="Calibri"/>
                        </a:rPr>
                        <a:t>e</a:t>
                      </a:r>
                      <a:r>
                        <a:rPr lang="en-US" sz="1200" spc="-5" dirty="0">
                          <a:latin typeface="Calibri"/>
                          <a:ea typeface="Calibri"/>
                          <a:cs typeface="Calibri"/>
                        </a:rPr>
                        <a:t>p</a:t>
                      </a:r>
                      <a:r>
                        <a:rPr lang="en-US" sz="1200" dirty="0">
                          <a:latin typeface="Calibri"/>
                          <a:ea typeface="Calibri"/>
                          <a:cs typeface="Calibri"/>
                        </a:rPr>
                        <a:t>s fi</a:t>
                      </a:r>
                      <a:r>
                        <a:rPr lang="en-US" sz="1200" spc="-10" dirty="0">
                          <a:latin typeface="Calibri"/>
                          <a:ea typeface="Calibri"/>
                          <a:cs typeface="Calibri"/>
                        </a:rPr>
                        <a:t>v</a:t>
                      </a:r>
                      <a:r>
                        <a:rPr lang="en-US" sz="1200" dirty="0">
                          <a:latin typeface="Calibri"/>
                          <a:ea typeface="Calibri"/>
                          <a:cs typeface="Calibri"/>
                        </a:rPr>
                        <a:t>e</a:t>
                      </a:r>
                      <a:r>
                        <a:rPr lang="en-US" sz="1200" spc="-10" dirty="0">
                          <a:latin typeface="Calibri"/>
                          <a:ea typeface="Calibri"/>
                          <a:cs typeface="Calibri"/>
                        </a:rPr>
                        <a:t> </a:t>
                      </a:r>
                      <a:r>
                        <a:rPr lang="en-US" sz="1200" dirty="0">
                          <a:latin typeface="Calibri"/>
                          <a:ea typeface="Calibri"/>
                          <a:cs typeface="Calibri"/>
                        </a:rPr>
                        <a:t>times,</a:t>
                      </a:r>
                      <a:r>
                        <a:rPr lang="en-US" sz="1200" spc="-25" dirty="0">
                          <a:latin typeface="Calibri"/>
                          <a:ea typeface="Calibri"/>
                          <a:cs typeface="Calibri"/>
                        </a:rPr>
                        <a:t> </a:t>
                      </a:r>
                      <a:r>
                        <a:rPr lang="en-US" sz="1200" dirty="0">
                          <a:latin typeface="Calibri"/>
                          <a:ea typeface="Calibri"/>
                          <a:cs typeface="Calibri"/>
                        </a:rPr>
                        <a:t>t</a:t>
                      </a:r>
                      <a:r>
                        <a:rPr lang="en-US" sz="1200" spc="-20" dirty="0">
                          <a:latin typeface="Calibri"/>
                          <a:ea typeface="Calibri"/>
                          <a:cs typeface="Calibri"/>
                        </a:rPr>
                        <a:t>r</a:t>
                      </a:r>
                      <a:r>
                        <a:rPr lang="en-US" sz="1200" dirty="0">
                          <a:latin typeface="Calibri"/>
                          <a:ea typeface="Calibri"/>
                          <a:cs typeface="Calibri"/>
                        </a:rPr>
                        <a:t>ack </a:t>
                      </a:r>
                      <a:r>
                        <a:rPr lang="en-US" sz="1200" spc="-20" dirty="0">
                          <a:latin typeface="Calibri"/>
                          <a:ea typeface="Calibri"/>
                          <a:cs typeface="Calibri"/>
                        </a:rPr>
                        <a:t>f</a:t>
                      </a:r>
                      <a:r>
                        <a:rPr lang="en-US" sz="1200" dirty="0">
                          <a:latin typeface="Calibri"/>
                          <a:ea typeface="Calibri"/>
                          <a:cs typeface="Calibri"/>
                        </a:rPr>
                        <a:t>ood fi</a:t>
                      </a:r>
                      <a:r>
                        <a:rPr lang="en-US" sz="1200" spc="-10" dirty="0">
                          <a:latin typeface="Calibri"/>
                          <a:ea typeface="Calibri"/>
                          <a:cs typeface="Calibri"/>
                        </a:rPr>
                        <a:t>v</a:t>
                      </a:r>
                      <a:r>
                        <a:rPr lang="en-US" sz="1200" dirty="0">
                          <a:latin typeface="Calibri"/>
                          <a:ea typeface="Calibri"/>
                          <a:cs typeface="Calibri"/>
                        </a:rPr>
                        <a:t>e</a:t>
                      </a:r>
                      <a:r>
                        <a:rPr lang="en-US" sz="1200" spc="-10" dirty="0">
                          <a:latin typeface="Calibri"/>
                          <a:ea typeface="Calibri"/>
                          <a:cs typeface="Calibri"/>
                        </a:rPr>
                        <a:t> </a:t>
                      </a:r>
                      <a:r>
                        <a:rPr lang="en-US" sz="1200" dirty="0">
                          <a:latin typeface="Calibri"/>
                          <a:ea typeface="Calibri"/>
                          <a:cs typeface="Calibri"/>
                        </a:rPr>
                        <a:t>times.</a:t>
                      </a: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650"/>
                        </a:lnSpc>
                        <a:spcBef>
                          <a:spcPts val="35"/>
                        </a:spcBef>
                        <a:spcAft>
                          <a:spcPts val="0"/>
                        </a:spcAft>
                      </a:pPr>
                      <a:endParaRPr lang="en-US" sz="600" dirty="0">
                        <a:latin typeface="Calibri"/>
                        <a:ea typeface="Calibri"/>
                        <a:cs typeface="Times New Roman"/>
                      </a:endParaRPr>
                    </a:p>
                    <a:p>
                      <a:pPr marL="208280" marR="194945" algn="ctr">
                        <a:lnSpc>
                          <a:spcPts val="1210"/>
                        </a:lnSpc>
                        <a:spcBef>
                          <a:spcPts val="0"/>
                        </a:spcBef>
                        <a:spcAft>
                          <a:spcPts val="0"/>
                        </a:spcAft>
                      </a:pPr>
                      <a:r>
                        <a:rPr lang="en-US" sz="1200" spc="-15" dirty="0">
                          <a:latin typeface="Calibri"/>
                          <a:ea typeface="Calibri"/>
                          <a:cs typeface="Calibri"/>
                        </a:rPr>
                        <a:t>E</a:t>
                      </a:r>
                      <a:r>
                        <a:rPr lang="en-US" sz="1200" dirty="0">
                          <a:latin typeface="Calibri"/>
                          <a:ea typeface="Calibri"/>
                          <a:cs typeface="Calibri"/>
                        </a:rPr>
                        <a:t>arn</a:t>
                      </a:r>
                      <a:r>
                        <a:rPr lang="en-US" sz="1200" spc="-15" dirty="0">
                          <a:latin typeface="Calibri"/>
                          <a:ea typeface="Calibri"/>
                          <a:cs typeface="Calibri"/>
                        </a:rPr>
                        <a:t> </a:t>
                      </a:r>
                      <a:r>
                        <a:rPr lang="en-US" sz="1200" dirty="0">
                          <a:latin typeface="Calibri"/>
                          <a:ea typeface="Calibri"/>
                          <a:cs typeface="Calibri"/>
                        </a:rPr>
                        <a:t>up </a:t>
                      </a:r>
                      <a:r>
                        <a:rPr lang="en-US" sz="1200" spc="-10" dirty="0">
                          <a:latin typeface="Calibri"/>
                          <a:ea typeface="Calibri"/>
                          <a:cs typeface="Calibri"/>
                        </a:rPr>
                        <a:t>t</a:t>
                      </a:r>
                      <a:r>
                        <a:rPr lang="en-US" sz="1200" dirty="0">
                          <a:latin typeface="Calibri"/>
                          <a:ea typeface="Calibri"/>
                          <a:cs typeface="Calibri"/>
                        </a:rPr>
                        <a:t>o</a:t>
                      </a:r>
                      <a:endParaRPr lang="en-US" sz="1200" dirty="0">
                        <a:latin typeface="Calibri"/>
                        <a:ea typeface="Calibri"/>
                        <a:cs typeface="Times New Roman"/>
                      </a:endParaRPr>
                    </a:p>
                    <a:p>
                      <a:pPr marL="294005" marR="281305" algn="ctr">
                        <a:lnSpc>
                          <a:spcPts val="1415"/>
                        </a:lnSpc>
                        <a:spcBef>
                          <a:spcPts val="0"/>
                        </a:spcBef>
                        <a:spcAft>
                          <a:spcPts val="0"/>
                        </a:spcAft>
                      </a:pPr>
                      <a:r>
                        <a:rPr lang="en-US" sz="1600" b="1" dirty="0">
                          <a:solidFill>
                            <a:srgbClr val="00B0F0"/>
                          </a:solidFill>
                          <a:latin typeface="Calibri"/>
                          <a:ea typeface="Calibri"/>
                          <a:cs typeface="Calibri"/>
                        </a:rPr>
                        <a:t>$240</a:t>
                      </a:r>
                      <a:endParaRPr lang="en-US" sz="1600" dirty="0">
                        <a:latin typeface="Calibri"/>
                        <a:ea typeface="Calibri"/>
                        <a:cs typeface="Times New Roman"/>
                      </a:endParaRPr>
                    </a:p>
                    <a:p>
                      <a:pPr marL="163195" marR="150495" algn="ctr">
                        <a:lnSpc>
                          <a:spcPts val="1195"/>
                        </a:lnSpc>
                        <a:spcBef>
                          <a:spcPts val="0"/>
                        </a:spcBef>
                        <a:spcAft>
                          <a:spcPts val="0"/>
                        </a:spcAft>
                      </a:pPr>
                      <a:r>
                        <a:rPr lang="en-US" sz="1200" dirty="0" smtClean="0">
                          <a:latin typeface="Calibri"/>
                          <a:ea typeface="Calibri"/>
                          <a:cs typeface="Calibri"/>
                        </a:rPr>
                        <a:t>into</a:t>
                      </a:r>
                      <a:r>
                        <a:rPr lang="en-US" sz="1200" baseline="0" dirty="0" smtClean="0">
                          <a:latin typeface="Calibri"/>
                          <a:ea typeface="Calibri"/>
                          <a:cs typeface="Calibri"/>
                        </a:rPr>
                        <a:t> your </a:t>
                      </a:r>
                      <a:r>
                        <a:rPr lang="en-US" sz="1200" dirty="0" smtClean="0">
                          <a:latin typeface="Calibri"/>
                          <a:ea typeface="Calibri"/>
                          <a:cs typeface="Calibri"/>
                        </a:rPr>
                        <a:t>HRA</a:t>
                      </a:r>
                      <a:r>
                        <a:rPr lang="en-US" sz="1200" spc="-35" dirty="0" smtClean="0">
                          <a:latin typeface="Calibri"/>
                          <a:ea typeface="Calibri"/>
                          <a:cs typeface="Calibri"/>
                        </a:rPr>
                        <a:t> </a:t>
                      </a:r>
                      <a:r>
                        <a:rPr lang="en-US" sz="1200" spc="0" dirty="0" smtClean="0">
                          <a:latin typeface="Calibri"/>
                          <a:ea typeface="Calibri"/>
                          <a:cs typeface="Calibri"/>
                        </a:rPr>
                        <a:t>account</a:t>
                      </a:r>
                      <a:endParaRPr lang="en-US" sz="1200" dirty="0" smtClean="0">
                        <a:latin typeface="Calibri"/>
                        <a:ea typeface="Calibri"/>
                        <a:cs typeface="Times New Roman"/>
                      </a:endParaRPr>
                    </a:p>
                    <a:p>
                      <a:pPr marL="62865" marR="50165" algn="ctr">
                        <a:lnSpc>
                          <a:spcPct val="117000"/>
                        </a:lnSpc>
                        <a:spcBef>
                          <a:spcPts val="0"/>
                        </a:spcBef>
                        <a:spcAft>
                          <a:spcPts val="0"/>
                        </a:spcAft>
                      </a:pPr>
                      <a:r>
                        <a:rPr lang="en-US" sz="1200" dirty="0" smtClean="0">
                          <a:latin typeface="Calibri"/>
                          <a:ea typeface="Calibri"/>
                          <a:cs typeface="Calibri"/>
                        </a:rPr>
                        <a:t>(</a:t>
                      </a:r>
                      <a:r>
                        <a:rPr lang="en-US" sz="1200" i="1" dirty="0" smtClean="0">
                          <a:latin typeface="Calibri"/>
                          <a:ea typeface="Calibri"/>
                          <a:cs typeface="Calibri"/>
                        </a:rPr>
                        <a:t>W</a:t>
                      </a:r>
                      <a:r>
                        <a:rPr lang="en-US" sz="1200" i="1" spc="-10" dirty="0" smtClean="0">
                          <a:latin typeface="Calibri"/>
                          <a:ea typeface="Calibri"/>
                          <a:cs typeface="Calibri"/>
                        </a:rPr>
                        <a:t>B</a:t>
                      </a:r>
                      <a:r>
                        <a:rPr lang="en-US" sz="1200" i="1" dirty="0" smtClean="0">
                          <a:latin typeface="Calibri"/>
                          <a:ea typeface="Calibri"/>
                          <a:cs typeface="Calibri"/>
                        </a:rPr>
                        <a:t>A</a:t>
                      </a:r>
                      <a:r>
                        <a:rPr lang="en-US" sz="1200" i="1" spc="-5" dirty="0" smtClean="0">
                          <a:latin typeface="Calibri"/>
                          <a:ea typeface="Calibri"/>
                          <a:cs typeface="Calibri"/>
                        </a:rPr>
                        <a:t> </a:t>
                      </a:r>
                      <a:r>
                        <a:rPr lang="en-US" sz="1200" i="1" dirty="0" smtClean="0">
                          <a:latin typeface="Calibri"/>
                          <a:ea typeface="Calibri"/>
                          <a:cs typeface="Calibri"/>
                        </a:rPr>
                        <a:t>mu</a:t>
                      </a:r>
                      <a:r>
                        <a:rPr lang="en-US" sz="1200" i="1" spc="-10" dirty="0" smtClean="0">
                          <a:latin typeface="Calibri"/>
                          <a:ea typeface="Calibri"/>
                          <a:cs typeface="Calibri"/>
                        </a:rPr>
                        <a:t>s</a:t>
                      </a:r>
                      <a:r>
                        <a:rPr lang="en-US" sz="1200" i="1" dirty="0" smtClean="0">
                          <a:latin typeface="Calibri"/>
                          <a:ea typeface="Calibri"/>
                          <a:cs typeface="Calibri"/>
                        </a:rPr>
                        <a:t>t</a:t>
                      </a:r>
                      <a:r>
                        <a:rPr lang="en-US" sz="1200" i="1" spc="-5" dirty="0" smtClean="0">
                          <a:latin typeface="Calibri"/>
                          <a:ea typeface="Calibri"/>
                          <a:cs typeface="Calibri"/>
                        </a:rPr>
                        <a:t> </a:t>
                      </a:r>
                      <a:r>
                        <a:rPr lang="en-US" sz="1200" i="1" dirty="0" smtClean="0">
                          <a:latin typeface="Calibri"/>
                          <a:ea typeface="Calibri"/>
                          <a:cs typeface="Calibri"/>
                        </a:rPr>
                        <a:t>be </a:t>
                      </a:r>
                      <a:r>
                        <a:rPr lang="en-US" sz="1200" i="1" spc="-5" dirty="0" smtClean="0">
                          <a:latin typeface="Calibri"/>
                          <a:ea typeface="Calibri"/>
                          <a:cs typeface="Calibri"/>
                        </a:rPr>
                        <a:t>c</a:t>
                      </a:r>
                      <a:r>
                        <a:rPr lang="en-US" sz="1200" i="1" dirty="0" smtClean="0">
                          <a:latin typeface="Calibri"/>
                          <a:ea typeface="Calibri"/>
                          <a:cs typeface="Calibri"/>
                        </a:rPr>
                        <a:t>ompl</a:t>
                      </a:r>
                      <a:r>
                        <a:rPr lang="en-US" sz="1200" i="1" spc="-5" dirty="0" smtClean="0">
                          <a:latin typeface="Calibri"/>
                          <a:ea typeface="Calibri"/>
                          <a:cs typeface="Calibri"/>
                        </a:rPr>
                        <a:t>e</a:t>
                      </a:r>
                      <a:r>
                        <a:rPr lang="en-US" sz="1200" i="1" spc="-10" dirty="0" smtClean="0">
                          <a:latin typeface="Calibri"/>
                          <a:ea typeface="Calibri"/>
                          <a:cs typeface="Calibri"/>
                        </a:rPr>
                        <a:t>t</a:t>
                      </a:r>
                      <a:r>
                        <a:rPr lang="en-US" sz="1200" i="1" dirty="0" smtClean="0">
                          <a:latin typeface="Calibri"/>
                          <a:ea typeface="Calibri"/>
                          <a:cs typeface="Calibri"/>
                        </a:rPr>
                        <a:t>ed</a:t>
                      </a:r>
                      <a:r>
                        <a:rPr lang="en-US" sz="1200" i="1" spc="-10" dirty="0" smtClean="0">
                          <a:latin typeface="Calibri"/>
                          <a:ea typeface="Calibri"/>
                          <a:cs typeface="Calibri"/>
                        </a:rPr>
                        <a:t> </a:t>
                      </a:r>
                      <a:r>
                        <a:rPr lang="en-US" sz="1200" i="1" dirty="0" smtClean="0">
                          <a:latin typeface="Calibri"/>
                          <a:ea typeface="Calibri"/>
                          <a:cs typeface="Calibri"/>
                        </a:rPr>
                        <a:t>before HRA</a:t>
                      </a:r>
                      <a:r>
                        <a:rPr lang="en-US" sz="1200" i="1" spc="-15" dirty="0" smtClean="0">
                          <a:latin typeface="Calibri"/>
                          <a:ea typeface="Calibri"/>
                          <a:cs typeface="Calibri"/>
                        </a:rPr>
                        <a:t> dollars </a:t>
                      </a:r>
                      <a:r>
                        <a:rPr lang="en-US" sz="1200" i="1" spc="0" baseline="0" dirty="0" smtClean="0">
                          <a:latin typeface="Calibri"/>
                          <a:ea typeface="Calibri"/>
                          <a:cs typeface="Calibri"/>
                        </a:rPr>
                        <a:t>can be earned</a:t>
                      </a:r>
                      <a:r>
                        <a:rPr lang="en-US" sz="1200" i="1" dirty="0" smtClean="0">
                          <a:latin typeface="Calibri"/>
                          <a:ea typeface="Calibri"/>
                          <a:cs typeface="Calibri"/>
                        </a:rPr>
                        <a:t>.</a:t>
                      </a:r>
                      <a:r>
                        <a:rPr lang="en-US" sz="1200" dirty="0" smtClean="0">
                          <a:latin typeface="Calibri"/>
                          <a:ea typeface="Calibri"/>
                          <a:cs typeface="Calibri"/>
                        </a:rPr>
                        <a:t>)</a:t>
                      </a:r>
                      <a:endParaRPr lang="en-US" sz="12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71681754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Photo5.jpg"/>
          <p:cNvPicPr>
            <a:picLocks noChangeAspect="1"/>
          </p:cNvPicPr>
          <p:nvPr/>
        </p:nvPicPr>
        <p:blipFill>
          <a:blip r:embed="rId3" cstate="print"/>
          <a:srcRect t="7796" b="3899"/>
          <a:stretch>
            <a:fillRect/>
          </a:stretch>
        </p:blipFill>
        <p:spPr bwMode="auto">
          <a:xfrm>
            <a:off x="0" y="838200"/>
            <a:ext cx="9144000" cy="5257800"/>
          </a:xfrm>
          <a:prstGeom prst="rect">
            <a:avLst/>
          </a:prstGeom>
          <a:noFill/>
          <a:ln w="9525">
            <a:noFill/>
            <a:miter lim="800000"/>
            <a:headEnd/>
            <a:tailEnd/>
          </a:ln>
        </p:spPr>
      </p:pic>
      <p:sp>
        <p:nvSpPr>
          <p:cNvPr id="9219" name="Title 2"/>
          <p:cNvSpPr txBox="1">
            <a:spLocks/>
          </p:cNvSpPr>
          <p:nvPr/>
        </p:nvSpPr>
        <p:spPr bwMode="auto">
          <a:xfrm>
            <a:off x="5743575" y="4322763"/>
            <a:ext cx="3228975" cy="1598612"/>
          </a:xfrm>
          <a:prstGeom prst="rect">
            <a:avLst/>
          </a:prstGeom>
          <a:noFill/>
          <a:ln w="9525">
            <a:noFill/>
            <a:miter lim="800000"/>
            <a:headEnd/>
            <a:tailEnd/>
          </a:ln>
        </p:spPr>
        <p:txBody>
          <a:bodyPr lIns="0" tIns="0" rIns="0" bIns="0"/>
          <a:lstStyle/>
          <a:p>
            <a:r>
              <a:rPr lang="en-US" sz="5500" dirty="0">
                <a:solidFill>
                  <a:srgbClr val="1364AE"/>
                </a:solidFill>
              </a:rPr>
              <a:t>Choosing</a:t>
            </a:r>
            <a:r>
              <a:rPr lang="en-US" sz="2800" dirty="0">
                <a:solidFill>
                  <a:srgbClr val="1364AE"/>
                </a:solidFill>
              </a:rPr>
              <a:t> </a:t>
            </a:r>
            <a:br>
              <a:rPr lang="en-US" sz="2800" dirty="0">
                <a:solidFill>
                  <a:srgbClr val="1364AE"/>
                </a:solidFill>
              </a:rPr>
            </a:br>
            <a:r>
              <a:rPr lang="en-US" sz="3200" dirty="0">
                <a:solidFill>
                  <a:srgbClr val="1364AE"/>
                </a:solidFill>
              </a:rPr>
              <a:t>your health plan</a:t>
            </a:r>
          </a:p>
        </p:txBody>
      </p:sp>
      <p:pic>
        <p:nvPicPr>
          <p:cNvPr id="9220" name="Picture 3" descr="BGA.eps"/>
          <p:cNvPicPr>
            <a:picLocks noChangeAspect="1"/>
          </p:cNvPicPr>
          <p:nvPr/>
        </p:nvPicPr>
        <p:blipFill>
          <a:blip r:embed="rId4" cstate="print"/>
          <a:srcRect/>
          <a:stretch>
            <a:fillRect/>
          </a:stretch>
        </p:blipFill>
        <p:spPr bwMode="auto">
          <a:xfrm>
            <a:off x="7804150" y="112713"/>
            <a:ext cx="1189038" cy="17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8" descr="planb.jpg"/>
          <p:cNvPicPr>
            <a:picLocks noChangeAspect="1"/>
          </p:cNvPicPr>
          <p:nvPr/>
        </p:nvPicPr>
        <p:blipFill>
          <a:blip r:embed="rId3" cstate="print"/>
          <a:srcRect l="19583" r="50317" b="84090"/>
          <a:stretch>
            <a:fillRect/>
          </a:stretch>
        </p:blipFill>
        <p:spPr bwMode="auto">
          <a:xfrm>
            <a:off x="0" y="0"/>
            <a:ext cx="2752725" cy="1090613"/>
          </a:xfrm>
          <a:prstGeom prst="rect">
            <a:avLst/>
          </a:prstGeom>
          <a:noFill/>
          <a:ln w="9525">
            <a:noFill/>
            <a:miter lim="800000"/>
            <a:headEnd/>
            <a:tailEnd/>
          </a:ln>
        </p:spPr>
      </p:pic>
      <p:sp>
        <p:nvSpPr>
          <p:cNvPr id="20483" name="Title 3"/>
          <p:cNvSpPr txBox="1">
            <a:spLocks/>
          </p:cNvSpPr>
          <p:nvPr/>
        </p:nvSpPr>
        <p:spPr bwMode="auto">
          <a:xfrm>
            <a:off x="401638" y="152400"/>
            <a:ext cx="1985962" cy="485775"/>
          </a:xfrm>
          <a:prstGeom prst="rect">
            <a:avLst/>
          </a:prstGeom>
          <a:noFill/>
          <a:ln w="9525">
            <a:noFill/>
            <a:miter lim="800000"/>
            <a:headEnd/>
            <a:tailEnd/>
          </a:ln>
        </p:spPr>
        <p:txBody>
          <a:bodyPr lIns="0" tIns="0" rIns="0" bIns="0" anchor="b"/>
          <a:lstStyle/>
          <a:p>
            <a:pPr>
              <a:lnSpc>
                <a:spcPct val="120000"/>
              </a:lnSpc>
            </a:pPr>
            <a:r>
              <a:rPr lang="en-US" sz="2800" dirty="0">
                <a:solidFill>
                  <a:schemeClr val="bg1"/>
                </a:solidFill>
              </a:rPr>
              <a:t>HRA Plan</a:t>
            </a:r>
          </a:p>
        </p:txBody>
      </p:sp>
      <p:sp>
        <p:nvSpPr>
          <p:cNvPr id="20484" name="Rectangle 1"/>
          <p:cNvSpPr>
            <a:spLocks noChangeArrowheads="1"/>
          </p:cNvSpPr>
          <p:nvPr/>
        </p:nvSpPr>
        <p:spPr bwMode="auto">
          <a:xfrm>
            <a:off x="325438" y="1223963"/>
            <a:ext cx="1862137" cy="430212"/>
          </a:xfrm>
          <a:prstGeom prst="rect">
            <a:avLst/>
          </a:prstGeom>
          <a:noFill/>
          <a:ln w="9525">
            <a:noFill/>
            <a:miter lim="800000"/>
            <a:headEnd/>
            <a:tailEnd/>
          </a:ln>
        </p:spPr>
        <p:txBody>
          <a:bodyPr wrap="none">
            <a:spAutoFit/>
          </a:bodyPr>
          <a:lstStyle/>
          <a:p>
            <a:pPr eaLnBrk="0" hangingPunct="0"/>
            <a:r>
              <a:rPr lang="en-US" sz="2200" dirty="0">
                <a:solidFill>
                  <a:srgbClr val="275D98"/>
                </a:solidFill>
              </a:rPr>
              <a:t>How it works</a:t>
            </a:r>
            <a:r>
              <a:rPr lang="en-US" sz="2200" dirty="0"/>
              <a:t>:</a:t>
            </a:r>
          </a:p>
        </p:txBody>
      </p:sp>
      <p:pic>
        <p:nvPicPr>
          <p:cNvPr id="20485" name="Picture 16" descr="percenticon.jpg"/>
          <p:cNvPicPr>
            <a:picLocks noChangeAspect="1"/>
          </p:cNvPicPr>
          <p:nvPr/>
        </p:nvPicPr>
        <p:blipFill>
          <a:blip r:embed="rId4" cstate="print"/>
          <a:srcRect/>
          <a:stretch>
            <a:fillRect/>
          </a:stretch>
        </p:blipFill>
        <p:spPr bwMode="auto">
          <a:xfrm>
            <a:off x="6802438" y="2225675"/>
            <a:ext cx="1077912" cy="1003300"/>
          </a:xfrm>
          <a:prstGeom prst="rect">
            <a:avLst/>
          </a:prstGeom>
          <a:noFill/>
          <a:ln w="9525">
            <a:noFill/>
            <a:miter lim="800000"/>
            <a:headEnd/>
            <a:tailEnd/>
          </a:ln>
        </p:spPr>
      </p:pic>
      <p:pic>
        <p:nvPicPr>
          <p:cNvPr id="20486" name="Picture 20" descr="wallet.jpg"/>
          <p:cNvPicPr>
            <a:picLocks noChangeAspect="1"/>
          </p:cNvPicPr>
          <p:nvPr/>
        </p:nvPicPr>
        <p:blipFill>
          <a:blip r:embed="rId5" cstate="print"/>
          <a:srcRect/>
          <a:stretch>
            <a:fillRect/>
          </a:stretch>
        </p:blipFill>
        <p:spPr bwMode="auto">
          <a:xfrm>
            <a:off x="3916363" y="2192338"/>
            <a:ext cx="1189037" cy="1038225"/>
          </a:xfrm>
          <a:prstGeom prst="rect">
            <a:avLst/>
          </a:prstGeom>
          <a:noFill/>
          <a:ln w="9525">
            <a:noFill/>
            <a:miter lim="800000"/>
            <a:headEnd/>
            <a:tailEnd/>
          </a:ln>
        </p:spPr>
      </p:pic>
      <p:pic>
        <p:nvPicPr>
          <p:cNvPr id="20487" name="Picture 3" descr="moneybag.jpg"/>
          <p:cNvPicPr>
            <a:picLocks noChangeAspect="1"/>
          </p:cNvPicPr>
          <p:nvPr/>
        </p:nvPicPr>
        <p:blipFill>
          <a:blip r:embed="rId6" cstate="print"/>
          <a:srcRect/>
          <a:stretch>
            <a:fillRect/>
          </a:stretch>
        </p:blipFill>
        <p:spPr bwMode="auto">
          <a:xfrm>
            <a:off x="952500" y="1785938"/>
            <a:ext cx="1228725" cy="1457325"/>
          </a:xfrm>
          <a:prstGeom prst="rect">
            <a:avLst/>
          </a:prstGeom>
          <a:noFill/>
          <a:ln w="9525">
            <a:noFill/>
            <a:miter lim="800000"/>
            <a:headEnd/>
            <a:tailEnd/>
          </a:ln>
        </p:spPr>
      </p:pic>
      <p:sp>
        <p:nvSpPr>
          <p:cNvPr id="5" name="Plus 4"/>
          <p:cNvSpPr/>
          <p:nvPr/>
        </p:nvSpPr>
        <p:spPr bwMode="auto">
          <a:xfrm>
            <a:off x="5546388" y="2321274"/>
            <a:ext cx="710037" cy="710037"/>
          </a:xfrm>
          <a:prstGeom prst="mathPlus">
            <a:avLst/>
          </a:prstGeom>
          <a:solidFill>
            <a:schemeClr val="bg2"/>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eaLnBrk="0" hangingPunct="0">
              <a:defRPr/>
            </a:pPr>
            <a:endParaRPr lang="en-US" dirty="0">
              <a:solidFill>
                <a:srgbClr val="005C9E"/>
              </a:solidFill>
            </a:endParaRPr>
          </a:p>
        </p:txBody>
      </p:sp>
      <p:sp>
        <p:nvSpPr>
          <p:cNvPr id="23" name="Plus 22"/>
          <p:cNvSpPr/>
          <p:nvPr/>
        </p:nvSpPr>
        <p:spPr bwMode="auto">
          <a:xfrm>
            <a:off x="2657738" y="2323473"/>
            <a:ext cx="710037" cy="710037"/>
          </a:xfrm>
          <a:prstGeom prst="mathPlus">
            <a:avLst/>
          </a:prstGeom>
          <a:solidFill>
            <a:schemeClr val="bg2"/>
          </a:solidFill>
          <a:ln>
            <a:headEnd type="none" w="med" len="med"/>
            <a:tailEnd type="none" w="med" len="med"/>
          </a:ln>
        </p:spPr>
        <p:style>
          <a:lnRef idx="0">
            <a:schemeClr val="dk1"/>
          </a:lnRef>
          <a:fillRef idx="3">
            <a:schemeClr val="dk1"/>
          </a:fillRef>
          <a:effectRef idx="3">
            <a:schemeClr val="dk1"/>
          </a:effectRef>
          <a:fontRef idx="minor">
            <a:schemeClr val="lt1"/>
          </a:fontRef>
        </p:style>
        <p:txBody>
          <a:bodyPr/>
          <a:lstStyle/>
          <a:p>
            <a:pPr eaLnBrk="0" hangingPunct="0">
              <a:defRPr/>
            </a:pPr>
            <a:endParaRPr lang="en-US" dirty="0">
              <a:solidFill>
                <a:srgbClr val="005C9E"/>
              </a:solidFill>
            </a:endParaRPr>
          </a:p>
        </p:txBody>
      </p:sp>
      <p:sp>
        <p:nvSpPr>
          <p:cNvPr id="14" name="Title 2"/>
          <p:cNvSpPr txBox="1">
            <a:spLocks/>
          </p:cNvSpPr>
          <p:nvPr/>
        </p:nvSpPr>
        <p:spPr bwMode="auto">
          <a:xfrm>
            <a:off x="464288" y="3386751"/>
            <a:ext cx="8302482" cy="3099583"/>
          </a:xfrm>
          <a:prstGeom prst="rect">
            <a:avLst/>
          </a:prstGeom>
          <a:noFill/>
          <a:ln w="9525">
            <a:noFill/>
            <a:miter lim="800000"/>
            <a:headEnd/>
            <a:tailEnd/>
          </a:ln>
        </p:spPr>
        <p:txBody>
          <a:bodyPr lIns="0" tIns="0" rIns="0" bIns="0" numCol="3" spcCol="274320"/>
          <a:lstStyle>
            <a:lvl1pPr algn="l" rtl="0" eaLnBrk="1" fontAlgn="base" hangingPunct="1">
              <a:spcBef>
                <a:spcPct val="0"/>
              </a:spcBef>
              <a:spcAft>
                <a:spcPct val="0"/>
              </a:spcAft>
              <a:defRPr sz="2400" b="0">
                <a:solidFill>
                  <a:srgbClr val="595959"/>
                </a:solidFill>
                <a:latin typeface="+mj-lt"/>
                <a:ea typeface="+mj-ea"/>
                <a:cs typeface="+mj-cs"/>
              </a:defRPr>
            </a:lvl1pPr>
            <a:lvl2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2600" b="1">
                <a:solidFill>
                  <a:schemeClr val="tx1"/>
                </a:solidFill>
                <a:latin typeface="Arial" charset="0"/>
                <a:ea typeface="ヒラギノ角ゴ Pro W3" charset="-128"/>
                <a:cs typeface="ヒラギノ角ゴ Pro W3" charset="-128"/>
              </a:defRPr>
            </a:lvl9pPr>
          </a:lstStyle>
          <a:p>
            <a:pPr>
              <a:defRPr/>
            </a:pPr>
            <a:r>
              <a:rPr lang="en-US" sz="1700" b="1" dirty="0" smtClean="0">
                <a:solidFill>
                  <a:srgbClr val="2C75BF"/>
                </a:solidFill>
              </a:rPr>
              <a:t>Health </a:t>
            </a:r>
            <a:r>
              <a:rPr lang="en-US" sz="1700" b="1" dirty="0">
                <a:solidFill>
                  <a:srgbClr val="2C75BF"/>
                </a:solidFill>
              </a:rPr>
              <a:t>Reimbursement </a:t>
            </a:r>
            <a:r>
              <a:rPr lang="en-US" sz="1700" b="1" dirty="0" smtClean="0">
                <a:solidFill>
                  <a:srgbClr val="2C75BF"/>
                </a:solidFill>
              </a:rPr>
              <a:t>Arrangement </a:t>
            </a:r>
            <a:r>
              <a:rPr lang="en-US" sz="1700" b="1" dirty="0">
                <a:solidFill>
                  <a:srgbClr val="2C75BF"/>
                </a:solidFill>
              </a:rPr>
              <a:t>(HRA)</a:t>
            </a:r>
          </a:p>
          <a:p>
            <a:pPr marL="285750" indent="-285750">
              <a:buFont typeface="Arial"/>
              <a:buChar char="•"/>
              <a:defRPr/>
            </a:pPr>
            <a:r>
              <a:rPr lang="en-US" sz="1200" dirty="0"/>
              <a:t>Every year, </a:t>
            </a:r>
            <a:r>
              <a:rPr lang="en-US" sz="1200" dirty="0" smtClean="0"/>
              <a:t>SHBP contributes </a:t>
            </a:r>
            <a:r>
              <a:rPr lang="en-US" sz="1200" dirty="0"/>
              <a:t>money to your </a:t>
            </a:r>
            <a:r>
              <a:rPr lang="en-US" sz="1200" dirty="0" smtClean="0"/>
              <a:t> (HRA) account</a:t>
            </a:r>
            <a:r>
              <a:rPr lang="en-US" sz="1200" dirty="0"/>
              <a:t>.</a:t>
            </a:r>
          </a:p>
          <a:p>
            <a:pPr marL="285750" indent="-285750">
              <a:buFont typeface="Arial"/>
              <a:buChar char="•"/>
              <a:defRPr/>
            </a:pPr>
            <a:r>
              <a:rPr lang="en-US" sz="1200" dirty="0"/>
              <a:t>These dollars are used to help pay for your covered medical expenses, like office visits, lab work and tests.</a:t>
            </a:r>
          </a:p>
          <a:p>
            <a:pPr marL="285750" indent="-285750">
              <a:buFont typeface="Arial"/>
              <a:buChar char="•"/>
              <a:defRPr/>
            </a:pPr>
            <a:r>
              <a:rPr lang="en-US" sz="1200" dirty="0"/>
              <a:t>Unused HRA </a:t>
            </a:r>
            <a:r>
              <a:rPr lang="en-US" sz="1200" dirty="0" smtClean="0"/>
              <a:t>dollars </a:t>
            </a:r>
            <a:r>
              <a:rPr lang="en-US" sz="1200" dirty="0"/>
              <a:t>roll over from year to year, as long as you remain enrolled in the HRA </a:t>
            </a:r>
            <a:r>
              <a:rPr lang="en-US" sz="1200" dirty="0" smtClean="0"/>
              <a:t>plan.</a:t>
            </a:r>
          </a:p>
          <a:p>
            <a:pPr marL="285750" indent="-285750">
              <a:buFont typeface="Arial"/>
              <a:buChar char="•"/>
              <a:defRPr/>
            </a:pPr>
            <a:endParaRPr lang="en-US" sz="1200" dirty="0" smtClean="0"/>
          </a:p>
          <a:p>
            <a:pPr>
              <a:defRPr/>
            </a:pPr>
            <a:endParaRPr lang="en-US" sz="1200" dirty="0"/>
          </a:p>
          <a:p>
            <a:pPr>
              <a:defRPr/>
            </a:pPr>
            <a:endParaRPr lang="en-US" sz="1200" dirty="0"/>
          </a:p>
          <a:p>
            <a:pPr>
              <a:defRPr/>
            </a:pPr>
            <a:endParaRPr lang="en-US" sz="1200" dirty="0" smtClean="0"/>
          </a:p>
          <a:p>
            <a:pPr>
              <a:defRPr/>
            </a:pPr>
            <a:endParaRPr lang="en-US" sz="1700" b="1" dirty="0" smtClean="0">
              <a:solidFill>
                <a:srgbClr val="2C75BF"/>
              </a:solidFill>
            </a:endParaRPr>
          </a:p>
          <a:p>
            <a:pPr>
              <a:defRPr/>
            </a:pPr>
            <a:r>
              <a:rPr lang="en-US" sz="1700" b="1" dirty="0" smtClean="0">
                <a:solidFill>
                  <a:srgbClr val="2C75BF"/>
                </a:solidFill>
              </a:rPr>
              <a:t>Annual </a:t>
            </a:r>
            <a:r>
              <a:rPr lang="en-US" sz="1700" b="1" dirty="0">
                <a:solidFill>
                  <a:srgbClr val="2C75BF"/>
                </a:solidFill>
              </a:rPr>
              <a:t>Deductible</a:t>
            </a:r>
          </a:p>
          <a:p>
            <a:pPr marL="171450" indent="-171450">
              <a:buFont typeface="Arial"/>
              <a:buChar char="•"/>
              <a:defRPr/>
            </a:pPr>
            <a:r>
              <a:rPr lang="en-US" sz="1200" dirty="0"/>
              <a:t>You are responsible for </a:t>
            </a:r>
            <a:r>
              <a:rPr lang="en-US" sz="1200" dirty="0" smtClean="0"/>
              <a:t>paying </a:t>
            </a:r>
            <a:r>
              <a:rPr lang="en-US" sz="1200" dirty="0"/>
              <a:t>an annual deductible before the plan begins to pay a percentage of your covered expenses.</a:t>
            </a:r>
          </a:p>
          <a:p>
            <a:pPr marL="171450" indent="-171450">
              <a:buFont typeface="Arial"/>
              <a:buChar char="•"/>
              <a:defRPr/>
            </a:pPr>
            <a:r>
              <a:rPr lang="en-US" sz="1200" dirty="0"/>
              <a:t>You can use the money in your HRA to help meet your deductible</a:t>
            </a:r>
            <a:r>
              <a:rPr lang="en-US" sz="1200" dirty="0" smtClean="0"/>
              <a:t>.</a:t>
            </a:r>
          </a:p>
          <a:p>
            <a:pPr>
              <a:defRPr/>
            </a:pPr>
            <a:endParaRPr lang="en-US" sz="1200" dirty="0" smtClean="0"/>
          </a:p>
          <a:p>
            <a:pPr>
              <a:defRPr/>
            </a:pPr>
            <a:endParaRPr lang="en-US" sz="1200" dirty="0" smtClean="0"/>
          </a:p>
          <a:p>
            <a:pPr>
              <a:defRPr/>
            </a:pPr>
            <a:endParaRPr lang="en-US" sz="1200" dirty="0"/>
          </a:p>
          <a:p>
            <a:pPr>
              <a:defRPr/>
            </a:pPr>
            <a:endParaRPr lang="en-US" sz="1200" dirty="0" smtClean="0"/>
          </a:p>
          <a:p>
            <a:pPr>
              <a:defRPr/>
            </a:pPr>
            <a:endParaRPr lang="en-US" sz="1200" dirty="0" smtClean="0"/>
          </a:p>
          <a:p>
            <a:pPr>
              <a:defRPr/>
            </a:pPr>
            <a:endParaRPr lang="en-US" sz="1200" dirty="0"/>
          </a:p>
          <a:p>
            <a:pPr>
              <a:defRPr/>
            </a:pPr>
            <a:endParaRPr lang="en-US" sz="1200" dirty="0" smtClean="0"/>
          </a:p>
          <a:p>
            <a:pPr>
              <a:defRPr/>
            </a:pPr>
            <a:endParaRPr lang="en-US" sz="1200" dirty="0" smtClean="0"/>
          </a:p>
          <a:p>
            <a:pPr>
              <a:defRPr/>
            </a:pPr>
            <a:endParaRPr lang="en-US" sz="1200" dirty="0"/>
          </a:p>
          <a:p>
            <a:pPr>
              <a:defRPr/>
            </a:pPr>
            <a:endParaRPr lang="en-US" sz="1700" b="1" dirty="0" smtClean="0">
              <a:solidFill>
                <a:srgbClr val="2C75BF"/>
              </a:solidFill>
            </a:endParaRPr>
          </a:p>
          <a:p>
            <a:pPr>
              <a:defRPr/>
            </a:pPr>
            <a:r>
              <a:rPr lang="en-US" sz="1700" b="1" dirty="0" smtClean="0">
                <a:solidFill>
                  <a:srgbClr val="2C75BF"/>
                </a:solidFill>
              </a:rPr>
              <a:t>Coinsurance</a:t>
            </a:r>
            <a:endParaRPr lang="en-US" sz="1700" b="1" dirty="0">
              <a:solidFill>
                <a:srgbClr val="2C75BF"/>
              </a:solidFill>
            </a:endParaRPr>
          </a:p>
          <a:p>
            <a:pPr marL="285750" indent="-285750">
              <a:buFont typeface="Arial"/>
              <a:buChar char="•"/>
              <a:defRPr/>
            </a:pPr>
            <a:r>
              <a:rPr lang="en-US" sz="1200" dirty="0"/>
              <a:t>After you meet your annual deductible, you pay a percentage of the cost of your covered expenses, called coinsurance.</a:t>
            </a:r>
          </a:p>
          <a:p>
            <a:pPr marL="285750" indent="-285750">
              <a:buFont typeface="Arial"/>
              <a:buChar char="•"/>
              <a:defRPr/>
            </a:pPr>
            <a:r>
              <a:rPr lang="en-US" sz="1200" dirty="0"/>
              <a:t>If you still have </a:t>
            </a:r>
            <a:r>
              <a:rPr lang="en-US" sz="1200" dirty="0" smtClean="0"/>
              <a:t>HRA dollars in </a:t>
            </a:r>
            <a:r>
              <a:rPr lang="en-US" sz="1200" dirty="0"/>
              <a:t>your </a:t>
            </a:r>
            <a:r>
              <a:rPr lang="en-US" sz="1200" dirty="0" smtClean="0"/>
              <a:t>account </a:t>
            </a:r>
            <a:r>
              <a:rPr lang="en-US" sz="1200" dirty="0"/>
              <a:t>after you've met your annual deductible, you can use </a:t>
            </a:r>
            <a:r>
              <a:rPr lang="en-US" sz="1200" dirty="0" smtClean="0"/>
              <a:t>those dollars </a:t>
            </a:r>
            <a:r>
              <a:rPr lang="en-US" sz="1200" dirty="0"/>
              <a:t>to pay your share of coinsurance.</a:t>
            </a:r>
          </a:p>
          <a:p>
            <a:pPr marL="285750" indent="-285750">
              <a:buFont typeface="Arial"/>
              <a:buChar char="•"/>
              <a:defRPr/>
            </a:pPr>
            <a:r>
              <a:rPr lang="en-US" sz="1200" dirty="0"/>
              <a:t>Once you reach your annual coinsurance maximum, the plan pays 100 percent of any of your remaining </a:t>
            </a:r>
            <a:r>
              <a:rPr lang="en-US" sz="1200" dirty="0" smtClean="0"/>
              <a:t>in-network covered </a:t>
            </a:r>
            <a:r>
              <a:rPr lang="en-US" sz="1200" dirty="0"/>
              <a:t>expenses for the rest of the year.</a:t>
            </a:r>
          </a:p>
        </p:txBody>
      </p:sp>
      <p:pic>
        <p:nvPicPr>
          <p:cNvPr id="20495" name="Picture 10" descr="BGA.eps"/>
          <p:cNvPicPr>
            <a:picLocks noChangeAspect="1"/>
          </p:cNvPicPr>
          <p:nvPr/>
        </p:nvPicPr>
        <p:blipFill>
          <a:blip r:embed="rId7" cstate="print"/>
          <a:srcRect/>
          <a:stretch>
            <a:fillRect/>
          </a:stretch>
        </p:blipFill>
        <p:spPr bwMode="auto">
          <a:xfrm>
            <a:off x="7804150" y="112713"/>
            <a:ext cx="1189038" cy="17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Benefits of an HRA</a:t>
            </a:r>
            <a:endParaRPr lang="en-US" dirty="0"/>
          </a:p>
        </p:txBody>
      </p:sp>
      <p:sp>
        <p:nvSpPr>
          <p:cNvPr id="3" name="Content Placeholder 2"/>
          <p:cNvSpPr>
            <a:spLocks noGrp="1"/>
          </p:cNvSpPr>
          <p:nvPr>
            <p:ph idx="1"/>
          </p:nvPr>
        </p:nvSpPr>
        <p:spPr/>
        <p:txBody>
          <a:bodyPr/>
          <a:lstStyle/>
          <a:p>
            <a:pPr marL="285750" indent="-285750">
              <a:buFont typeface="Arial" pitchFamily="34" charset="0"/>
              <a:buChar char="•"/>
            </a:pPr>
            <a:r>
              <a:rPr lang="en-US" dirty="0" smtClean="0">
                <a:solidFill>
                  <a:srgbClr val="595959"/>
                </a:solidFill>
              </a:rPr>
              <a:t>Your HRA is funded by SHBP, and any unused dollars </a:t>
            </a:r>
            <a:r>
              <a:rPr lang="en-US" b="1" dirty="0" smtClean="0">
                <a:solidFill>
                  <a:srgbClr val="595959"/>
                </a:solidFill>
              </a:rPr>
              <a:t>roll over</a:t>
            </a:r>
            <a:r>
              <a:rPr lang="en-US" dirty="0" smtClean="0">
                <a:solidFill>
                  <a:srgbClr val="595959"/>
                </a:solidFill>
              </a:rPr>
              <a:t> for future health expenses.</a:t>
            </a:r>
          </a:p>
          <a:p>
            <a:pPr marL="285750" indent="-285750">
              <a:buFont typeface="Arial" pitchFamily="34" charset="0"/>
              <a:buChar char="•"/>
            </a:pPr>
            <a:r>
              <a:rPr lang="en-US" dirty="0" smtClean="0">
                <a:solidFill>
                  <a:srgbClr val="595959"/>
                </a:solidFill>
              </a:rPr>
              <a:t>HRA dollars can assist you in paying health expenses that go towards your deductible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 Cross Blue Shield network</a:t>
            </a:r>
            <a:endParaRPr lang="en-US" dirty="0"/>
          </a:p>
        </p:txBody>
      </p:sp>
      <p:sp>
        <p:nvSpPr>
          <p:cNvPr id="3" name="Content Placeholder 2"/>
          <p:cNvSpPr>
            <a:spLocks noGrp="1"/>
          </p:cNvSpPr>
          <p:nvPr>
            <p:ph idx="1"/>
          </p:nvPr>
        </p:nvSpPr>
        <p:spPr/>
        <p:txBody>
          <a:bodyPr/>
          <a:lstStyle/>
          <a:p>
            <a:r>
              <a:rPr lang="en-US" dirty="0" smtClean="0"/>
              <a:t>Be sure to check if your current provider is in the BCBSGa Open Access POS network. </a:t>
            </a:r>
          </a:p>
          <a:p>
            <a:r>
              <a:rPr lang="en-US" dirty="0" smtClean="0"/>
              <a:t>You can check online at </a:t>
            </a:r>
            <a:r>
              <a:rPr lang="en-US" dirty="0" smtClean="0">
                <a:hlinkClick r:id="rId3"/>
              </a:rPr>
              <a:t>www.bcbsga.com/shbp</a:t>
            </a:r>
            <a:r>
              <a:rPr lang="en-US" dirty="0" smtClean="0"/>
              <a:t> to find an in-network provider</a:t>
            </a:r>
          </a:p>
          <a:p>
            <a:r>
              <a:rPr lang="en-US" dirty="0" smtClean="0"/>
              <a:t>You may also call the BCBSGA to obtain assistance in locating an in-network provider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ln/>
        </p:spPr>
        <p:txBody>
          <a:bodyPr/>
          <a:lstStyle/>
          <a:p>
            <a:pPr algn="ctr"/>
            <a:r>
              <a:rPr lang="en-US" dirty="0" smtClean="0"/>
              <a:t>Transition of Care</a:t>
            </a:r>
            <a:endParaRPr lang="en-US" b="0" dirty="0"/>
          </a:p>
        </p:txBody>
      </p:sp>
      <p:sp>
        <p:nvSpPr>
          <p:cNvPr id="706563" name="Rectangle 3"/>
          <p:cNvSpPr>
            <a:spLocks noGrp="1" noChangeArrowheads="1"/>
          </p:cNvSpPr>
          <p:nvPr>
            <p:ph type="body" idx="1"/>
          </p:nvPr>
        </p:nvSpPr>
        <p:spPr>
          <a:xfrm>
            <a:off x="241300" y="1600200"/>
            <a:ext cx="8661400" cy="4724400"/>
          </a:xfrm>
        </p:spPr>
        <p:txBody>
          <a:bodyPr/>
          <a:lstStyle/>
          <a:p>
            <a:pPr>
              <a:lnSpc>
                <a:spcPct val="90000"/>
              </a:lnSpc>
              <a:buFontTx/>
              <a:buNone/>
            </a:pPr>
            <a:endParaRPr lang="en-US" sz="1000" dirty="0"/>
          </a:p>
          <a:p>
            <a:pPr>
              <a:lnSpc>
                <a:spcPct val="90000"/>
              </a:lnSpc>
            </a:pPr>
            <a:r>
              <a:rPr lang="en-US" sz="2800" dirty="0"/>
              <a:t>If a member is currently receiving or anticipates the need to continue certain covered services and/or medical treatments beyond </a:t>
            </a:r>
            <a:r>
              <a:rPr lang="en-US" sz="2800" dirty="0" smtClean="0"/>
              <a:t>2013, and the provider is not participating in the BCBSGa provider network he/she </a:t>
            </a:r>
            <a:r>
              <a:rPr lang="en-US" sz="2800" dirty="0"/>
              <a:t>may request transition of care services.  Transition of care services allows a member to continue to obtain certain ongoing services and/or treatments from his/her out-of-network provider for an approved period of time</a:t>
            </a:r>
          </a:p>
          <a:p>
            <a:pPr>
              <a:lnSpc>
                <a:spcPct val="90000"/>
              </a:lnSpc>
            </a:pPr>
            <a:r>
              <a:rPr lang="en-US" sz="2800" dirty="0" smtClean="0"/>
              <a:t>The </a:t>
            </a:r>
            <a:r>
              <a:rPr lang="en-US" sz="2800" dirty="0"/>
              <a:t>member will need to contact </a:t>
            </a:r>
            <a:r>
              <a:rPr lang="en-US" sz="2800" dirty="0" smtClean="0"/>
              <a:t>BCBSGa customer service no later </a:t>
            </a:r>
            <a:r>
              <a:rPr lang="en-US" sz="2800" dirty="0"/>
              <a:t>than December 31, </a:t>
            </a:r>
            <a:r>
              <a:rPr lang="en-US" sz="2800" dirty="0" smtClean="0"/>
              <a:t>2013 to </a:t>
            </a:r>
            <a:r>
              <a:rPr lang="en-US" sz="2800" dirty="0"/>
              <a:t>obtain specific instructions </a:t>
            </a:r>
            <a:r>
              <a:rPr lang="en-US" sz="2800" dirty="0" smtClean="0"/>
              <a:t>for requesting </a:t>
            </a:r>
            <a:r>
              <a:rPr lang="en-US" sz="2800" dirty="0"/>
              <a:t>transition of care </a:t>
            </a:r>
            <a:r>
              <a:rPr lang="en-US" sz="2800" dirty="0" smtClean="0"/>
              <a:t>services.</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a:ln/>
        </p:spPr>
        <p:txBody>
          <a:bodyPr/>
          <a:lstStyle/>
          <a:p>
            <a:pPr algn="ctr"/>
            <a:r>
              <a:rPr lang="en-US" dirty="0" smtClean="0"/>
              <a:t>Affordable Care Act</a:t>
            </a:r>
            <a:endParaRPr lang="en-US" b="0" dirty="0"/>
          </a:p>
        </p:txBody>
      </p:sp>
      <p:sp>
        <p:nvSpPr>
          <p:cNvPr id="706563" name="Rectangle 3"/>
          <p:cNvSpPr>
            <a:spLocks noGrp="1" noChangeArrowheads="1"/>
          </p:cNvSpPr>
          <p:nvPr>
            <p:ph type="body" idx="1"/>
          </p:nvPr>
        </p:nvSpPr>
        <p:spPr>
          <a:xfrm>
            <a:off x="241300" y="1600200"/>
            <a:ext cx="8661400" cy="4724400"/>
          </a:xfrm>
        </p:spPr>
        <p:txBody>
          <a:bodyPr/>
          <a:lstStyle/>
          <a:p>
            <a:pPr>
              <a:lnSpc>
                <a:spcPct val="90000"/>
              </a:lnSpc>
            </a:pPr>
            <a:r>
              <a:rPr lang="en-US" sz="3600" dirty="0" smtClean="0"/>
              <a:t>Anyone enrolled in SHBP coverage will meet the Affordable Care Act’s (ACA) requirements to maintain health coverage with essential benefits</a:t>
            </a:r>
          </a:p>
          <a:p>
            <a:pPr>
              <a:lnSpc>
                <a:spcPct val="90000"/>
              </a:lnSpc>
            </a:pPr>
            <a:r>
              <a:rPr lang="en-US" sz="3600" dirty="0" smtClean="0"/>
              <a:t>Any employer that offers the SHBP will be able to meet the Act’s requirement to offer minimum value health coverage.  This protects SHBP members from ACA tax Penalties</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Changing?</a:t>
            </a:r>
            <a:endParaRPr lang="en-US" dirty="0"/>
          </a:p>
        </p:txBody>
      </p:sp>
      <p:sp>
        <p:nvSpPr>
          <p:cNvPr id="3" name="Content Placeholder 2"/>
          <p:cNvSpPr>
            <a:spLocks noGrp="1"/>
          </p:cNvSpPr>
          <p:nvPr>
            <p:ph idx="1"/>
          </p:nvPr>
        </p:nvSpPr>
        <p:spPr/>
        <p:txBody>
          <a:bodyPr/>
          <a:lstStyle/>
          <a:p>
            <a:r>
              <a:rPr lang="en-US" sz="2800" dirty="0" smtClean="0"/>
              <a:t>Make your election online at  the new year-round web portal at </a:t>
            </a:r>
            <a:r>
              <a:rPr lang="en-US" sz="2800" dirty="0" smtClean="0">
                <a:hlinkClick r:id="rId3"/>
              </a:rPr>
              <a:t>www.mySHBPga.adp.com</a:t>
            </a:r>
            <a:endParaRPr lang="en-US" sz="2800" dirty="0" smtClean="0"/>
          </a:p>
          <a:p>
            <a:r>
              <a:rPr lang="en-US" sz="2800" dirty="0" smtClean="0"/>
              <a:t>You must have a valid email address in order to be allowed access to the enrollment portal</a:t>
            </a:r>
          </a:p>
          <a:p>
            <a:r>
              <a:rPr lang="en-US" sz="2800" dirty="0" smtClean="0"/>
              <a:t>If you do not have web access you may call Customer Service at 800-610-1863 (on or after October 21, 2013)</a:t>
            </a:r>
          </a:p>
          <a:p>
            <a:r>
              <a:rPr lang="en-US" sz="2800" dirty="0" smtClean="0"/>
              <a:t>You must confirm you have read and understand the Terms and Conditions included in the Decision Guide before the representative will take your request</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algn="ctr"/>
            <a:r>
              <a:rPr lang="en-US" dirty="0" smtClean="0"/>
              <a:t> 2014 Retiree Option Change Period (ROCP)</a:t>
            </a:r>
          </a:p>
        </p:txBody>
      </p:sp>
      <p:sp>
        <p:nvSpPr>
          <p:cNvPr id="20482" name="Rectangle 3"/>
          <p:cNvSpPr>
            <a:spLocks noGrp="1" noChangeArrowheads="1"/>
          </p:cNvSpPr>
          <p:nvPr>
            <p:ph type="body" idx="1"/>
          </p:nvPr>
        </p:nvSpPr>
        <p:spPr/>
        <p:txBody>
          <a:bodyPr/>
          <a:lstStyle/>
          <a:p>
            <a:r>
              <a:rPr lang="en-US" b="1" dirty="0" smtClean="0"/>
              <a:t>2014  ROCP Dates</a:t>
            </a:r>
          </a:p>
          <a:p>
            <a:r>
              <a:rPr lang="en-US" b="1" dirty="0" smtClean="0"/>
              <a:t>New Vendors</a:t>
            </a:r>
          </a:p>
          <a:p>
            <a:r>
              <a:rPr lang="en-US" b="1" dirty="0" smtClean="0">
                <a:latin typeface="Arial" pitchFamily="34" charset="0"/>
              </a:rPr>
              <a:t>What’s</a:t>
            </a:r>
            <a:r>
              <a:rPr lang="en-US" b="1" dirty="0" smtClean="0"/>
              <a:t> Changing?</a:t>
            </a:r>
          </a:p>
          <a:p>
            <a:r>
              <a:rPr lang="en-US" b="1" dirty="0" smtClean="0"/>
              <a:t>2014 Options</a:t>
            </a:r>
          </a:p>
          <a:p>
            <a:r>
              <a:rPr lang="en-US" b="1" dirty="0" smtClean="0"/>
              <a:t>Plan Changes</a:t>
            </a:r>
          </a:p>
          <a:p>
            <a:endParaRPr lang="en-US" dirty="0" smtClean="0"/>
          </a:p>
          <a:p>
            <a:pPr lvl="4">
              <a:buFontTx/>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 forget to make a 2014 ROCP election?</a:t>
            </a:r>
            <a:endParaRPr lang="en-US" dirty="0"/>
          </a:p>
        </p:txBody>
      </p:sp>
      <p:sp>
        <p:nvSpPr>
          <p:cNvPr id="3" name="Content Placeholder 2"/>
          <p:cNvSpPr>
            <a:spLocks noGrp="1"/>
          </p:cNvSpPr>
          <p:nvPr>
            <p:ph idx="1"/>
          </p:nvPr>
        </p:nvSpPr>
        <p:spPr>
          <a:xfrm>
            <a:off x="457200" y="1447800"/>
            <a:ext cx="8382000" cy="5029200"/>
          </a:xfrm>
        </p:spPr>
        <p:txBody>
          <a:bodyPr/>
          <a:lstStyle/>
          <a:p>
            <a:r>
              <a:rPr lang="en-US" sz="2800" dirty="0" smtClean="0"/>
              <a:t>If you are currently enrolled in the SHBP MA PPO Standard Option, your coverage will roll over into the BCBSGa MA PPO Standard Option</a:t>
            </a:r>
          </a:p>
          <a:p>
            <a:r>
              <a:rPr lang="en-US" sz="2800" dirty="0" smtClean="0"/>
              <a:t>If you are currently enrolled in the UHC MA PPO Premium Option your coverage will roll over into the BCBSGa MA PPO Premium Option</a:t>
            </a:r>
          </a:p>
          <a:p>
            <a:r>
              <a:rPr lang="en-US" sz="2800" dirty="0" smtClean="0"/>
              <a:t>If you are in a non-MA option (HRA, HMO, or HDHP) and make no election, you will be enrolled in the Bronze HRA Option.</a:t>
            </a:r>
          </a:p>
          <a:p>
            <a:r>
              <a:rPr lang="en-US" sz="2800" dirty="0" smtClean="0"/>
              <a:t>If you are in the TRICARE Supplement, you will continue to be enrolled in the TRICARE Supplement.</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algn="ctr" eaLnBrk="1" hangingPunct="1"/>
            <a:r>
              <a:rPr lang="en-US" dirty="0" smtClean="0"/>
              <a:t/>
            </a:r>
            <a:br>
              <a:rPr lang="en-US" dirty="0" smtClean="0"/>
            </a:br>
            <a:r>
              <a:rPr lang="en-US" dirty="0" smtClean="0"/>
              <a:t>2014 ROCP </a:t>
            </a:r>
            <a:br>
              <a:rPr lang="en-US" dirty="0" smtClean="0"/>
            </a:br>
            <a:endParaRPr lang="en-US" dirty="0" smtClean="0"/>
          </a:p>
        </p:txBody>
      </p:sp>
      <p:sp>
        <p:nvSpPr>
          <p:cNvPr id="24578" name="Rectangle 3"/>
          <p:cNvSpPr>
            <a:spLocks noGrp="1" noChangeArrowheads="1"/>
          </p:cNvSpPr>
          <p:nvPr>
            <p:ph type="body" idx="4294967295"/>
          </p:nvPr>
        </p:nvSpPr>
        <p:spPr>
          <a:xfrm>
            <a:off x="304800" y="1493838"/>
            <a:ext cx="8610600" cy="4983162"/>
          </a:xfrm>
        </p:spPr>
        <p:txBody>
          <a:bodyPr/>
          <a:lstStyle/>
          <a:p>
            <a:pPr eaLnBrk="1" hangingPunct="1"/>
            <a:r>
              <a:rPr lang="en-US" b="1" dirty="0" smtClean="0"/>
              <a:t>You may go online as many times as you like </a:t>
            </a:r>
          </a:p>
          <a:p>
            <a:pPr eaLnBrk="1" hangingPunct="1">
              <a:buFontTx/>
              <a:buNone/>
            </a:pPr>
            <a:r>
              <a:rPr lang="en-US" b="1" dirty="0" smtClean="0"/>
              <a:t>    </a:t>
            </a:r>
            <a:r>
              <a:rPr lang="en-US" dirty="0" smtClean="0"/>
              <a:t>but the last election confirmed at the time OE/ROCP</a:t>
            </a:r>
          </a:p>
          <a:p>
            <a:pPr eaLnBrk="1" hangingPunct="1">
              <a:buFontTx/>
              <a:buNone/>
            </a:pPr>
            <a:r>
              <a:rPr lang="en-US" dirty="0" smtClean="0"/>
              <a:t>    closes, which is November 8, 2013 at 5 p.m., will be your election for the 2014 Plan Year</a:t>
            </a:r>
          </a:p>
          <a:p>
            <a:pPr eaLnBrk="1" hangingPunct="1">
              <a:buFontTx/>
              <a:buNone/>
            </a:pPr>
            <a:endParaRPr lang="en-US" sz="1000" dirty="0" smtClean="0"/>
          </a:p>
          <a:p>
            <a:pPr eaLnBrk="1" hangingPunct="1"/>
            <a:r>
              <a:rPr lang="en-US" b="1" dirty="0" smtClean="0"/>
              <a:t>You should print or write down the confirmation number </a:t>
            </a:r>
            <a:r>
              <a:rPr lang="en-US" dirty="0" smtClean="0"/>
              <a:t> -  once OE/ROCP is closed, you will be able to go online at </a:t>
            </a:r>
            <a:r>
              <a:rPr lang="en-US" dirty="0" smtClean="0">
                <a:hlinkClick r:id="rId3"/>
              </a:rPr>
              <a:t>www.mySHBPga.adp.com</a:t>
            </a:r>
            <a:r>
              <a:rPr lang="en-US" dirty="0" smtClean="0"/>
              <a:t> and view your 2014 election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228600"/>
            <a:ext cx="8610600" cy="990600"/>
          </a:xfrm>
        </p:spPr>
        <p:txBody>
          <a:bodyPr/>
          <a:lstStyle/>
          <a:p>
            <a:pPr algn="ctr"/>
            <a:r>
              <a:rPr lang="en-US" dirty="0" smtClean="0"/>
              <a:t>Making Your 2014 Election</a:t>
            </a:r>
          </a:p>
        </p:txBody>
      </p:sp>
      <p:sp>
        <p:nvSpPr>
          <p:cNvPr id="45058" name="Content Placeholder 2"/>
          <p:cNvSpPr>
            <a:spLocks noGrp="1"/>
          </p:cNvSpPr>
          <p:nvPr>
            <p:ph idx="1"/>
          </p:nvPr>
        </p:nvSpPr>
        <p:spPr>
          <a:xfrm>
            <a:off x="304800" y="838200"/>
            <a:ext cx="8534400" cy="5029200"/>
          </a:xfrm>
        </p:spPr>
        <p:txBody>
          <a:bodyPr/>
          <a:lstStyle/>
          <a:p>
            <a:pPr>
              <a:lnSpc>
                <a:spcPct val="90000"/>
              </a:lnSpc>
            </a:pPr>
            <a:endParaRPr lang="en-US" sz="3100" b="1" dirty="0" smtClean="0"/>
          </a:p>
          <a:p>
            <a:pPr>
              <a:lnSpc>
                <a:spcPct val="90000"/>
              </a:lnSpc>
            </a:pPr>
            <a:r>
              <a:rPr lang="en-US" sz="3000" dirty="0" smtClean="0"/>
              <a:t>The </a:t>
            </a:r>
            <a:r>
              <a:rPr lang="en-US" sz="3000" b="1" dirty="0" smtClean="0">
                <a:hlinkClick r:id="rId3"/>
              </a:rPr>
              <a:t>www.mySHBPga.adp.com </a:t>
            </a:r>
            <a:r>
              <a:rPr lang="en-US" sz="3000" dirty="0" smtClean="0"/>
              <a:t>website will be available beginning October 21, 2013, at 12:01 a.m. ET and will close November 8, 2013, at 5 p.m. ET</a:t>
            </a:r>
          </a:p>
          <a:p>
            <a:pPr>
              <a:lnSpc>
                <a:spcPct val="90000"/>
              </a:lnSpc>
            </a:pPr>
            <a:r>
              <a:rPr lang="en-US" sz="3000" dirty="0" smtClean="0"/>
              <a:t>You must register with a valid email address before making your election and use registration code SHBP-GA</a:t>
            </a:r>
          </a:p>
          <a:p>
            <a:pPr>
              <a:lnSpc>
                <a:spcPct val="90000"/>
              </a:lnSpc>
            </a:pPr>
            <a:r>
              <a:rPr lang="en-US" sz="3000" dirty="0" smtClean="0"/>
              <a:t>You may go online as many times as you like, but the election made when the website closes November 8, 2013, at 5 p.m. ET, will be the election for the entire plan year unless you experience a Qualifying Event that allows a coverage change</a:t>
            </a:r>
          </a:p>
          <a:p>
            <a:pPr>
              <a:lnSpc>
                <a:spcPct val="90000"/>
              </a:lnSpc>
              <a:buFontTx/>
              <a:buNone/>
            </a:pPr>
            <a:r>
              <a:rPr lang="en-US" sz="3000" b="1" dirty="0" smtClean="0"/>
              <a:t>    </a:t>
            </a:r>
            <a:endParaRPr lang="en-US" sz="2700" dirty="0" smtClean="0"/>
          </a:p>
          <a:p>
            <a:pPr>
              <a:lnSpc>
                <a:spcPct val="90000"/>
              </a:lnSpc>
              <a:buFontTx/>
              <a:buNone/>
            </a:pPr>
            <a:r>
              <a:rPr lang="en-US" sz="2700" dirty="0" smtClean="0"/>
              <a:t>	</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pPr algn="ctr" eaLnBrk="1" hangingPunct="1"/>
            <a:r>
              <a:rPr lang="en-US" dirty="0" smtClean="0"/>
              <a:t>Important Notice</a:t>
            </a:r>
          </a:p>
        </p:txBody>
      </p:sp>
      <p:sp>
        <p:nvSpPr>
          <p:cNvPr id="49154" name="Rectangle 3"/>
          <p:cNvSpPr>
            <a:spLocks noGrp="1" noChangeArrowheads="1"/>
          </p:cNvSpPr>
          <p:nvPr>
            <p:ph type="body" idx="4294967295"/>
          </p:nvPr>
        </p:nvSpPr>
        <p:spPr>
          <a:xfrm>
            <a:off x="304800" y="1524000"/>
            <a:ext cx="8229600" cy="4525963"/>
          </a:xfrm>
        </p:spPr>
        <p:txBody>
          <a:bodyPr/>
          <a:lstStyle/>
          <a:p>
            <a:pPr eaLnBrk="1" hangingPunct="1"/>
            <a:r>
              <a:rPr lang="en-US" dirty="0" smtClean="0"/>
              <a:t>The information provided in this presentation is a summary of changes for the 2014 Plan Year.  It is intended only to highlight principle benefits</a:t>
            </a:r>
          </a:p>
          <a:p>
            <a:pPr eaLnBrk="1" hangingPunct="1"/>
            <a:r>
              <a:rPr lang="en-US" dirty="0" smtClean="0"/>
              <a:t>Please refer to Retiree Decision Guide for more details </a:t>
            </a:r>
          </a:p>
          <a:p>
            <a:pPr eaLnBrk="1" hangingPunct="1"/>
            <a:r>
              <a:rPr lang="en-US" dirty="0" smtClean="0"/>
              <a:t>Rates, Decision Guides and other information will be available at </a:t>
            </a:r>
            <a:r>
              <a:rPr lang="en-US" dirty="0" smtClean="0">
                <a:hlinkClick r:id="rId3"/>
              </a:rPr>
              <a:t>www.dch.georgia.gov/shbp</a:t>
            </a:r>
            <a:endParaRPr lang="en-US" dirty="0" smtClean="0"/>
          </a:p>
          <a:p>
            <a:pPr eaLnBrk="1" hangingPunct="1">
              <a:buNone/>
            </a:pPr>
            <a:r>
              <a:rPr lang="en-US" dirty="0" smtClean="0"/>
              <a:t>	</a:t>
            </a:r>
          </a:p>
        </p:txBody>
      </p:sp>
      <p:sp>
        <p:nvSpPr>
          <p:cNvPr id="49155" name="Rectangle 4"/>
          <p:cNvSpPr>
            <a:spLocks noChangeArrowheads="1"/>
          </p:cNvSpPr>
          <p:nvPr/>
        </p:nvSpPr>
        <p:spPr bwMode="auto">
          <a:xfrm>
            <a:off x="-217488" y="2540000"/>
            <a:ext cx="184150" cy="701675"/>
          </a:xfrm>
          <a:prstGeom prst="rect">
            <a:avLst/>
          </a:prstGeom>
          <a:noFill/>
          <a:ln w="9525">
            <a:noFill/>
            <a:miter lim="800000"/>
            <a:headEnd/>
            <a:tailEnd/>
          </a:ln>
        </p:spPr>
        <p:txBody>
          <a:bodyPr wrap="none">
            <a:spAutoFit/>
          </a:bodyPr>
          <a:lstStyle/>
          <a:p>
            <a:pPr>
              <a:spcBef>
                <a:spcPct val="20000"/>
              </a:spcBef>
            </a:pPr>
            <a:endParaRPr lang="en-US" sz="4000" dirty="0">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algn="ctr"/>
            <a:r>
              <a:rPr lang="en-US" dirty="0" smtClean="0"/>
              <a:t>State Health Benefit Plan</a:t>
            </a:r>
          </a:p>
        </p:txBody>
      </p:sp>
      <p:sp>
        <p:nvSpPr>
          <p:cNvPr id="61442" name="Content Placeholder 2"/>
          <p:cNvSpPr>
            <a:spLocks noGrp="1"/>
          </p:cNvSpPr>
          <p:nvPr>
            <p:ph idx="1"/>
          </p:nvPr>
        </p:nvSpPr>
        <p:spPr/>
        <p:txBody>
          <a:bodyPr/>
          <a:lstStyle/>
          <a:p>
            <a:pPr algn="ctr">
              <a:buFontTx/>
              <a:buNone/>
            </a:pPr>
            <a:r>
              <a:rPr lang="en-US" sz="8000" dirty="0" smtClean="0"/>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Retiree Option Change Period (ROCP)</a:t>
            </a:r>
            <a:endParaRPr lang="en-US" dirty="0"/>
          </a:p>
        </p:txBody>
      </p:sp>
      <p:sp>
        <p:nvSpPr>
          <p:cNvPr id="3" name="Content Placeholder 2"/>
          <p:cNvSpPr>
            <a:spLocks noGrp="1"/>
          </p:cNvSpPr>
          <p:nvPr>
            <p:ph idx="1"/>
          </p:nvPr>
        </p:nvSpPr>
        <p:spPr/>
        <p:txBody>
          <a:bodyPr/>
          <a:lstStyle/>
          <a:p>
            <a:r>
              <a:rPr lang="en-US" dirty="0" smtClean="0"/>
              <a:t>This year the annual 2014 ROCP will be held October 21-November 8, 2013</a:t>
            </a:r>
          </a:p>
          <a:p>
            <a:r>
              <a:rPr lang="en-US" dirty="0" smtClean="0"/>
              <a:t>All of the 2014 ROCP materials, including the Retiree Decision Guide, are available online at </a:t>
            </a:r>
            <a:r>
              <a:rPr lang="en-US" dirty="0" smtClean="0">
                <a:hlinkClick r:id="rId3"/>
              </a:rPr>
              <a:t>www.dch.georgia.gov/shbp</a:t>
            </a:r>
            <a:r>
              <a:rPr lang="en-US" dirty="0" smtClean="0"/>
              <a:t>.</a:t>
            </a:r>
          </a:p>
          <a:p>
            <a:r>
              <a:rPr lang="en-US" dirty="0" smtClean="0"/>
              <a:t>Only Retirees that returned the postcard in the spring will receive printed Decision Guides</a:t>
            </a:r>
          </a:p>
          <a:p>
            <a:pPr>
              <a:buNone/>
            </a:pPr>
            <a:endParaRPr lang="en-US" dirty="0" smtClean="0"/>
          </a:p>
          <a:p>
            <a:endParaRPr lang="en-US" sz="3600"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Plan Vendors</a:t>
            </a:r>
            <a:endParaRPr lang="en-US" dirty="0"/>
          </a:p>
        </p:txBody>
      </p:sp>
      <p:sp>
        <p:nvSpPr>
          <p:cNvPr id="3" name="Content Placeholder 2"/>
          <p:cNvSpPr>
            <a:spLocks noGrp="1"/>
          </p:cNvSpPr>
          <p:nvPr>
            <p:ph idx="1"/>
          </p:nvPr>
        </p:nvSpPr>
        <p:spPr/>
        <p:txBody>
          <a:bodyPr/>
          <a:lstStyle/>
          <a:p>
            <a:pPr>
              <a:buNone/>
            </a:pPr>
            <a:r>
              <a:rPr lang="en-US" sz="3600" dirty="0" smtClean="0"/>
              <a:t>	Blue Cross and Blue Shield of Georgia has been awarded the state contract effective January 1, 2014, and will be the Plan administrator for all SHBP Plans, including the Medicare Advantage (MA) Standard and Medicare Advantage (MA) Premium Options</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SHBP MA PPO Options</a:t>
            </a:r>
            <a:endParaRPr lang="en-US" dirty="0"/>
          </a:p>
        </p:txBody>
      </p:sp>
      <p:sp>
        <p:nvSpPr>
          <p:cNvPr id="3" name="Content Placeholder 2"/>
          <p:cNvSpPr>
            <a:spLocks noGrp="1"/>
          </p:cNvSpPr>
          <p:nvPr>
            <p:ph idx="1"/>
          </p:nvPr>
        </p:nvSpPr>
        <p:spPr>
          <a:xfrm>
            <a:off x="381000" y="1371600"/>
            <a:ext cx="8229600" cy="4525963"/>
          </a:xfrm>
        </p:spPr>
        <p:txBody>
          <a:bodyPr/>
          <a:lstStyle/>
          <a:p>
            <a:r>
              <a:rPr lang="en-US" sz="3000" dirty="0" smtClean="0"/>
              <a:t>The BCBSGa SHBP MA PPO Options have been designed to “mirror” the benefits under the current MA Plans</a:t>
            </a:r>
          </a:p>
          <a:p>
            <a:r>
              <a:rPr lang="en-US" sz="3000" dirty="0" smtClean="0"/>
              <a:t>Members may continue to use any Medicare eligible provider</a:t>
            </a:r>
          </a:p>
          <a:p>
            <a:r>
              <a:rPr lang="en-US" sz="3000" dirty="0" smtClean="0"/>
              <a:t>Do not have to be in the network</a:t>
            </a:r>
          </a:p>
          <a:p>
            <a:r>
              <a:rPr lang="en-US" sz="3000" dirty="0" smtClean="0"/>
              <a:t>No increase in premiums</a:t>
            </a:r>
          </a:p>
          <a:p>
            <a:r>
              <a:rPr lang="en-US" sz="3000" dirty="0" smtClean="0"/>
              <a:t>Retirees will still have access to other services         (Ex: Silver Sneakers)</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887413" y="26988"/>
            <a:ext cx="7853362" cy="1039812"/>
          </a:xfrm>
          <a:noFill/>
          <a:ln>
            <a:miter lim="800000"/>
            <a:headEnd/>
            <a:tailEnd/>
          </a:ln>
        </p:spPr>
        <p:txBody>
          <a:bodyPr vert="horz" wrap="square" lIns="91440" tIns="45720" rIns="91440" bIns="45720" numCol="1" anchor="b" anchorCtr="0" compatLnSpc="1">
            <a:prstTxWarp prst="textNoShape">
              <a:avLst/>
            </a:prstTxWarp>
          </a:bodyPr>
          <a:lstStyle/>
          <a:p>
            <a:r>
              <a:rPr lang="en-US" sz="3200" dirty="0" smtClean="0"/>
              <a:t/>
            </a:r>
            <a:br>
              <a:rPr lang="en-US" sz="3200" dirty="0" smtClean="0"/>
            </a:br>
            <a:r>
              <a:rPr lang="en-US" dirty="0" smtClean="0"/>
              <a:t>Select Generics</a:t>
            </a:r>
          </a:p>
        </p:txBody>
      </p:sp>
      <p:sp>
        <p:nvSpPr>
          <p:cNvPr id="7" name="Content Placeholder 2"/>
          <p:cNvSpPr>
            <a:spLocks noGrp="1"/>
          </p:cNvSpPr>
          <p:nvPr>
            <p:ph idx="1"/>
          </p:nvPr>
        </p:nvSpPr>
        <p:spPr>
          <a:xfrm>
            <a:off x="381000" y="1338262"/>
            <a:ext cx="8229600" cy="5291138"/>
          </a:xfrm>
          <a:ln w="12700"/>
        </p:spPr>
        <p:txBody>
          <a:bodyPr/>
          <a:lstStyle/>
          <a:p>
            <a:pPr marL="171450" indent="-171450">
              <a:buFont typeface="Wingdings" pitchFamily="-105" charset="2"/>
              <a:buNone/>
              <a:tabLst>
                <a:tab pos="171450" algn="l"/>
              </a:tabLst>
              <a:defRPr/>
            </a:pPr>
            <a:r>
              <a:rPr lang="en-US" sz="2400" b="1" dirty="0" smtClean="0">
                <a:solidFill>
                  <a:srgbClr val="000000"/>
                </a:solidFill>
              </a:rPr>
              <a:t>Select Generic </a:t>
            </a:r>
            <a:r>
              <a:rPr lang="en-US" sz="2400" b="1" dirty="0">
                <a:solidFill>
                  <a:srgbClr val="000000"/>
                </a:solidFill>
              </a:rPr>
              <a:t>medications </a:t>
            </a:r>
            <a:r>
              <a:rPr lang="en-US" sz="2400" b="1" dirty="0" smtClean="0">
                <a:solidFill>
                  <a:srgbClr val="000000"/>
                </a:solidFill>
              </a:rPr>
              <a:t>at </a:t>
            </a:r>
            <a:r>
              <a:rPr lang="en-US" sz="2400" b="1" u="sng" dirty="0" smtClean="0">
                <a:solidFill>
                  <a:srgbClr val="000000"/>
                </a:solidFill>
              </a:rPr>
              <a:t>no cost </a:t>
            </a:r>
            <a:r>
              <a:rPr lang="en-US" sz="2400" b="1" dirty="0">
                <a:solidFill>
                  <a:srgbClr val="000000"/>
                </a:solidFill>
              </a:rPr>
              <a:t>to </a:t>
            </a:r>
            <a:r>
              <a:rPr lang="en-US" sz="2400" b="1" dirty="0" smtClean="0">
                <a:solidFill>
                  <a:srgbClr val="000000"/>
                </a:solidFill>
              </a:rPr>
              <a:t>you:</a:t>
            </a:r>
            <a:endParaRPr lang="en-US" sz="2400" dirty="0">
              <a:solidFill>
                <a:srgbClr val="000000"/>
              </a:solidFill>
            </a:endParaRPr>
          </a:p>
          <a:p>
            <a:pPr marL="228600" indent="-228600">
              <a:buFont typeface="Arial" pitchFamily="-105" charset="0"/>
              <a:buChar char="•"/>
              <a:tabLst>
                <a:tab pos="228600" algn="l"/>
              </a:tabLst>
              <a:defRPr/>
            </a:pPr>
            <a:r>
              <a:rPr lang="en-US" sz="2400" dirty="0">
                <a:solidFill>
                  <a:srgbClr val="000000"/>
                </a:solidFill>
              </a:rPr>
              <a:t>A small number of commonly prescribed drugs are </a:t>
            </a:r>
            <a:r>
              <a:rPr lang="en-US" sz="2400" dirty="0" smtClean="0">
                <a:solidFill>
                  <a:srgbClr val="000000"/>
                </a:solidFill>
              </a:rPr>
              <a:t>available.</a:t>
            </a:r>
            <a:endParaRPr lang="en-US" sz="2400" dirty="0">
              <a:solidFill>
                <a:srgbClr val="000000"/>
              </a:solidFill>
            </a:endParaRPr>
          </a:p>
          <a:p>
            <a:pPr marL="228600" indent="-228600">
              <a:buFont typeface="Arial" pitchFamily="-105" charset="0"/>
              <a:buChar char="•"/>
              <a:tabLst>
                <a:tab pos="228600" algn="l"/>
              </a:tabLst>
              <a:defRPr/>
            </a:pPr>
            <a:r>
              <a:rPr lang="en-US" sz="2400" dirty="0">
                <a:solidFill>
                  <a:srgbClr val="000000"/>
                </a:solidFill>
              </a:rPr>
              <a:t>These are specific drugs that have a proven track record of effectiveness and value in treating many medical </a:t>
            </a:r>
            <a:r>
              <a:rPr lang="en-US" sz="2400" dirty="0" smtClean="0">
                <a:solidFill>
                  <a:srgbClr val="000000"/>
                </a:solidFill>
              </a:rPr>
              <a:t>conditions.</a:t>
            </a:r>
          </a:p>
          <a:p>
            <a:pPr marL="0" indent="0" algn="ctr">
              <a:buFont typeface="Wingdings" charset="0"/>
              <a:buNone/>
              <a:tabLst>
                <a:tab pos="228600" algn="l"/>
              </a:tabLst>
              <a:defRPr/>
            </a:pPr>
            <a:endParaRPr lang="en-US" sz="1500" b="1" dirty="0" smtClean="0">
              <a:solidFill>
                <a:schemeClr val="tx1">
                  <a:lumMod val="75000"/>
                </a:schemeClr>
              </a:solidFill>
            </a:endParaRPr>
          </a:p>
          <a:p>
            <a:pPr marL="0" indent="0" algn="ctr">
              <a:buFont typeface="Wingdings" charset="0"/>
              <a:buNone/>
              <a:tabLst>
                <a:tab pos="228600" algn="l"/>
              </a:tabLst>
              <a:defRPr/>
            </a:pPr>
            <a:r>
              <a:rPr lang="en-US" sz="1500" b="1" dirty="0" smtClean="0">
                <a:solidFill>
                  <a:schemeClr val="tx1">
                    <a:lumMod val="75000"/>
                  </a:schemeClr>
                </a:solidFill>
              </a:rPr>
              <a:t>Examples include</a:t>
            </a:r>
            <a:r>
              <a:rPr lang="en-US" sz="1500" b="1" dirty="0">
                <a:solidFill>
                  <a:schemeClr val="tx1">
                    <a:lumMod val="75000"/>
                  </a:schemeClr>
                </a:solidFill>
              </a:rPr>
              <a:t/>
            </a:r>
            <a:br>
              <a:rPr lang="en-US" sz="1500" b="1" dirty="0">
                <a:solidFill>
                  <a:schemeClr val="tx1">
                    <a:lumMod val="75000"/>
                  </a:schemeClr>
                </a:solidFill>
              </a:rPr>
            </a:br>
            <a:endParaRPr lang="en-US" sz="1500" b="1" dirty="0">
              <a:solidFill>
                <a:schemeClr val="tx1">
                  <a:lumMod val="75000"/>
                </a:schemeClr>
              </a:solidFill>
            </a:endParaRPr>
          </a:p>
          <a:p>
            <a:pPr marL="171450" indent="-171450">
              <a:buFont typeface="Wingdings" pitchFamily="-105" charset="2"/>
              <a:buNone/>
              <a:tabLst>
                <a:tab pos="171450" algn="l"/>
              </a:tabLst>
              <a:defRPr/>
            </a:pPr>
            <a:endParaRPr lang="en-US" sz="1800" dirty="0">
              <a:solidFill>
                <a:srgbClr val="000000"/>
              </a:solidFill>
            </a:endParaRPr>
          </a:p>
        </p:txBody>
      </p:sp>
      <p:cxnSp>
        <p:nvCxnSpPr>
          <p:cNvPr id="36869" name="Straight Connector 9"/>
          <p:cNvCxnSpPr>
            <a:cxnSpLocks noChangeShapeType="1"/>
          </p:cNvCxnSpPr>
          <p:nvPr/>
        </p:nvCxnSpPr>
        <p:spPr bwMode="auto">
          <a:xfrm flipV="1">
            <a:off x="1066800" y="3124200"/>
            <a:ext cx="6731000" cy="15875"/>
          </a:xfrm>
          <a:prstGeom prst="line">
            <a:avLst/>
          </a:prstGeom>
          <a:noFill/>
          <a:ln w="25400">
            <a:solidFill>
              <a:srgbClr val="F39512"/>
            </a:solidFill>
            <a:round/>
            <a:headEnd/>
            <a:tailEnd/>
          </a:ln>
          <a:effectLst>
            <a:outerShdw dist="38100" dir="2700000" algn="tl" rotWithShape="0">
              <a:srgbClr val="808080">
                <a:alpha val="42998"/>
              </a:srgbClr>
            </a:outerShdw>
          </a:effectLst>
        </p:spPr>
      </p:cxnSp>
      <p:graphicFrame>
        <p:nvGraphicFramePr>
          <p:cNvPr id="8" name="Group 11"/>
          <p:cNvGraphicFramePr>
            <a:graphicFrameLocks noGrp="1"/>
          </p:cNvGraphicFramePr>
          <p:nvPr/>
        </p:nvGraphicFramePr>
        <p:xfrm>
          <a:off x="990600" y="3505200"/>
          <a:ext cx="7213600" cy="3520158"/>
        </p:xfrm>
        <a:graphic>
          <a:graphicData uri="http://schemas.openxmlformats.org/drawingml/2006/table">
            <a:tbl>
              <a:tblPr/>
              <a:tblGrid>
                <a:gridCol w="2693440"/>
                <a:gridCol w="1980301"/>
                <a:gridCol w="2539859"/>
              </a:tblGrid>
              <a:tr h="35201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ヒラギノ角ゴ Pro W3" charset="-128"/>
                        </a:rPr>
                        <a:t>Cardiovascular</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Atenolol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Benazepril hcl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Bisoprolol-Hydrochlorothiazide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Captopril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Chlorthalidone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Enalapril maleate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Hydrochlorothiazide capsule/tablet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Lisinopril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Metoprolol tablet</a:t>
                      </a:r>
                      <a:endParaRPr kumimoji="0" lang="en-US" sz="1400" b="1" i="0" u="none" strike="noStrike" cap="none" normalizeH="0" baseline="0" dirty="0" smtClean="0">
                        <a:ln>
                          <a:noFill/>
                        </a:ln>
                        <a:solidFill>
                          <a:srgbClr val="000000"/>
                        </a:solidFill>
                        <a:effectLst/>
                        <a:latin typeface="Arial"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Arial" charset="0"/>
                        <a:ea typeface="ヒラギノ角ゴ Pro W3" charset="-128"/>
                      </a:endParaRPr>
                    </a:p>
                  </a:txBody>
                  <a:tcPr marT="45579" marB="4557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ヒラギノ角ゴ Pro W3" charset="-128"/>
                        </a:rPr>
                        <a:t>Cholesterol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Lovastatin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Pravastatin sodium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Simvastatin tablet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000000"/>
                        </a:solidFill>
                        <a:effectLst/>
                        <a:latin typeface="Arial"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ヒラギノ角ゴ Pro W3" charset="-128"/>
                        </a:rPr>
                        <a:t>Depression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Budeprion SR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Bupropion hcl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Citalopram hydrobromide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Fluoxetine hcl capsule/tablet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Mirtazapine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ea typeface="ヒラギノ角ゴ Pro W3" charset="-128"/>
                        </a:rPr>
                        <a:t>Paroxetine hcl tablet</a:t>
                      </a:r>
                    </a:p>
                  </a:txBody>
                  <a:tcPr marT="45579" marB="4557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rgbClr val="000000"/>
                          </a:solidFill>
                          <a:effectLst/>
                          <a:latin typeface="Arial" charset="0"/>
                          <a:ea typeface="ヒラギノ角ゴ Pro W3" charset="-128"/>
                        </a:rPr>
                        <a:t>Diabetes</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Glimepiride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Glipizide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Glipizide/metformin hcl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Metformin hcl ER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Metformin hcl tablet*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hu-HU" sz="1400" b="1" i="0" u="none" strike="noStrike" cap="none" normalizeH="0" baseline="0" dirty="0" smtClean="0">
                        <a:ln>
                          <a:noFill/>
                        </a:ln>
                        <a:solidFill>
                          <a:srgbClr val="000000"/>
                        </a:solidFill>
                        <a:effectLst/>
                        <a:latin typeface="Arial"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de-DE" sz="1400" b="1" i="0" u="none" strike="noStrike" cap="none" normalizeH="0" baseline="0" dirty="0" err="1" smtClean="0">
                          <a:ln>
                            <a:noFill/>
                          </a:ln>
                          <a:solidFill>
                            <a:srgbClr val="000000"/>
                          </a:solidFill>
                          <a:effectLst/>
                          <a:latin typeface="Arial" charset="0"/>
                          <a:ea typeface="ヒラギノ角ゴ Pro W3" charset="-128"/>
                        </a:rPr>
                        <a:t>Osteoporosis</a:t>
                      </a:r>
                      <a:endParaRPr kumimoji="0" lang="de-DE" sz="1400" b="1" i="0" u="none" strike="noStrike" cap="none" normalizeH="0" baseline="0" dirty="0" smtClean="0">
                        <a:ln>
                          <a:noFill/>
                        </a:ln>
                        <a:solidFill>
                          <a:srgbClr val="000000"/>
                        </a:solidFill>
                        <a:effectLst/>
                        <a:latin typeface="Arial"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Alendronate sodium tablet*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hu-HU" sz="1400" b="1" i="0" u="none" strike="noStrike" cap="none" normalizeH="0" baseline="0" dirty="0" smtClean="0">
                        <a:ln>
                          <a:noFill/>
                        </a:ln>
                        <a:solidFill>
                          <a:srgbClr val="000000"/>
                        </a:solidFill>
                        <a:effectLst/>
                        <a:latin typeface="Arial" charset="0"/>
                        <a:ea typeface="ヒラギノ角ゴ Pro W3"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1" i="0" u="none" strike="noStrike" cap="none" normalizeH="0" baseline="0" dirty="0" smtClean="0">
                          <a:ln>
                            <a:noFill/>
                          </a:ln>
                          <a:solidFill>
                            <a:srgbClr val="000000"/>
                          </a:solidFill>
                          <a:effectLst/>
                          <a:latin typeface="Arial" charset="0"/>
                          <a:ea typeface="ヒラギノ角ゴ Pro W3" charset="-128"/>
                        </a:rPr>
                        <a:t>Smoking Cessation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Buproban tablet*</a:t>
                      </a:r>
                    </a:p>
                    <a:p>
                      <a:pPr marL="0" marR="0" lvl="0" indent="0" algn="l" defTabSz="457200" rtl="0" eaLnBrk="1" fontAlgn="base" latinLnBrk="0" hangingPunct="1">
                        <a:lnSpc>
                          <a:spcPct val="100000"/>
                        </a:lnSpc>
                        <a:spcBef>
                          <a:spcPct val="0"/>
                        </a:spcBef>
                        <a:spcAft>
                          <a:spcPct val="0"/>
                        </a:spcAft>
                        <a:buClrTx/>
                        <a:buSzTx/>
                        <a:buFontTx/>
                        <a:buNone/>
                        <a:tabLst/>
                      </a:pPr>
                      <a:r>
                        <a:rPr kumimoji="0" lang="hu-HU" sz="1400" b="0" i="0" u="none" strike="noStrike" cap="none" normalizeH="0" baseline="0" dirty="0" smtClean="0">
                          <a:ln>
                            <a:noFill/>
                          </a:ln>
                          <a:solidFill>
                            <a:srgbClr val="000000"/>
                          </a:solidFill>
                          <a:effectLst/>
                          <a:latin typeface="Arial" charset="0"/>
                          <a:ea typeface="ヒラギノ角ゴ Pro W3" charset="-128"/>
                        </a:rPr>
                        <a:t>Bupropion hcl ER tablet*</a:t>
                      </a:r>
                      <a:endParaRPr kumimoji="0" lang="en-US" sz="1400" b="0" i="0" u="none" strike="noStrike" cap="none" normalizeH="0" baseline="0" dirty="0" smtClean="0">
                        <a:ln>
                          <a:noFill/>
                        </a:ln>
                        <a:solidFill>
                          <a:srgbClr val="000000"/>
                        </a:solidFill>
                        <a:effectLst/>
                        <a:latin typeface="Arial" charset="0"/>
                        <a:ea typeface="ヒラギノ角ゴ Pro W3" charset="-128"/>
                      </a:endParaRPr>
                    </a:p>
                  </a:txBody>
                  <a:tcPr marT="45579" marB="45579" horzOverflow="overflow">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889000" y="263525"/>
            <a:ext cx="7645400" cy="795338"/>
          </a:xfrm>
          <a:noFill/>
          <a:ln>
            <a:miter lim="800000"/>
            <a:headEnd/>
            <a:tailEnd/>
          </a:ln>
        </p:spPr>
        <p:txBody>
          <a:bodyPr vert="horz" wrap="square" lIns="91440" tIns="45720" rIns="91440" bIns="45720" numCol="1" anchor="b" anchorCtr="0" compatLnSpc="1">
            <a:prstTxWarp prst="textNoShape">
              <a:avLst/>
            </a:prstTxWarp>
          </a:bodyPr>
          <a:lstStyle/>
          <a:p>
            <a:r>
              <a:rPr lang="en-US" sz="2600" dirty="0" smtClean="0"/>
              <a:t/>
            </a:r>
            <a:br>
              <a:rPr lang="en-US" sz="2600" dirty="0" smtClean="0"/>
            </a:br>
            <a:r>
              <a:rPr lang="en-US" sz="3200" dirty="0" smtClean="0"/>
              <a:t>How do I get my </a:t>
            </a:r>
            <a:br>
              <a:rPr lang="en-US" sz="3200" dirty="0" smtClean="0"/>
            </a:br>
            <a:r>
              <a:rPr lang="en-US" sz="3200" dirty="0" smtClean="0"/>
              <a:t>covered prescriptions?</a:t>
            </a:r>
          </a:p>
        </p:txBody>
      </p:sp>
      <p:sp>
        <p:nvSpPr>
          <p:cNvPr id="23555" name="Content Placeholder 6"/>
          <p:cNvSpPr>
            <a:spLocks noGrp="1"/>
          </p:cNvSpPr>
          <p:nvPr>
            <p:ph idx="1"/>
          </p:nvPr>
        </p:nvSpPr>
        <p:spPr bwMode="auto">
          <a:xfrm>
            <a:off x="457200" y="1354138"/>
            <a:ext cx="5075238" cy="4941887"/>
          </a:xfrm>
          <a:noFill/>
          <a:ln>
            <a:miter lim="800000"/>
            <a:headEnd/>
            <a:tailEnd/>
          </a:ln>
        </p:spPr>
        <p:txBody>
          <a:bodyPr vert="horz" wrap="square" lIns="91440" tIns="45720" rIns="91440" bIns="45720" numCol="1" anchor="t" anchorCtr="0" compatLnSpc="1">
            <a:prstTxWarp prst="textNoShape">
              <a:avLst/>
            </a:prstTxWarp>
          </a:bodyPr>
          <a:lstStyle/>
          <a:p>
            <a:pPr>
              <a:buFont typeface="Wingdings" pitchFamily="2" charset="2"/>
              <a:buNone/>
            </a:pPr>
            <a:r>
              <a:rPr lang="en-US" sz="1800" b="1" dirty="0" smtClean="0">
                <a:solidFill>
                  <a:srgbClr val="000000"/>
                </a:solidFill>
              </a:rPr>
              <a:t>Using in-network pharmacies:</a:t>
            </a:r>
            <a:endParaRPr lang="en-US" sz="1800" dirty="0" smtClean="0">
              <a:solidFill>
                <a:srgbClr val="000000"/>
              </a:solidFill>
            </a:endParaRPr>
          </a:p>
          <a:p>
            <a:pPr>
              <a:buFont typeface="Wingdings" pitchFamily="2" charset="2"/>
              <a:buAutoNum type="arabicPeriod"/>
            </a:pPr>
            <a:r>
              <a:rPr lang="en-US" sz="2000" dirty="0" smtClean="0">
                <a:solidFill>
                  <a:srgbClr val="000000"/>
                </a:solidFill>
              </a:rPr>
              <a:t>Go to your network retail pharmacy, show your membership card, pay your coinsurance and receive your medication.</a:t>
            </a:r>
          </a:p>
          <a:p>
            <a:pPr>
              <a:buFont typeface="Wingdings" pitchFamily="2" charset="2"/>
              <a:buAutoNum type="arabicPeriod"/>
            </a:pPr>
            <a:r>
              <a:rPr lang="en-US" sz="2000" dirty="0" smtClean="0">
                <a:solidFill>
                  <a:srgbClr val="000000"/>
                </a:solidFill>
              </a:rPr>
              <a:t>Have your medications delivered to you by using a network mail-order pharmacy. You may receive medications by simply calling or ordering online. </a:t>
            </a:r>
          </a:p>
          <a:p>
            <a:pPr>
              <a:buFont typeface="Wingdings" pitchFamily="2" charset="2"/>
              <a:buNone/>
            </a:pPr>
            <a:r>
              <a:rPr lang="en-US" sz="1800" b="1" dirty="0" smtClean="0">
                <a:solidFill>
                  <a:srgbClr val="000000"/>
                </a:solidFill>
              </a:rPr>
              <a:t>Using out-of-network pharmacies:</a:t>
            </a:r>
            <a:endParaRPr lang="en-US" sz="1800" dirty="0" smtClean="0">
              <a:solidFill>
                <a:srgbClr val="000000"/>
              </a:solidFill>
            </a:endParaRPr>
          </a:p>
          <a:p>
            <a:pPr>
              <a:buClr>
                <a:schemeClr val="tx2"/>
              </a:buClr>
              <a:buFont typeface="Arial" pitchFamily="34" charset="0"/>
              <a:buAutoNum type="arabicPeriod"/>
            </a:pPr>
            <a:r>
              <a:rPr lang="en-US" sz="2000" dirty="0" smtClean="0">
                <a:solidFill>
                  <a:srgbClr val="000000"/>
                </a:solidFill>
              </a:rPr>
              <a:t>In certain circumstances, you may be reimbursed for drug costs when you must get a covered prescription filled at an out-of-network pharmacy. </a:t>
            </a:r>
          </a:p>
          <a:p>
            <a:pPr>
              <a:buClr>
                <a:schemeClr val="tx2"/>
              </a:buClr>
              <a:buFont typeface="Arial" pitchFamily="34" charset="0"/>
              <a:buAutoNum type="arabicPeriod"/>
            </a:pPr>
            <a:r>
              <a:rPr lang="en-US" sz="2000" dirty="0" smtClean="0">
                <a:solidFill>
                  <a:srgbClr val="000000"/>
                </a:solidFill>
              </a:rPr>
              <a:t>You will have to pay the cost of the drug and submit a claim to the MA plan. You will be responsible for all amounts over negotiated cost, plus any deductible, copay or coinsurance.</a:t>
            </a:r>
          </a:p>
        </p:txBody>
      </p:sp>
      <p:pic>
        <p:nvPicPr>
          <p:cNvPr id="23556" name="Picture 4" descr="Image_Page14.jpg"/>
          <p:cNvPicPr>
            <a:picLocks noChangeAspect="1"/>
          </p:cNvPicPr>
          <p:nvPr/>
        </p:nvPicPr>
        <p:blipFill>
          <a:blip r:embed="rId3" cstate="print"/>
          <a:srcRect/>
          <a:stretch>
            <a:fillRect/>
          </a:stretch>
        </p:blipFill>
        <p:spPr bwMode="auto">
          <a:xfrm>
            <a:off x="5553075" y="1320800"/>
            <a:ext cx="3590925"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896938" y="42863"/>
            <a:ext cx="7874000" cy="719137"/>
          </a:xfrm>
          <a:noFill/>
          <a:ln>
            <a:miter lim="800000"/>
            <a:headEnd/>
            <a:tailEnd/>
          </a:ln>
        </p:spPr>
        <p:txBody>
          <a:bodyPr vert="horz" wrap="square" lIns="91440" tIns="45720" rIns="91440" bIns="45720" numCol="1" anchor="b" anchorCtr="0" compatLnSpc="1">
            <a:prstTxWarp prst="textNoShape">
              <a:avLst/>
            </a:prstTxWarp>
          </a:bodyPr>
          <a:lstStyle/>
          <a:p>
            <a:r>
              <a:rPr lang="en-US" dirty="0" smtClean="0"/>
              <a:t>Programs for a healthier you</a:t>
            </a:r>
          </a:p>
        </p:txBody>
      </p:sp>
      <p:graphicFrame>
        <p:nvGraphicFramePr>
          <p:cNvPr id="5" name="Table 4"/>
          <p:cNvGraphicFramePr>
            <a:graphicFrameLocks noGrp="1"/>
          </p:cNvGraphicFramePr>
          <p:nvPr/>
        </p:nvGraphicFramePr>
        <p:xfrm>
          <a:off x="457201" y="1447800"/>
          <a:ext cx="8013700" cy="4876800"/>
        </p:xfrm>
        <a:graphic>
          <a:graphicData uri="http://schemas.openxmlformats.org/drawingml/2006/table">
            <a:tbl>
              <a:tblPr/>
              <a:tblGrid>
                <a:gridCol w="4433431"/>
                <a:gridCol w="3580269"/>
              </a:tblGrid>
              <a:tr h="49940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dirty="0" smtClean="0">
                          <a:ln>
                            <a:noFill/>
                          </a:ln>
                          <a:solidFill>
                            <a:schemeClr val="tx2"/>
                          </a:solidFill>
                          <a:effectLst/>
                          <a:latin typeface="Arial" pitchFamily="34" charset="0"/>
                          <a:ea typeface="ヒラギノ角ゴ Pro W3" charset="-128"/>
                        </a:rPr>
                        <a:t>Care Management</a:t>
                      </a:r>
                      <a:endParaRPr kumimoji="0" lang="en-US" sz="1600" b="1" i="0" u="none" strike="noStrike" cap="none" normalizeH="0" baseline="0" dirty="0" smtClean="0">
                        <a:ln>
                          <a:noFill/>
                        </a:ln>
                        <a:solidFill>
                          <a:schemeClr val="tx2"/>
                        </a:solidFill>
                        <a:effectLst/>
                        <a:latin typeface="Arial" pitchFamily="34" charset="0"/>
                        <a:ea typeface="ヒラギノ角ゴ Pro W3" charset="-128"/>
                      </a:endParaRPr>
                    </a:p>
                  </a:txBody>
                  <a:tcPr marR="274320" marT="45648" marB="456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78AB">
                        <a:alpha val="59999"/>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2"/>
                          </a:solidFill>
                          <a:effectLst/>
                          <a:latin typeface="Arial" pitchFamily="34" charset="0"/>
                          <a:ea typeface="ヒラギノ角ゴ Pro W3" charset="-128"/>
                        </a:rPr>
                        <a:t>MyHealth Advantage</a:t>
                      </a:r>
                    </a:p>
                  </a:txBody>
                  <a:tcPr marR="274320" marT="45648" marB="456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EBE5E">
                        <a:alpha val="59999"/>
                      </a:srgbClr>
                    </a:solidFill>
                  </a:tcPr>
                </a:tc>
              </a:tr>
              <a:tr h="4377399">
                <a:tc>
                  <a:txBody>
                    <a:bodyPr/>
                    <a:lstStyle/>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You</a:t>
                      </a:r>
                      <a:r>
                        <a:rPr kumimoji="0" lang="ja-JP" altLang="en-US" sz="1600" b="0" i="0" u="none" strike="noStrike" cap="none" normalizeH="0" baseline="0" smtClean="0">
                          <a:ln>
                            <a:noFill/>
                          </a:ln>
                          <a:solidFill>
                            <a:srgbClr val="000000"/>
                          </a:solidFill>
                          <a:effectLst/>
                          <a:latin typeface="Arial" pitchFamily="34" charset="0"/>
                          <a:ea typeface="ヒラギノ角ゴ Pro W3" charset="-128"/>
                        </a:rPr>
                        <a:t>’</a:t>
                      </a:r>
                      <a:r>
                        <a:rPr kumimoji="0" lang="en-US" altLang="ja-JP" sz="1600" b="0" i="0" u="none" strike="noStrike" cap="none" normalizeH="0" baseline="0" dirty="0" smtClean="0">
                          <a:ln>
                            <a:noFill/>
                          </a:ln>
                          <a:solidFill>
                            <a:srgbClr val="000000"/>
                          </a:solidFill>
                          <a:effectLst/>
                          <a:latin typeface="Arial" pitchFamily="34" charset="0"/>
                          <a:ea typeface="ヒラギノ角ゴ Pro W3" charset="-128"/>
                        </a:rPr>
                        <a:t>ll receive a Health Survey call or hard-copy form to complete. That way, you can be assisted with any medical conditions and get the care that </a:t>
                      </a:r>
                      <a:br>
                        <a:rPr kumimoji="0" lang="en-US" altLang="ja-JP" sz="1600" b="0" i="0" u="none" strike="noStrike" cap="none" normalizeH="0" baseline="0" dirty="0" smtClean="0">
                          <a:ln>
                            <a:noFill/>
                          </a:ln>
                          <a:solidFill>
                            <a:srgbClr val="000000"/>
                          </a:solidFill>
                          <a:effectLst/>
                          <a:latin typeface="Arial" pitchFamily="34" charset="0"/>
                          <a:ea typeface="ヒラギノ角ゴ Pro W3" charset="-128"/>
                        </a:rPr>
                      </a:br>
                      <a:r>
                        <a:rPr kumimoji="0" lang="en-US" altLang="ja-JP" sz="1600" b="0" i="0" u="none" strike="noStrike" cap="none" normalizeH="0" baseline="0" dirty="0" smtClean="0">
                          <a:ln>
                            <a:noFill/>
                          </a:ln>
                          <a:solidFill>
                            <a:srgbClr val="000000"/>
                          </a:solidFill>
                          <a:effectLst/>
                          <a:latin typeface="Arial" pitchFamily="34" charset="0"/>
                          <a:ea typeface="ヒラギノ角ゴ Pro W3" charset="-128"/>
                        </a:rPr>
                        <a:t>you need.</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Care management is available to help you manage ongoing chronic conditions and increase quality of life.</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This is an integrated care plan that addresses your physical, social and emotional well-being. </a:t>
                      </a:r>
                    </a:p>
                  </a:txBody>
                  <a:tcPr marR="274320" marT="45648" marB="456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78AB">
                        <a:alpha val="20000"/>
                      </a:srgbClr>
                    </a:solidFill>
                  </a:tcPr>
                </a:tc>
                <a:tc>
                  <a:txBody>
                    <a:bodyPr/>
                    <a:lstStyle/>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Keeps track of your health and progress</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A free, interactive online tool</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Can review your health claims, routine tests and checkups on a regular basis</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If risk issues are detected from the drugs you</a:t>
                      </a:r>
                      <a:r>
                        <a:rPr kumimoji="0" lang="en-US" altLang="en-US" sz="1600" b="0" i="0" u="none" strike="noStrike" cap="none" normalizeH="0" baseline="0" dirty="0" smtClean="0">
                          <a:ln>
                            <a:noFill/>
                          </a:ln>
                          <a:solidFill>
                            <a:srgbClr val="000000"/>
                          </a:solidFill>
                          <a:effectLst/>
                          <a:latin typeface="Arial" pitchFamily="34" charset="0"/>
                          <a:ea typeface="ヒラギノ角ゴ Pro W3" charset="-128"/>
                        </a:rPr>
                        <a:t>’</a:t>
                      </a:r>
                      <a:r>
                        <a:rPr kumimoji="0" lang="en-US" sz="1600" b="0" i="0" u="none" strike="noStrike" cap="none" normalizeH="0" baseline="0" dirty="0" smtClean="0">
                          <a:ln>
                            <a:noFill/>
                          </a:ln>
                          <a:solidFill>
                            <a:srgbClr val="000000"/>
                          </a:solidFill>
                          <a:effectLst/>
                          <a:latin typeface="Arial" pitchFamily="34" charset="0"/>
                          <a:ea typeface="ヒラギノ角ゴ Pro W3" charset="-128"/>
                        </a:rPr>
                        <a:t>re taking,  you and your doctor  will be alerted</a:t>
                      </a:r>
                    </a:p>
                    <a:p>
                      <a:pPr marL="228600" marR="0" lvl="0" indent="-228600" algn="l" defTabSz="457200" rtl="0" eaLnBrk="1" fontAlgn="base" latinLnBrk="0" hangingPunct="1">
                        <a:lnSpc>
                          <a:spcPct val="100000"/>
                        </a:lnSpc>
                        <a:spcBef>
                          <a:spcPct val="0"/>
                        </a:spcBef>
                        <a:spcAft>
                          <a:spcPts val="1200"/>
                        </a:spcAft>
                        <a:buClrTx/>
                        <a:buSzTx/>
                        <a:buFont typeface="Arial" pitchFamily="34" charset="0"/>
                        <a:buChar char="•"/>
                        <a:tabLst/>
                      </a:pPr>
                      <a:r>
                        <a:rPr kumimoji="0" lang="en-US" sz="1600" b="0" i="0" u="none" strike="noStrike" cap="none" normalizeH="0" baseline="0" dirty="0" smtClean="0">
                          <a:ln>
                            <a:noFill/>
                          </a:ln>
                          <a:solidFill>
                            <a:srgbClr val="000000"/>
                          </a:solidFill>
                          <a:effectLst/>
                          <a:latin typeface="Arial" pitchFamily="34" charset="0"/>
                          <a:ea typeface="ヒラギノ角ゴ Pro W3" charset="-128"/>
                        </a:rPr>
                        <a:t>Reminders to make appointments and take other preventive care actions</a:t>
                      </a:r>
                    </a:p>
                  </a:txBody>
                  <a:tcPr marR="274320" marT="45648" marB="456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BE5E">
                        <a:alpha val="20000"/>
                      </a:srgbClr>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657EDC139F0D4086514AC64ECA8B66" ma:contentTypeVersion="0" ma:contentTypeDescription="Create a new document." ma:contentTypeScope="" ma:versionID="da289a18ccd24e6d95e4213252e0490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D0273F-5F69-41F9-876A-3A9A4CDF0625}">
  <ds:schemaRefs>
    <ds:schemaRef ds:uri="http://schemas.microsoft.com/sharepoint/v3/contenttype/forms"/>
  </ds:schemaRefs>
</ds:datastoreItem>
</file>

<file path=customXml/itemProps2.xml><?xml version="1.0" encoding="utf-8"?>
<ds:datastoreItem xmlns:ds="http://schemas.openxmlformats.org/officeDocument/2006/customXml" ds:itemID="{AE52B700-7A5E-4B80-970A-CE738D2FA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74D81C0-B978-4C0D-BC60-6DD381F7043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3960</TotalTime>
  <Words>5133</Words>
  <Application>Microsoft Office PowerPoint</Application>
  <PresentationFormat>On-screen Show (4:3)</PresentationFormat>
  <Paragraphs>517</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Slide 0</vt:lpstr>
      <vt:lpstr>Slide 1</vt:lpstr>
      <vt:lpstr> 2014 Retiree Option Change Period (ROCP)</vt:lpstr>
      <vt:lpstr>2014 Retiree Option Change Period (ROCP)</vt:lpstr>
      <vt:lpstr>New Plan Vendors</vt:lpstr>
      <vt:lpstr>2014 SHBP MA PPO Options</vt:lpstr>
      <vt:lpstr> Select Generics</vt:lpstr>
      <vt:lpstr> How do I get my  covered prescriptions?</vt:lpstr>
      <vt:lpstr>Programs for a healthier you</vt:lpstr>
      <vt:lpstr>    Health and Wellness Programs</vt:lpstr>
      <vt:lpstr>Health and Wellness  helping you reach your health goals!</vt:lpstr>
      <vt:lpstr> Save money with SpecialOffers</vt:lpstr>
      <vt:lpstr> Your Medicare Preferred (PPO) [with Senior Rx Plus] Membership Card</vt:lpstr>
      <vt:lpstr>Using your Medicare Preferred (PPO) [with Senior Rx Plus] plan </vt:lpstr>
      <vt:lpstr>Reminder</vt:lpstr>
      <vt:lpstr>2014  Plan Options ( Non Medicare Advantage (MA) Options)</vt:lpstr>
      <vt:lpstr>2014 Non MA Plan Options</vt:lpstr>
      <vt:lpstr>2014 Non MA Plan Options</vt:lpstr>
      <vt:lpstr>Slide 18</vt:lpstr>
      <vt:lpstr>Additional Plan Information- HRA</vt:lpstr>
      <vt:lpstr>HRA Incentives ( Non MA Plans)</vt:lpstr>
      <vt:lpstr>2014 Wellness Incentives</vt:lpstr>
      <vt:lpstr>Slide 22</vt:lpstr>
      <vt:lpstr>Slide 23</vt:lpstr>
      <vt:lpstr>The Benefits of an HRA</vt:lpstr>
      <vt:lpstr>Blue Cross Blue Shield network</vt:lpstr>
      <vt:lpstr>Transition of Care</vt:lpstr>
      <vt:lpstr>Affordable Care Act</vt:lpstr>
      <vt:lpstr>What’s Changing?</vt:lpstr>
      <vt:lpstr>What if I forget to make a 2014 ROCP election?</vt:lpstr>
      <vt:lpstr> 2014 ROCP  </vt:lpstr>
      <vt:lpstr>Making Your 2014 Election</vt:lpstr>
      <vt:lpstr>Important Notice</vt:lpstr>
      <vt:lpstr>State Health Benefit Plan</vt:lpstr>
    </vt:vector>
  </TitlesOfParts>
  <Company>DCH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lkuczmarski</dc:creator>
  <cp:lastModifiedBy>aabercrombie</cp:lastModifiedBy>
  <cp:revision>519</cp:revision>
  <dcterms:created xsi:type="dcterms:W3CDTF">2006-10-19T21:28:07Z</dcterms:created>
  <dcterms:modified xsi:type="dcterms:W3CDTF">2013-10-10T12:12:59Z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0x01010037657EDC139F0D4086514AC64ECA8B66</vt:lpwstr>
  </property>
</Properties>
</file>