
<file path=[Content_Types].xml><?xml version="1.0" encoding="utf-8"?>
<Types xmlns="http://schemas.openxmlformats.org/package/2006/content-types">
  <Override PartName="/customXml/itemProps3.xml" ContentType="application/vnd.openxmlformats-officedocument.customXmlProperties+xml"/>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Override PartName="/ppt/notesSlides/notesSlide18.xml" ContentType="application/vnd.openxmlformats-officedocument.presentationml.notesSlide+xml"/>
  <Override PartName="/ppt/notesSlides/notesSlide27.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docProps/custom.xml" ContentType="application/vnd.openxmlformats-officedocument.custom-properties+xml"/>
  <Override PartName="/ppt/commentAuthors.xml" ContentType="application/vnd.openxmlformats-officedocument.presentationml.commentAuthors+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customXml/itemProps2.xml" ContentType="application/vnd.openxmlformats-officedocument.customXml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jpeg" ContentType="image/jpeg"/>
  <Override PartName="/ppt/notesSlides/notesSlide17.xml" ContentType="application/vnd.openxmlformats-officedocument.presentationml.notesSlide+xml"/>
  <Override PartName="/ppt/notesSlides/notesSlide28.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648" r:id="rId4"/>
  </p:sldMasterIdLst>
  <p:notesMasterIdLst>
    <p:notesMasterId r:id="rId36"/>
  </p:notesMasterIdLst>
  <p:handoutMasterIdLst>
    <p:handoutMasterId r:id="rId37"/>
  </p:handoutMasterIdLst>
  <p:sldIdLst>
    <p:sldId id="256" r:id="rId5"/>
    <p:sldId id="260" r:id="rId6"/>
    <p:sldId id="264" r:id="rId7"/>
    <p:sldId id="279" r:id="rId8"/>
    <p:sldId id="267" r:id="rId9"/>
    <p:sldId id="278" r:id="rId10"/>
    <p:sldId id="297" r:id="rId11"/>
    <p:sldId id="298" r:id="rId12"/>
    <p:sldId id="299" r:id="rId13"/>
    <p:sldId id="300" r:id="rId14"/>
    <p:sldId id="301" r:id="rId15"/>
    <p:sldId id="302" r:id="rId16"/>
    <p:sldId id="303" r:id="rId17"/>
    <p:sldId id="304" r:id="rId18"/>
    <p:sldId id="268" r:id="rId19"/>
    <p:sldId id="293" r:id="rId20"/>
    <p:sldId id="270" r:id="rId21"/>
    <p:sldId id="282" r:id="rId22"/>
    <p:sldId id="271" r:id="rId23"/>
    <p:sldId id="289" r:id="rId24"/>
    <p:sldId id="308" r:id="rId25"/>
    <p:sldId id="307" r:id="rId26"/>
    <p:sldId id="310" r:id="rId27"/>
    <p:sldId id="305" r:id="rId28"/>
    <p:sldId id="306" r:id="rId29"/>
    <p:sldId id="288" r:id="rId30"/>
    <p:sldId id="265" r:id="rId31"/>
    <p:sldId id="274" r:id="rId32"/>
    <p:sldId id="281" r:id="rId33"/>
    <p:sldId id="276" r:id="rId34"/>
    <p:sldId id="277" r:id="rId35"/>
  </p:sldIdLst>
  <p:sldSz cx="9144000" cy="6858000" type="screen4x3"/>
  <p:notesSz cx="6858000" cy="92964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Peggy Woodruff" initials="PW" lastIdx="2" clrIdx="0"/>
  <p:cmAuthor id="1" name="jburton" initials="j" lastIdx="2" clrIdx="1"/>
  <p:cmAuthor id="2" name="ccraven" initials="c" lastIdx="3" clrIdx="2"/>
  <p:cmAuthor id="3" name="gpridgeon" initials="g" lastIdx="1" clrIdx="3"/>
  <p:cmAuthor id="4" name="aearles" initials="a" lastIdx="5" clrIdx="4"/>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FF0000"/>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CCFFCC"/>
    <a:srgbClr val="CCECFF"/>
    <a:srgbClr val="CCFFFF"/>
    <a:srgbClr val="FFFFCC"/>
    <a:srgbClr val="FFFF66"/>
    <a:srgbClr val="F60A0A"/>
    <a:srgbClr val="4FC0F3"/>
    <a:srgbClr val="0099FF"/>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788" autoAdjust="0"/>
    <p:restoredTop sz="73192" autoAdjust="0"/>
  </p:normalViewPr>
  <p:slideViewPr>
    <p:cSldViewPr>
      <p:cViewPr>
        <p:scale>
          <a:sx n="50" d="100"/>
          <a:sy n="50" d="100"/>
        </p:scale>
        <p:origin x="-1206" y="-16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4236"/>
    </p:cViewPr>
  </p:sorterViewPr>
  <p:notesViewPr>
    <p:cSldViewPr>
      <p:cViewPr>
        <p:scale>
          <a:sx n="115" d="100"/>
          <a:sy n="115" d="100"/>
        </p:scale>
        <p:origin x="-552" y="930"/>
      </p:cViewPr>
      <p:guideLst>
        <p:guide orient="horz" pos="2928"/>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commentAuthors" Target="commentAuthor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handoutMaster" Target="handoutMasters/handoutMaster1.xml"/><Relationship Id="rId40"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3970" name="Rectangle 2"/>
          <p:cNvSpPr>
            <a:spLocks noGrp="1" noChangeArrowheads="1"/>
          </p:cNvSpPr>
          <p:nvPr>
            <p:ph type="hdr" sz="quarter"/>
          </p:nvPr>
        </p:nvSpPr>
        <p:spPr bwMode="auto">
          <a:xfrm>
            <a:off x="0" y="0"/>
            <a:ext cx="2970869" cy="465138"/>
          </a:xfrm>
          <a:prstGeom prst="rect">
            <a:avLst/>
          </a:prstGeom>
          <a:noFill/>
          <a:ln w="9525">
            <a:noFill/>
            <a:miter lim="800000"/>
            <a:headEnd/>
            <a:tailEnd/>
          </a:ln>
          <a:effectLst/>
        </p:spPr>
        <p:txBody>
          <a:bodyPr vert="horz" wrap="square" lIns="91650" tIns="45825" rIns="91650" bIns="45825" numCol="1" anchor="t" anchorCtr="0" compatLnSpc="1">
            <a:prstTxWarp prst="textNoShape">
              <a:avLst/>
            </a:prstTxWarp>
          </a:bodyPr>
          <a:lstStyle>
            <a:lvl1pPr defTabSz="915988">
              <a:defRPr sz="1200"/>
            </a:lvl1pPr>
          </a:lstStyle>
          <a:p>
            <a:pPr>
              <a:defRPr/>
            </a:pPr>
            <a:endParaRPr lang="en-US" dirty="0"/>
          </a:p>
        </p:txBody>
      </p:sp>
      <p:sp>
        <p:nvSpPr>
          <p:cNvPr id="83971" name="Rectangle 3"/>
          <p:cNvSpPr>
            <a:spLocks noGrp="1" noChangeArrowheads="1"/>
          </p:cNvSpPr>
          <p:nvPr>
            <p:ph type="dt" sz="quarter" idx="1"/>
          </p:nvPr>
        </p:nvSpPr>
        <p:spPr bwMode="auto">
          <a:xfrm>
            <a:off x="3885579" y="0"/>
            <a:ext cx="2970869" cy="465138"/>
          </a:xfrm>
          <a:prstGeom prst="rect">
            <a:avLst/>
          </a:prstGeom>
          <a:noFill/>
          <a:ln w="9525">
            <a:noFill/>
            <a:miter lim="800000"/>
            <a:headEnd/>
            <a:tailEnd/>
          </a:ln>
          <a:effectLst/>
        </p:spPr>
        <p:txBody>
          <a:bodyPr vert="horz" wrap="square" lIns="91650" tIns="45825" rIns="91650" bIns="45825" numCol="1" anchor="t" anchorCtr="0" compatLnSpc="1">
            <a:prstTxWarp prst="textNoShape">
              <a:avLst/>
            </a:prstTxWarp>
          </a:bodyPr>
          <a:lstStyle>
            <a:lvl1pPr algn="r" defTabSz="915988">
              <a:defRPr sz="1200"/>
            </a:lvl1pPr>
          </a:lstStyle>
          <a:p>
            <a:pPr>
              <a:defRPr/>
            </a:pPr>
            <a:endParaRPr lang="en-US" dirty="0"/>
          </a:p>
        </p:txBody>
      </p:sp>
      <p:sp>
        <p:nvSpPr>
          <p:cNvPr id="83972" name="Rectangle 4"/>
          <p:cNvSpPr>
            <a:spLocks noGrp="1" noChangeArrowheads="1"/>
          </p:cNvSpPr>
          <p:nvPr>
            <p:ph type="ftr" sz="quarter" idx="2"/>
          </p:nvPr>
        </p:nvSpPr>
        <p:spPr bwMode="auto">
          <a:xfrm>
            <a:off x="0" y="8829675"/>
            <a:ext cx="2970869" cy="465138"/>
          </a:xfrm>
          <a:prstGeom prst="rect">
            <a:avLst/>
          </a:prstGeom>
          <a:noFill/>
          <a:ln w="9525">
            <a:noFill/>
            <a:miter lim="800000"/>
            <a:headEnd/>
            <a:tailEnd/>
          </a:ln>
          <a:effectLst/>
        </p:spPr>
        <p:txBody>
          <a:bodyPr vert="horz" wrap="square" lIns="91650" tIns="45825" rIns="91650" bIns="45825" numCol="1" anchor="b" anchorCtr="0" compatLnSpc="1">
            <a:prstTxWarp prst="textNoShape">
              <a:avLst/>
            </a:prstTxWarp>
          </a:bodyPr>
          <a:lstStyle>
            <a:lvl1pPr defTabSz="915988">
              <a:defRPr sz="1200"/>
            </a:lvl1pPr>
          </a:lstStyle>
          <a:p>
            <a:pPr>
              <a:defRPr/>
            </a:pPr>
            <a:endParaRPr lang="en-US" dirty="0"/>
          </a:p>
        </p:txBody>
      </p:sp>
      <p:sp>
        <p:nvSpPr>
          <p:cNvPr id="83973" name="Rectangle 5"/>
          <p:cNvSpPr>
            <a:spLocks noGrp="1" noChangeArrowheads="1"/>
          </p:cNvSpPr>
          <p:nvPr>
            <p:ph type="sldNum" sz="quarter" idx="3"/>
          </p:nvPr>
        </p:nvSpPr>
        <p:spPr bwMode="auto">
          <a:xfrm>
            <a:off x="3885579" y="8829675"/>
            <a:ext cx="2970869" cy="465138"/>
          </a:xfrm>
          <a:prstGeom prst="rect">
            <a:avLst/>
          </a:prstGeom>
          <a:noFill/>
          <a:ln w="9525">
            <a:noFill/>
            <a:miter lim="800000"/>
            <a:headEnd/>
            <a:tailEnd/>
          </a:ln>
          <a:effectLst/>
        </p:spPr>
        <p:txBody>
          <a:bodyPr vert="horz" wrap="square" lIns="91650" tIns="45825" rIns="91650" bIns="45825" numCol="1" anchor="b" anchorCtr="0" compatLnSpc="1">
            <a:prstTxWarp prst="textNoShape">
              <a:avLst/>
            </a:prstTxWarp>
          </a:bodyPr>
          <a:lstStyle>
            <a:lvl1pPr algn="r" defTabSz="915988">
              <a:defRPr sz="1200"/>
            </a:lvl1pPr>
          </a:lstStyle>
          <a:p>
            <a:pPr>
              <a:defRPr/>
            </a:pPr>
            <a:fld id="{65E76943-62E5-441D-B246-58A519F7D861}" type="slidenum">
              <a:rPr lang="en-US"/>
              <a:pPr>
                <a:defRPr/>
              </a:pPr>
              <a:t>‹#›</a:t>
            </a:fld>
            <a:endParaRPr lang="en-US" dirty="0"/>
          </a:p>
        </p:txBody>
      </p:sp>
    </p:spTree>
    <p:extLst>
      <p:ext uri="{BB962C8B-B14F-4D97-AF65-F5344CB8AC3E}">
        <p14:creationId xmlns="" xmlns:p14="http://schemas.microsoft.com/office/powerpoint/2010/main" val="9888816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1506" name="Rectangle 2"/>
          <p:cNvSpPr>
            <a:spLocks noGrp="1" noChangeArrowheads="1"/>
          </p:cNvSpPr>
          <p:nvPr>
            <p:ph type="hdr" sz="quarter"/>
          </p:nvPr>
        </p:nvSpPr>
        <p:spPr bwMode="auto">
          <a:xfrm>
            <a:off x="0" y="0"/>
            <a:ext cx="2970869" cy="465138"/>
          </a:xfrm>
          <a:prstGeom prst="rect">
            <a:avLst/>
          </a:prstGeom>
          <a:noFill/>
          <a:ln w="9525">
            <a:noFill/>
            <a:miter lim="800000"/>
            <a:headEnd/>
            <a:tailEnd/>
          </a:ln>
          <a:effectLst/>
        </p:spPr>
        <p:txBody>
          <a:bodyPr vert="horz" wrap="square" lIns="91650" tIns="45825" rIns="91650" bIns="45825" numCol="1" anchor="t" anchorCtr="0" compatLnSpc="1">
            <a:prstTxWarp prst="textNoShape">
              <a:avLst/>
            </a:prstTxWarp>
          </a:bodyPr>
          <a:lstStyle>
            <a:lvl1pPr defTabSz="915988">
              <a:defRPr sz="1200"/>
            </a:lvl1pPr>
          </a:lstStyle>
          <a:p>
            <a:pPr>
              <a:defRPr/>
            </a:pPr>
            <a:endParaRPr lang="en-US" dirty="0"/>
          </a:p>
        </p:txBody>
      </p:sp>
      <p:sp>
        <p:nvSpPr>
          <p:cNvPr id="21507" name="Rectangle 3"/>
          <p:cNvSpPr>
            <a:spLocks noGrp="1" noChangeArrowheads="1"/>
          </p:cNvSpPr>
          <p:nvPr>
            <p:ph type="dt" idx="1"/>
          </p:nvPr>
        </p:nvSpPr>
        <p:spPr bwMode="auto">
          <a:xfrm>
            <a:off x="3885579" y="0"/>
            <a:ext cx="2970869" cy="465138"/>
          </a:xfrm>
          <a:prstGeom prst="rect">
            <a:avLst/>
          </a:prstGeom>
          <a:noFill/>
          <a:ln w="9525">
            <a:noFill/>
            <a:miter lim="800000"/>
            <a:headEnd/>
            <a:tailEnd/>
          </a:ln>
          <a:effectLst/>
        </p:spPr>
        <p:txBody>
          <a:bodyPr vert="horz" wrap="square" lIns="91650" tIns="45825" rIns="91650" bIns="45825" numCol="1" anchor="t" anchorCtr="0" compatLnSpc="1">
            <a:prstTxWarp prst="textNoShape">
              <a:avLst/>
            </a:prstTxWarp>
          </a:bodyPr>
          <a:lstStyle>
            <a:lvl1pPr algn="r" defTabSz="915988">
              <a:defRPr sz="1200"/>
            </a:lvl1pPr>
          </a:lstStyle>
          <a:p>
            <a:pPr>
              <a:defRPr/>
            </a:pPr>
            <a:endParaRPr lang="en-US" dirty="0"/>
          </a:p>
        </p:txBody>
      </p:sp>
      <p:sp>
        <p:nvSpPr>
          <p:cNvPr id="7172" name="Rectangle 4"/>
          <p:cNvSpPr>
            <a:spLocks noGrp="1" noRot="1" noChangeAspect="1" noChangeArrowheads="1" noTextEdit="1"/>
          </p:cNvSpPr>
          <p:nvPr>
            <p:ph type="sldImg" idx="2"/>
          </p:nvPr>
        </p:nvSpPr>
        <p:spPr bwMode="auto">
          <a:xfrm>
            <a:off x="1104900" y="696913"/>
            <a:ext cx="4648200" cy="3486150"/>
          </a:xfrm>
          <a:prstGeom prst="rect">
            <a:avLst/>
          </a:prstGeom>
          <a:noFill/>
          <a:ln w="9525">
            <a:solidFill>
              <a:srgbClr val="000000"/>
            </a:solidFill>
            <a:miter lim="800000"/>
            <a:headEnd/>
            <a:tailEnd/>
          </a:ln>
        </p:spPr>
      </p:sp>
      <p:sp>
        <p:nvSpPr>
          <p:cNvPr id="21509" name="Rectangle 5"/>
          <p:cNvSpPr>
            <a:spLocks noGrp="1" noChangeArrowheads="1"/>
          </p:cNvSpPr>
          <p:nvPr>
            <p:ph type="body" sz="quarter" idx="3"/>
          </p:nvPr>
        </p:nvSpPr>
        <p:spPr bwMode="auto">
          <a:xfrm>
            <a:off x="686421" y="4416426"/>
            <a:ext cx="5485158" cy="4183063"/>
          </a:xfrm>
          <a:prstGeom prst="rect">
            <a:avLst/>
          </a:prstGeom>
          <a:noFill/>
          <a:ln w="9525">
            <a:noFill/>
            <a:miter lim="800000"/>
            <a:headEnd/>
            <a:tailEnd/>
          </a:ln>
          <a:effectLst/>
        </p:spPr>
        <p:txBody>
          <a:bodyPr vert="horz" wrap="square" lIns="91650" tIns="45825" rIns="91650" bIns="45825"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1510" name="Rectangle 6"/>
          <p:cNvSpPr>
            <a:spLocks noGrp="1" noChangeArrowheads="1"/>
          </p:cNvSpPr>
          <p:nvPr>
            <p:ph type="ftr" sz="quarter" idx="4"/>
          </p:nvPr>
        </p:nvSpPr>
        <p:spPr bwMode="auto">
          <a:xfrm>
            <a:off x="0" y="8829675"/>
            <a:ext cx="2970869" cy="465138"/>
          </a:xfrm>
          <a:prstGeom prst="rect">
            <a:avLst/>
          </a:prstGeom>
          <a:noFill/>
          <a:ln w="9525">
            <a:noFill/>
            <a:miter lim="800000"/>
            <a:headEnd/>
            <a:tailEnd/>
          </a:ln>
          <a:effectLst/>
        </p:spPr>
        <p:txBody>
          <a:bodyPr vert="horz" wrap="square" lIns="91650" tIns="45825" rIns="91650" bIns="45825" numCol="1" anchor="b" anchorCtr="0" compatLnSpc="1">
            <a:prstTxWarp prst="textNoShape">
              <a:avLst/>
            </a:prstTxWarp>
          </a:bodyPr>
          <a:lstStyle>
            <a:lvl1pPr defTabSz="915988">
              <a:defRPr sz="1200"/>
            </a:lvl1pPr>
          </a:lstStyle>
          <a:p>
            <a:pPr>
              <a:defRPr/>
            </a:pPr>
            <a:endParaRPr lang="en-US" dirty="0"/>
          </a:p>
        </p:txBody>
      </p:sp>
      <p:sp>
        <p:nvSpPr>
          <p:cNvPr id="21511" name="Rectangle 7"/>
          <p:cNvSpPr>
            <a:spLocks noGrp="1" noChangeArrowheads="1"/>
          </p:cNvSpPr>
          <p:nvPr>
            <p:ph type="sldNum" sz="quarter" idx="5"/>
          </p:nvPr>
        </p:nvSpPr>
        <p:spPr bwMode="auto">
          <a:xfrm>
            <a:off x="3885579" y="8829675"/>
            <a:ext cx="2970869" cy="465138"/>
          </a:xfrm>
          <a:prstGeom prst="rect">
            <a:avLst/>
          </a:prstGeom>
          <a:noFill/>
          <a:ln w="9525">
            <a:noFill/>
            <a:miter lim="800000"/>
            <a:headEnd/>
            <a:tailEnd/>
          </a:ln>
          <a:effectLst/>
        </p:spPr>
        <p:txBody>
          <a:bodyPr vert="horz" wrap="square" lIns="91650" tIns="45825" rIns="91650" bIns="45825" numCol="1" anchor="b" anchorCtr="0" compatLnSpc="1">
            <a:prstTxWarp prst="textNoShape">
              <a:avLst/>
            </a:prstTxWarp>
          </a:bodyPr>
          <a:lstStyle>
            <a:lvl1pPr algn="r" defTabSz="915988">
              <a:defRPr sz="1200"/>
            </a:lvl1pPr>
          </a:lstStyle>
          <a:p>
            <a:pPr>
              <a:defRPr/>
            </a:pPr>
            <a:fld id="{3AF65A14-5507-4B95-88A2-BD84910C5ACD}" type="slidenum">
              <a:rPr lang="en-US"/>
              <a:pPr>
                <a:defRPr/>
              </a:pPr>
              <a:t>‹#›</a:t>
            </a:fld>
            <a:endParaRPr lang="en-US" dirty="0"/>
          </a:p>
        </p:txBody>
      </p:sp>
    </p:spTree>
    <p:extLst>
      <p:ext uri="{BB962C8B-B14F-4D97-AF65-F5344CB8AC3E}">
        <p14:creationId xmlns="" xmlns:p14="http://schemas.microsoft.com/office/powerpoint/2010/main" val="307015068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3" Type="http://schemas.openxmlformats.org/officeDocument/2006/relationships/hyperlink" Target="http://www.bewellshbp.com/" TargetMode="External"/><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3" Type="http://schemas.openxmlformats.org/officeDocument/2006/relationships/hyperlink" Target="http://www.express-scripts.com/georgiashbp" TargetMode="External"/><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3" Type="http://schemas.openxmlformats.org/officeDocument/2006/relationships/hyperlink" Target="http://www.bcbsga.com/shbp" TargetMode="External"/><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5370513" cy="4027488"/>
          </a:xfrm>
        </p:spPr>
      </p:sp>
      <p:sp>
        <p:nvSpPr>
          <p:cNvPr id="3" name="Notes Placeholder 2"/>
          <p:cNvSpPr>
            <a:spLocks noGrp="1"/>
          </p:cNvSpPr>
          <p:nvPr>
            <p:ph type="body" idx="1"/>
          </p:nvPr>
        </p:nvSpPr>
        <p:spPr>
          <a:xfrm>
            <a:off x="1066800" y="5181600"/>
            <a:ext cx="5791200" cy="2506663"/>
          </a:xfrm>
        </p:spPr>
        <p:txBody>
          <a:bodyPr>
            <a:normAutofit/>
          </a:bodyPr>
          <a:lstStyle/>
          <a:p>
            <a:r>
              <a:rPr lang="en-US" dirty="0" smtClean="0"/>
              <a:t>Welcome to the 2014  Retiree Option Change Period</a:t>
            </a:r>
            <a:endParaRPr lang="en-US" dirty="0"/>
          </a:p>
        </p:txBody>
      </p:sp>
      <p:sp>
        <p:nvSpPr>
          <p:cNvPr id="4" name="Slide Number Placeholder 3"/>
          <p:cNvSpPr>
            <a:spLocks noGrp="1"/>
          </p:cNvSpPr>
          <p:nvPr>
            <p:ph type="sldNum" sz="quarter" idx="10"/>
          </p:nvPr>
        </p:nvSpPr>
        <p:spPr/>
        <p:txBody>
          <a:bodyPr/>
          <a:lstStyle/>
          <a:p>
            <a:pPr>
              <a:defRPr/>
            </a:pPr>
            <a:fld id="{3AF65A14-5507-4B95-88A2-BD84910C5ACD}" type="slidenum">
              <a:rPr lang="en-US" smtClean="0"/>
              <a:pPr>
                <a:defRPr/>
              </a:pPr>
              <a:t>0</a:t>
            </a:fld>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baseline="0" dirty="0" smtClean="0">
                <a:solidFill>
                  <a:schemeClr val="tx1"/>
                </a:solidFill>
                <a:latin typeface="Arial" charset="0"/>
                <a:ea typeface="+mn-ea"/>
                <a:cs typeface="+mn-cs"/>
              </a:rPr>
              <a:t>Health concerns don’t follow a 9-to-5 weekday schedule. Sometimes you need answers to your health questions right away — and that can be the middle of the night or while you’re away on vacation. That’s why the </a:t>
            </a:r>
            <a:r>
              <a:rPr lang="en-US" sz="1200" b="1" kern="1200" baseline="0" dirty="0" smtClean="0">
                <a:solidFill>
                  <a:schemeClr val="tx1"/>
                </a:solidFill>
                <a:latin typeface="Arial" charset="0"/>
                <a:ea typeface="+mn-ea"/>
                <a:cs typeface="+mn-cs"/>
              </a:rPr>
              <a:t>24-Hour Nurse Information Line is there for you and your family, </a:t>
            </a:r>
            <a:r>
              <a:rPr lang="en-US" sz="1200" kern="1200" baseline="0" dirty="0" smtClean="0">
                <a:solidFill>
                  <a:schemeClr val="tx1"/>
                </a:solidFill>
                <a:latin typeface="Arial" charset="0"/>
                <a:ea typeface="+mn-ea"/>
                <a:cs typeface="+mn-cs"/>
              </a:rPr>
              <a:t>24 hours a day, seven days a week.</a:t>
            </a:r>
            <a:endParaRPr lang="en-US" dirty="0" smtClean="0">
              <a:latin typeface="Arial" pitchFamily="34" charset="0"/>
              <a:ea typeface="ヒラギノ角ゴ Pro W3"/>
              <a:cs typeface="ヒラギノ角ゴ Pro W3"/>
            </a:endParaRPr>
          </a:p>
        </p:txBody>
      </p:sp>
      <p:sp>
        <p:nvSpPr>
          <p:cNvPr id="4" name="Slide Number Placeholder 3"/>
          <p:cNvSpPr>
            <a:spLocks noGrp="1"/>
          </p:cNvSpPr>
          <p:nvPr>
            <p:ph type="sldNum" sz="quarter" idx="10"/>
          </p:nvPr>
        </p:nvSpPr>
        <p:spPr/>
        <p:txBody>
          <a:bodyPr/>
          <a:lstStyle/>
          <a:p>
            <a:pPr>
              <a:defRPr/>
            </a:pPr>
            <a:fld id="{3AF65A14-5507-4B95-88A2-BD84910C5ACD}" type="slidenum">
              <a:rPr lang="en-US" smtClean="0"/>
              <a:pPr>
                <a:defRPr/>
              </a:pPr>
              <a:t>9</a:t>
            </a:fld>
            <a:endParaRPr 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sz="1200" b="0" kern="1200" baseline="0" dirty="0" smtClean="0">
                <a:solidFill>
                  <a:schemeClr val="tx1"/>
                </a:solidFill>
                <a:latin typeface="Arial" charset="0"/>
                <a:ea typeface="+mn-ea"/>
                <a:cs typeface="+mn-cs"/>
              </a:rPr>
              <a:t>Join </a:t>
            </a:r>
            <a:r>
              <a:rPr lang="en-US" sz="1200" b="0" kern="1200" baseline="0" dirty="0" err="1" smtClean="0">
                <a:solidFill>
                  <a:schemeClr val="tx1"/>
                </a:solidFill>
                <a:latin typeface="Arial" charset="0"/>
                <a:ea typeface="+mn-ea"/>
                <a:cs typeface="+mn-cs"/>
              </a:rPr>
              <a:t>SilverSneakers</a:t>
            </a:r>
            <a:r>
              <a:rPr lang="en-US" sz="1200" b="0" kern="1200" baseline="0" dirty="0" smtClean="0">
                <a:solidFill>
                  <a:schemeClr val="tx1"/>
                </a:solidFill>
                <a:latin typeface="Arial" charset="0"/>
                <a:ea typeface="+mn-ea"/>
                <a:cs typeface="+mn-cs"/>
              </a:rPr>
              <a:t>® Fitness Program — one of your benefits from Blue Cross and Blue Shield of Georgia at no extra cost to you. </a:t>
            </a:r>
          </a:p>
          <a:p>
            <a:pPr marL="0" marR="0" indent="0" algn="l" defTabSz="914400" rtl="0" eaLnBrk="0" fontAlgn="base" latinLnBrk="0" hangingPunct="0">
              <a:lnSpc>
                <a:spcPct val="100000"/>
              </a:lnSpc>
              <a:spcBef>
                <a:spcPct val="30000"/>
              </a:spcBef>
              <a:spcAft>
                <a:spcPct val="0"/>
              </a:spcAft>
              <a:buClrTx/>
              <a:buSzTx/>
              <a:buFontTx/>
              <a:buNone/>
              <a:tabLst/>
              <a:defRPr/>
            </a:pPr>
            <a:endParaRPr lang="en-US" sz="1200" b="0" kern="1200" baseline="0" dirty="0" smtClean="0">
              <a:solidFill>
                <a:schemeClr val="tx1"/>
              </a:solidFill>
              <a:latin typeface="Arial" charset="0"/>
              <a:ea typeface="+mn-ea"/>
              <a:cs typeface="+mn-cs"/>
            </a:endParaRPr>
          </a:p>
          <a:p>
            <a:pPr marL="0" marR="0" indent="0" algn="l" defTabSz="914400" rtl="0" eaLnBrk="0" fontAlgn="base" latinLnBrk="0" hangingPunct="0">
              <a:lnSpc>
                <a:spcPct val="100000"/>
              </a:lnSpc>
              <a:spcBef>
                <a:spcPct val="30000"/>
              </a:spcBef>
              <a:spcAft>
                <a:spcPct val="0"/>
              </a:spcAft>
              <a:buClrTx/>
              <a:buSzTx/>
              <a:buFontTx/>
              <a:buNone/>
              <a:tabLst/>
              <a:defRPr/>
            </a:pPr>
            <a:r>
              <a:rPr lang="en-US" sz="1200" dirty="0" smtClean="0">
                <a:solidFill>
                  <a:srgbClr val="000000"/>
                </a:solidFill>
              </a:rPr>
              <a:t>Go to </a:t>
            </a:r>
            <a:r>
              <a:rPr lang="en-US" sz="1200" b="1" dirty="0" smtClean="0">
                <a:solidFill>
                  <a:srgbClr val="000000"/>
                </a:solidFill>
              </a:rPr>
              <a:t>www.silversneakers.com</a:t>
            </a:r>
            <a:r>
              <a:rPr lang="en-US" sz="1200" dirty="0" smtClean="0">
                <a:solidFill>
                  <a:srgbClr val="000000"/>
                </a:solidFill>
              </a:rPr>
              <a:t> or call </a:t>
            </a:r>
            <a:r>
              <a:rPr lang="en-US" sz="1200" b="1" dirty="0" smtClean="0">
                <a:solidFill>
                  <a:srgbClr val="000000"/>
                </a:solidFill>
              </a:rPr>
              <a:t>1-888-423-4632 </a:t>
            </a:r>
            <a:r>
              <a:rPr lang="en-US" sz="1200" dirty="0" smtClean="0">
                <a:solidFill>
                  <a:srgbClr val="000000"/>
                </a:solidFill>
              </a:rPr>
              <a:t>to find out more!</a:t>
            </a:r>
          </a:p>
          <a:p>
            <a:endParaRPr lang="en-US" b="0" dirty="0"/>
          </a:p>
        </p:txBody>
      </p:sp>
      <p:sp>
        <p:nvSpPr>
          <p:cNvPr id="4" name="Slide Number Placeholder 3"/>
          <p:cNvSpPr>
            <a:spLocks noGrp="1"/>
          </p:cNvSpPr>
          <p:nvPr>
            <p:ph type="sldNum" sz="quarter" idx="10"/>
          </p:nvPr>
        </p:nvSpPr>
        <p:spPr/>
        <p:txBody>
          <a:bodyPr/>
          <a:lstStyle/>
          <a:p>
            <a:pPr>
              <a:defRPr/>
            </a:pPr>
            <a:fld id="{3AF65A14-5507-4B95-88A2-BD84910C5ACD}" type="slidenum">
              <a:rPr lang="en-US" smtClean="0"/>
              <a:pPr>
                <a:defRPr/>
              </a:pPr>
              <a:t>10</a:t>
            </a:fld>
            <a:endParaRPr lang="en-US"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a:ln/>
        </p:spPr>
      </p:sp>
      <p:sp>
        <p:nvSpPr>
          <p:cNvPr id="51203" name="Notes Placeholder 2"/>
          <p:cNvSpPr>
            <a:spLocks noGrp="1"/>
          </p:cNvSpPr>
          <p:nvPr>
            <p:ph type="body" idx="1"/>
          </p:nvPr>
        </p:nvSpPr>
        <p:spPr>
          <a:noFill/>
          <a:ln/>
        </p:spPr>
        <p:txBody>
          <a:bodyPr/>
          <a:lstStyle/>
          <a:p>
            <a:r>
              <a:rPr lang="en-US" sz="1200" kern="1200" baseline="0" dirty="0" smtClean="0">
                <a:solidFill>
                  <a:schemeClr val="tx1"/>
                </a:solidFill>
                <a:latin typeface="Arial" charset="0"/>
                <a:ea typeface="+mn-ea"/>
                <a:cs typeface="+mn-cs"/>
              </a:rPr>
              <a:t>As an MA plan member, you have access to products that can help you feel good and keep money in your pocket.  They are not part of your plan’s benefit coverage.</a:t>
            </a:r>
          </a:p>
          <a:p>
            <a:endParaRPr lang="en-US" sz="1200" kern="1200" baseline="0" dirty="0" smtClean="0">
              <a:solidFill>
                <a:schemeClr val="tx1"/>
              </a:solidFill>
              <a:latin typeface="Arial" charset="0"/>
              <a:ea typeface="+mn-ea"/>
              <a:cs typeface="+mn-cs"/>
            </a:endParaRPr>
          </a:p>
          <a:p>
            <a:r>
              <a:rPr lang="en-US" sz="1200" kern="1200" baseline="0" dirty="0" smtClean="0">
                <a:solidFill>
                  <a:schemeClr val="tx1"/>
                </a:solidFill>
                <a:latin typeface="Arial" charset="0"/>
                <a:ea typeface="+mn-ea"/>
                <a:cs typeface="+mn-cs"/>
              </a:rPr>
              <a:t>Pursue your wellness goals with the help of vitamins, supplements and other products while saving!</a:t>
            </a:r>
          </a:p>
          <a:p>
            <a:endParaRPr lang="en-US" sz="1200" kern="1200" baseline="0" dirty="0" smtClean="0">
              <a:solidFill>
                <a:schemeClr val="tx1"/>
              </a:solidFill>
              <a:latin typeface="Arial" charset="0"/>
              <a:ea typeface="+mn-ea"/>
              <a:cs typeface="+mn-cs"/>
            </a:endParaRPr>
          </a:p>
          <a:p>
            <a:r>
              <a:rPr lang="en-US" sz="1200" kern="1200" baseline="0" dirty="0" smtClean="0">
                <a:solidFill>
                  <a:schemeClr val="tx1"/>
                </a:solidFill>
                <a:latin typeface="Arial" charset="0"/>
                <a:ea typeface="+mn-ea"/>
                <a:cs typeface="+mn-cs"/>
              </a:rPr>
              <a:t>Get fit, improve your nutrition, lose weight and relieve body stress and aches.</a:t>
            </a:r>
          </a:p>
          <a:p>
            <a:endParaRPr lang="en-US" sz="1200" kern="1200" baseline="0" dirty="0" smtClean="0">
              <a:solidFill>
                <a:schemeClr val="tx1"/>
              </a:solidFill>
              <a:latin typeface="Arial" charset="0"/>
              <a:ea typeface="+mn-ea"/>
              <a:cs typeface="+mn-cs"/>
            </a:endParaRPr>
          </a:p>
          <a:p>
            <a:r>
              <a:rPr lang="en-US" sz="1200" kern="1200" baseline="0" dirty="0" smtClean="0">
                <a:solidFill>
                  <a:schemeClr val="tx1"/>
                </a:solidFill>
                <a:latin typeface="Arial" charset="0"/>
                <a:ea typeface="+mn-ea"/>
                <a:cs typeface="+mn-cs"/>
              </a:rPr>
              <a:t>Keep your world clear through eyewear and hearing aids at reduced rates.</a:t>
            </a:r>
          </a:p>
          <a:p>
            <a:endParaRPr lang="en-US" sz="1200" kern="1200" baseline="0" dirty="0" smtClean="0">
              <a:solidFill>
                <a:schemeClr val="tx1"/>
              </a:solidFill>
              <a:latin typeface="Arial" charset="0"/>
              <a:ea typeface="+mn-ea"/>
              <a:cs typeface="+mn-cs"/>
            </a:endParaRPr>
          </a:p>
          <a:p>
            <a:r>
              <a:rPr lang="en-US" sz="1200" kern="1200" baseline="0" dirty="0" smtClean="0">
                <a:solidFill>
                  <a:schemeClr val="tx1"/>
                </a:solidFill>
                <a:latin typeface="Arial" charset="0"/>
                <a:ea typeface="+mn-ea"/>
                <a:cs typeface="+mn-cs"/>
              </a:rPr>
              <a:t>Browse SpecialOffers on our website for discounts</a:t>
            </a:r>
            <a:endParaRPr lang="en-US" dirty="0" smtClean="0">
              <a:latin typeface="Arial" pitchFamily="34" charset="0"/>
              <a:ea typeface="ＭＳ Ｐゴシック" charset="-128"/>
            </a:endParaRPr>
          </a:p>
        </p:txBody>
      </p:sp>
      <p:sp>
        <p:nvSpPr>
          <p:cNvPr id="51204" name="Slide Number Placeholder 3"/>
          <p:cNvSpPr>
            <a:spLocks noGrp="1"/>
          </p:cNvSpPr>
          <p:nvPr>
            <p:ph type="sldNum" sz="quarter" idx="5"/>
          </p:nvPr>
        </p:nvSpPr>
        <p:spPr>
          <a:noFill/>
        </p:spPr>
        <p:txBody>
          <a:bodyPr/>
          <a:lstStyle/>
          <a:p>
            <a:fld id="{ECD8A9DB-6476-4C1E-983F-756F67A30C64}" type="slidenum">
              <a:rPr lang="en-US"/>
              <a:pPr/>
              <a:t>11</a:t>
            </a:fld>
            <a:endParaRPr lang="en-US"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p:cNvSpPr>
            <a:spLocks noGrp="1" noRot="1" noChangeAspect="1" noTextEdit="1"/>
          </p:cNvSpPr>
          <p:nvPr>
            <p:ph type="sldImg"/>
          </p:nvPr>
        </p:nvSpPr>
        <p:spPr>
          <a:ln/>
        </p:spPr>
      </p:sp>
      <p:sp>
        <p:nvSpPr>
          <p:cNvPr id="54275" name="Notes Placeholder 2"/>
          <p:cNvSpPr>
            <a:spLocks noGrp="1"/>
          </p:cNvSpPr>
          <p:nvPr>
            <p:ph type="body" idx="1"/>
          </p:nvPr>
        </p:nvSpPr>
        <p:spPr>
          <a:noFill/>
          <a:ln/>
        </p:spPr>
        <p:txBody>
          <a:bodyPr/>
          <a:lstStyle/>
          <a:p>
            <a:r>
              <a:rPr lang="en-US" sz="1200" kern="1200" baseline="0" dirty="0" smtClean="0">
                <a:solidFill>
                  <a:schemeClr val="tx1"/>
                </a:solidFill>
                <a:latin typeface="Arial" charset="0"/>
                <a:ea typeface="+mn-ea"/>
                <a:cs typeface="+mn-cs"/>
              </a:rPr>
              <a:t>Do you have questions about your Medicare Advantage plan?  Simply call the First Impressions Welcome Line at BCBSGA.</a:t>
            </a:r>
          </a:p>
          <a:p>
            <a:r>
              <a:rPr lang="en-US" sz="1200" kern="1200" baseline="0" dirty="0" smtClean="0">
                <a:solidFill>
                  <a:schemeClr val="tx1"/>
                </a:solidFill>
                <a:latin typeface="Arial" charset="0"/>
                <a:ea typeface="+mn-ea"/>
                <a:cs typeface="+mn-cs"/>
              </a:rPr>
              <a:t>You’ll find guidance and dedicated support for all your plan questions. You can even speak with an actual person who’s there to listen and assist you.   They’re available Monday - Friday, 8 a.m. to 8 p.m. ET.</a:t>
            </a:r>
            <a:endParaRPr lang="en-US" dirty="0" smtClean="0">
              <a:latin typeface="Arial" pitchFamily="34" charset="0"/>
              <a:ea typeface="ＭＳ Ｐゴシック" charset="-128"/>
            </a:endParaRPr>
          </a:p>
        </p:txBody>
      </p:sp>
      <p:sp>
        <p:nvSpPr>
          <p:cNvPr id="54276" name="Slide Number Placeholder 3"/>
          <p:cNvSpPr>
            <a:spLocks noGrp="1"/>
          </p:cNvSpPr>
          <p:nvPr>
            <p:ph type="sldNum" sz="quarter" idx="5"/>
          </p:nvPr>
        </p:nvSpPr>
        <p:spPr>
          <a:noFill/>
        </p:spPr>
        <p:txBody>
          <a:bodyPr/>
          <a:lstStyle/>
          <a:p>
            <a:fld id="{AFA4989D-483D-4C13-9681-11A4F15DE3BE}" type="slidenum">
              <a:rPr lang="en-US"/>
              <a:pPr/>
              <a:t>13</a:t>
            </a:fld>
            <a:endParaRPr lang="en-US"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Now, let’s discuss the 2014 Plan Options for Retirees not enrolled in Medicare.  Early retirees under</a:t>
            </a:r>
            <a:r>
              <a:rPr lang="en-US" baseline="0" dirty="0" smtClean="0"/>
              <a:t> age 65 may select from one of three options – the Gold HRA, Silver HRA, or Bronze HRA. Each option offers “action based” incentives that allow members and their covered spouse to earn Incentive fund contributions throughout 2014.</a:t>
            </a:r>
            <a:endParaRPr lang="en-US" dirty="0"/>
          </a:p>
        </p:txBody>
      </p:sp>
      <p:sp>
        <p:nvSpPr>
          <p:cNvPr id="4" name="Slide Number Placeholder 3"/>
          <p:cNvSpPr>
            <a:spLocks noGrp="1"/>
          </p:cNvSpPr>
          <p:nvPr>
            <p:ph type="sldNum" sz="quarter" idx="10"/>
          </p:nvPr>
        </p:nvSpPr>
        <p:spPr/>
        <p:txBody>
          <a:bodyPr/>
          <a:lstStyle/>
          <a:p>
            <a:pPr>
              <a:defRPr/>
            </a:pPr>
            <a:fld id="{3AF65A14-5507-4B95-88A2-BD84910C5ACD}" type="slidenum">
              <a:rPr lang="en-US" smtClean="0"/>
              <a:pPr>
                <a:defRPr/>
              </a:pPr>
              <a:t>14</a:t>
            </a:fld>
            <a:endParaRPr lang="en-US"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SHBP</a:t>
            </a:r>
            <a:r>
              <a:rPr lang="en-US" baseline="0" dirty="0" smtClean="0"/>
              <a:t> will no longer offer the </a:t>
            </a:r>
            <a:r>
              <a:rPr lang="en-US" dirty="0" smtClean="0"/>
              <a:t>HMO and HDHP plan options.  Cigna</a:t>
            </a:r>
            <a:r>
              <a:rPr lang="en-US" baseline="0" dirty="0" smtClean="0"/>
              <a:t> and United Healthcare will no longer be offered.  As stated previously, Blue Cross Blue Shield will be the new administrator of the Plan Options.</a:t>
            </a:r>
            <a:endParaRPr lang="en-US" dirty="0"/>
          </a:p>
        </p:txBody>
      </p:sp>
      <p:sp>
        <p:nvSpPr>
          <p:cNvPr id="4" name="Slide Number Placeholder 3"/>
          <p:cNvSpPr>
            <a:spLocks noGrp="1"/>
          </p:cNvSpPr>
          <p:nvPr>
            <p:ph type="sldNum" sz="quarter" idx="10"/>
          </p:nvPr>
        </p:nvSpPr>
        <p:spPr/>
        <p:txBody>
          <a:bodyPr/>
          <a:lstStyle/>
          <a:p>
            <a:pPr>
              <a:defRPr/>
            </a:pPr>
            <a:fld id="{3AF65A14-5507-4B95-88A2-BD84910C5ACD}" type="slidenum">
              <a:rPr lang="en-US" smtClean="0"/>
              <a:pPr>
                <a:defRPr/>
              </a:pPr>
              <a:t>15</a:t>
            </a:fld>
            <a:endParaRPr lang="en-US" dirty="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Rot="1" noChangeAspect="1" noChangeArrowheads="1" noTextEdit="1"/>
          </p:cNvSpPr>
          <p:nvPr>
            <p:ph type="sldImg"/>
          </p:nvPr>
        </p:nvSpPr>
        <p:spPr>
          <a:ln/>
        </p:spPr>
      </p:sp>
      <p:sp>
        <p:nvSpPr>
          <p:cNvPr id="53251" name="Rectangle 3"/>
          <p:cNvSpPr>
            <a:spLocks noGrp="1" noChangeArrowheads="1"/>
          </p:cNvSpPr>
          <p:nvPr>
            <p:ph type="body" idx="1"/>
          </p:nvPr>
        </p:nvSpPr>
        <p:spPr>
          <a:noFill/>
          <a:ln/>
        </p:spPr>
        <p:txBody>
          <a:bodyPr/>
          <a:lstStyle/>
          <a:p>
            <a:r>
              <a:rPr lang="en-US" baseline="0" dirty="0" smtClean="0"/>
              <a:t>This is the Benefit Comparison Chart for the HRA Plans.  As you can see the Gold Plan offers the highest level of benefit coverage (85%)  and HRA contributions with the lowest Deductibles and out of pocket limits. This option also has higher premiums.  The Bronze Plan has lower premiums but higher deductibles and out of pocket limits.</a:t>
            </a: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baseline="0" dirty="0" smtClean="0"/>
          </a:p>
          <a:p>
            <a:r>
              <a:rPr lang="en-US" baseline="0" dirty="0" smtClean="0"/>
              <a:t>Members enrolled in the current HRA, HMO or HDHP plans that do not make an election either online or by calling the customer service will be enrolled in the HRA Bronze Option.</a:t>
            </a:r>
          </a:p>
          <a:p>
            <a:endParaRPr lang="en-US" baseline="0" dirty="0" smtClean="0"/>
          </a:p>
          <a:p>
            <a:r>
              <a:rPr lang="en-US" baseline="0" dirty="0" smtClean="0"/>
              <a:t>If you are currently paying the Tobacco Surcharge and do not make an election your coverage will default to the Bronze level with the Tobacco surcharge.</a:t>
            </a:r>
            <a:endParaRPr lang="en-US" dirty="0"/>
          </a:p>
        </p:txBody>
      </p:sp>
      <p:sp>
        <p:nvSpPr>
          <p:cNvPr id="4" name="Slide Number Placeholder 3"/>
          <p:cNvSpPr>
            <a:spLocks noGrp="1"/>
          </p:cNvSpPr>
          <p:nvPr>
            <p:ph type="sldNum" sz="quarter" idx="10"/>
          </p:nvPr>
        </p:nvSpPr>
        <p:spPr/>
        <p:txBody>
          <a:bodyPr/>
          <a:lstStyle/>
          <a:p>
            <a:pPr>
              <a:defRPr/>
            </a:pPr>
            <a:fld id="{3AF65A14-5507-4B95-88A2-BD84910C5ACD}" type="slidenum">
              <a:rPr lang="en-US" smtClean="0"/>
              <a:pPr>
                <a:defRPr/>
              </a:pPr>
              <a:t>17</a:t>
            </a:fld>
            <a:endParaRPr lang="en-US" dirty="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In 2014</a:t>
            </a:r>
            <a:r>
              <a:rPr lang="en-US" baseline="0" dirty="0" smtClean="0"/>
              <a:t> members and their covered spouses will be eligible to earn additional HRA incentives up to $480 ( $480.00 each for member and their covered spouse).  These incentives are awarded during 2014.</a:t>
            </a:r>
          </a:p>
          <a:p>
            <a:endParaRPr lang="en-US" baseline="0" dirty="0" smtClean="0"/>
          </a:p>
          <a:p>
            <a:r>
              <a:rPr lang="en-US" baseline="0" dirty="0" smtClean="0"/>
              <a:t>For those members who met the wellness requirements in 2013, the $240 will be credited to their HRA on January 1, 2014.</a:t>
            </a:r>
          </a:p>
          <a:p>
            <a:endParaRPr lang="en-US" baseline="0" dirty="0" smtClean="0"/>
          </a:p>
          <a:p>
            <a:r>
              <a:rPr lang="en-US" baseline="0" dirty="0" smtClean="0"/>
              <a:t>Remember, this applies to non-MA members only.</a:t>
            </a:r>
            <a:endParaRPr lang="en-US" dirty="0"/>
          </a:p>
        </p:txBody>
      </p:sp>
      <p:sp>
        <p:nvSpPr>
          <p:cNvPr id="4" name="Slide Number Placeholder 3"/>
          <p:cNvSpPr>
            <a:spLocks noGrp="1"/>
          </p:cNvSpPr>
          <p:nvPr>
            <p:ph type="sldNum" sz="quarter" idx="10"/>
          </p:nvPr>
        </p:nvSpPr>
        <p:spPr/>
        <p:txBody>
          <a:bodyPr/>
          <a:lstStyle/>
          <a:p>
            <a:pPr>
              <a:defRPr/>
            </a:pPr>
            <a:fld id="{FAED040A-609D-41DB-95A5-C48D8BFED35B}" type="slidenum">
              <a:rPr lang="en-US" smtClean="0"/>
              <a:pPr>
                <a:defRPr/>
              </a:pPr>
              <a:t>18</a:t>
            </a:fld>
            <a:endParaRPr lang="en-US" dirty="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dirty="0" smtClean="0">
                <a:solidFill>
                  <a:schemeClr val="tx1"/>
                </a:solidFill>
                <a:latin typeface="Arial" charset="0"/>
                <a:ea typeface="+mn-ea"/>
                <a:cs typeface="+mn-cs"/>
              </a:rPr>
              <a:t>Starting in January 2014 SHBP members and covered spouses can each earn up to $480 in HRA funds that is a family total of up to $960.  The new 2014 action based incentives will be earned as the action is completed and deposited in the HRA account monthly. To earn the funds completed the following between January and December 2014: </a:t>
            </a:r>
          </a:p>
          <a:p>
            <a:endParaRPr lang="en-US" sz="1200" kern="1200" dirty="0" smtClean="0">
              <a:solidFill>
                <a:schemeClr val="tx1"/>
              </a:solidFill>
              <a:latin typeface="Arial" charset="0"/>
              <a:ea typeface="+mn-ea"/>
              <a:cs typeface="+mn-cs"/>
            </a:endParaRPr>
          </a:p>
          <a:p>
            <a:pPr marL="228600" indent="-228600">
              <a:buAutoNum type="arabicParenR"/>
            </a:pPr>
            <a:r>
              <a:rPr lang="en-US" sz="1200" kern="1200" dirty="0" smtClean="0">
                <a:solidFill>
                  <a:schemeClr val="tx1"/>
                </a:solidFill>
                <a:latin typeface="Arial" charset="0"/>
                <a:ea typeface="+mn-ea"/>
                <a:cs typeface="+mn-cs"/>
              </a:rPr>
              <a:t>Assess your health by completing the </a:t>
            </a:r>
            <a:r>
              <a:rPr lang="en-US" baseline="0" dirty="0" smtClean="0"/>
              <a:t>Well-Being Assessment (WBA) - This step is required before any additional incentive funds can be earned- The WBA is an online questionnaire </a:t>
            </a:r>
            <a:r>
              <a:rPr lang="en-US" sz="1200" kern="1200" dirty="0" smtClean="0">
                <a:solidFill>
                  <a:schemeClr val="tx1"/>
                </a:solidFill>
                <a:latin typeface="Arial" charset="0"/>
                <a:ea typeface="+mn-ea"/>
                <a:cs typeface="+mn-cs"/>
              </a:rPr>
              <a:t>that will be accessible 1/1/2014 at </a:t>
            </a:r>
            <a:r>
              <a:rPr lang="en-US" sz="1200" u="sng" kern="1200" dirty="0" smtClean="0">
                <a:solidFill>
                  <a:schemeClr val="tx1"/>
                </a:solidFill>
                <a:latin typeface="Arial" charset="0"/>
                <a:ea typeface="+mn-ea"/>
                <a:cs typeface="+mn-cs"/>
                <a:hlinkClick r:id="rId3"/>
              </a:rPr>
              <a:t>www.BeWellSHBP.com</a:t>
            </a:r>
            <a:endParaRPr lang="en-US" baseline="0" dirty="0" smtClean="0"/>
          </a:p>
          <a:p>
            <a:pPr marL="228600" indent="-228600">
              <a:buNone/>
            </a:pPr>
            <a:r>
              <a:rPr lang="en-US" baseline="0" dirty="0" smtClean="0"/>
              <a:t>2) </a:t>
            </a:r>
            <a:r>
              <a:rPr lang="en-US" sz="1200" kern="1200" dirty="0" smtClean="0">
                <a:solidFill>
                  <a:schemeClr val="tx1"/>
                </a:solidFill>
                <a:latin typeface="Arial" charset="0"/>
                <a:ea typeface="+mn-ea"/>
                <a:cs typeface="+mn-cs"/>
              </a:rPr>
              <a:t>Know your numbers through </a:t>
            </a:r>
            <a:r>
              <a:rPr lang="en-US" baseline="0" dirty="0" smtClean="0"/>
              <a:t>Biometrics- Members compete the required Biometric screenings- either at an onsite event or by having their physician complete the Physician Screening Form</a:t>
            </a:r>
          </a:p>
          <a:p>
            <a:pPr marL="228600" indent="-228600">
              <a:buNone/>
            </a:pPr>
            <a:endParaRPr lang="en-US" baseline="0" dirty="0" smtClean="0"/>
          </a:p>
          <a:p>
            <a:pPr marL="228600" indent="-228600">
              <a:buAutoNum type="arabicParenR"/>
            </a:pPr>
            <a:r>
              <a:rPr lang="en-US" sz="1200" kern="1200" dirty="0" smtClean="0">
                <a:solidFill>
                  <a:schemeClr val="tx1"/>
                </a:solidFill>
                <a:latin typeface="Arial" charset="0"/>
                <a:ea typeface="+mn-ea"/>
                <a:cs typeface="+mn-cs"/>
              </a:rPr>
              <a:t>It is the members choice to continue on  and</a:t>
            </a:r>
            <a:r>
              <a:rPr lang="en-US" sz="1200" strike="sngStrike" kern="1200" dirty="0" smtClean="0">
                <a:solidFill>
                  <a:schemeClr val="tx1"/>
                </a:solidFill>
                <a:latin typeface="Arial" charset="0"/>
                <a:ea typeface="+mn-ea"/>
                <a:cs typeface="+mn-cs"/>
              </a:rPr>
              <a:t> </a:t>
            </a:r>
            <a:r>
              <a:rPr lang="en-US" sz="1200" kern="1200" dirty="0" smtClean="0">
                <a:solidFill>
                  <a:schemeClr val="tx1"/>
                </a:solidFill>
                <a:latin typeface="Arial" charset="0"/>
                <a:ea typeface="+mn-ea"/>
                <a:cs typeface="+mn-cs"/>
              </a:rPr>
              <a:t> earn up to an additional $240 per member or $480 per household</a:t>
            </a:r>
            <a:r>
              <a:rPr lang="en-US" baseline="0" dirty="0" smtClean="0"/>
              <a:t>:</a:t>
            </a:r>
          </a:p>
          <a:p>
            <a:pPr marL="685800" lvl="1" indent="-228600">
              <a:buAutoNum type="arabicParenR"/>
            </a:pPr>
            <a:r>
              <a:rPr lang="en-US" sz="1200" kern="1200" dirty="0" smtClean="0">
                <a:solidFill>
                  <a:schemeClr val="tx1"/>
                </a:solidFill>
                <a:latin typeface="Arial" charset="0"/>
                <a:ea typeface="+mn-ea"/>
                <a:cs typeface="+mn-cs"/>
              </a:rPr>
              <a:t>Complete a Well-Being Plan and participation in </a:t>
            </a:r>
            <a:r>
              <a:rPr lang="en-US" baseline="0" dirty="0" smtClean="0"/>
              <a:t>Telephonic coaching </a:t>
            </a:r>
            <a:r>
              <a:rPr lang="en-US" sz="1200" kern="1200" dirty="0" smtClean="0">
                <a:solidFill>
                  <a:schemeClr val="tx1"/>
                </a:solidFill>
                <a:latin typeface="Arial" charset="0"/>
                <a:ea typeface="+mn-ea"/>
                <a:cs typeface="+mn-cs"/>
              </a:rPr>
              <a:t>earn $240 for each member, $480 with a covered spouse </a:t>
            </a:r>
            <a:r>
              <a:rPr lang="en-US" baseline="0" dirty="0" smtClean="0"/>
              <a:t>or</a:t>
            </a:r>
          </a:p>
          <a:p>
            <a:pPr marL="685800" lvl="1" indent="-228600">
              <a:buAutoNum type="arabicParenR"/>
            </a:pPr>
            <a:r>
              <a:rPr lang="en-US" baseline="0" dirty="0" smtClean="0"/>
              <a:t>Online coaching- </a:t>
            </a:r>
            <a:r>
              <a:rPr lang="en-US" sz="1200" kern="1200" dirty="0" smtClean="0">
                <a:solidFill>
                  <a:schemeClr val="tx1"/>
                </a:solidFill>
                <a:latin typeface="Arial" charset="0"/>
                <a:ea typeface="+mn-ea"/>
                <a:cs typeface="+mn-cs"/>
              </a:rPr>
              <a:t>Create your Well-Being Plan and</a:t>
            </a:r>
            <a:r>
              <a:rPr lang="en-US" baseline="0" dirty="0" smtClean="0"/>
              <a:t> members will earn $40 for each Online coaching tracker they use over a </a:t>
            </a:r>
            <a:r>
              <a:rPr lang="en-US" sz="1200" kern="1200" dirty="0" smtClean="0">
                <a:solidFill>
                  <a:schemeClr val="tx1"/>
                </a:solidFill>
                <a:latin typeface="Arial" charset="0"/>
                <a:ea typeface="+mn-ea"/>
                <a:cs typeface="+mn-cs"/>
              </a:rPr>
              <a:t>4 week </a:t>
            </a:r>
            <a:r>
              <a:rPr lang="en-US" baseline="0" dirty="0" smtClean="0"/>
              <a:t>period. The maximum any member or spouse can earn in the Coaching pathway is $240.  Example: member completes the online exercise Tracker 5 times in one month and earns $40. Then decides to join the Telephone coaching Pathway. Once the member completes and actively engages in the telephone coaching, they member will only receive $200 in HRA incentives because the member has already earned $40 from the Exercise Tracker and the maximum that can be earned is $240.</a:t>
            </a:r>
          </a:p>
          <a:p>
            <a:pPr marL="685800" lvl="1" indent="-228600">
              <a:buAutoNum type="arabicParenR"/>
            </a:pPr>
            <a:endParaRPr lang="en-US" baseline="0" dirty="0" smtClean="0"/>
          </a:p>
          <a:p>
            <a:pPr marL="685800" lvl="1" indent="-228600">
              <a:buNone/>
            </a:pPr>
            <a:r>
              <a:rPr lang="en-US" baseline="0" dirty="0" smtClean="0"/>
              <a:t>So, for 2014, a maximum of $480 in total may be earned </a:t>
            </a:r>
            <a:r>
              <a:rPr lang="en-US" sz="1200" kern="1200" dirty="0" smtClean="0">
                <a:solidFill>
                  <a:schemeClr val="tx1"/>
                </a:solidFill>
                <a:latin typeface="Arial" charset="0"/>
                <a:ea typeface="+mn-ea"/>
                <a:cs typeface="+mn-cs"/>
              </a:rPr>
              <a:t>per member and a family total of up to $960</a:t>
            </a:r>
            <a:r>
              <a:rPr lang="en-US" baseline="0" dirty="0" smtClean="0"/>
              <a:t>.</a:t>
            </a:r>
            <a:endParaRPr lang="en-US" dirty="0"/>
          </a:p>
        </p:txBody>
      </p:sp>
      <p:sp>
        <p:nvSpPr>
          <p:cNvPr id="4" name="Slide Number Placeholder 3"/>
          <p:cNvSpPr>
            <a:spLocks noGrp="1"/>
          </p:cNvSpPr>
          <p:nvPr>
            <p:ph type="sldNum" sz="quarter" idx="10"/>
          </p:nvPr>
        </p:nvSpPr>
        <p:spPr/>
        <p:txBody>
          <a:bodyPr/>
          <a:lstStyle/>
          <a:p>
            <a:pPr>
              <a:defRPr/>
            </a:pPr>
            <a:fld id="{3AF65A14-5507-4B95-88A2-BD84910C5ACD}" type="slidenum">
              <a:rPr lang="en-US" smtClean="0"/>
              <a:pPr>
                <a:defRPr/>
              </a:pPr>
              <a:t>19</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Read slide</a:t>
            </a:r>
            <a:endParaRPr lang="en-US" dirty="0"/>
          </a:p>
        </p:txBody>
      </p:sp>
      <p:sp>
        <p:nvSpPr>
          <p:cNvPr id="4" name="Slide Number Placeholder 3"/>
          <p:cNvSpPr>
            <a:spLocks noGrp="1"/>
          </p:cNvSpPr>
          <p:nvPr>
            <p:ph type="sldNum" sz="quarter" idx="10"/>
          </p:nvPr>
        </p:nvSpPr>
        <p:spPr/>
        <p:txBody>
          <a:bodyPr/>
          <a:lstStyle/>
          <a:p>
            <a:pPr>
              <a:defRPr/>
            </a:pPr>
            <a:fld id="{3AF65A14-5507-4B95-88A2-BD84910C5ACD}" type="slidenum">
              <a:rPr lang="en-US" smtClean="0"/>
              <a:pPr>
                <a:defRPr/>
              </a:pPr>
              <a:t>1</a:t>
            </a:fld>
            <a:endParaRPr lang="en-US" dirty="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dirty="0" smtClean="0"/>
              <a:t>Tier 1 has the lowest coinsurance for generic drugs</a:t>
            </a:r>
          </a:p>
          <a:p>
            <a:r>
              <a:rPr lang="en-US" sz="1200" dirty="0" smtClean="0"/>
              <a:t>Tier 2</a:t>
            </a:r>
            <a:r>
              <a:rPr lang="en-US" sz="1200" baseline="0" dirty="0" smtClean="0"/>
              <a:t> has</a:t>
            </a:r>
            <a:r>
              <a:rPr lang="en-US" sz="1200" dirty="0" smtClean="0"/>
              <a:t> Higher coinsurance for preferred brand-name drugs</a:t>
            </a:r>
            <a:br>
              <a:rPr lang="en-US" sz="1200" dirty="0" smtClean="0"/>
            </a:br>
            <a:r>
              <a:rPr lang="en-US" sz="1200" dirty="0" smtClean="0"/>
              <a:t>Tier 3 has</a:t>
            </a:r>
            <a:r>
              <a:rPr lang="en-US" sz="1200" b="1" dirty="0" smtClean="0"/>
              <a:t> </a:t>
            </a:r>
            <a:r>
              <a:rPr lang="en-US" sz="1200" dirty="0" smtClean="0"/>
              <a:t>Highest coinsurance for no preferred brand-name drugs</a:t>
            </a:r>
            <a:br>
              <a:rPr lang="en-US" sz="1200" dirty="0" smtClean="0"/>
            </a:br>
            <a:endParaRPr lang="en-US" sz="1200" dirty="0" smtClean="0"/>
          </a:p>
          <a:p>
            <a:pPr>
              <a:buNone/>
            </a:pPr>
            <a:r>
              <a:rPr lang="en-US" sz="1200" b="0" dirty="0" smtClean="0"/>
              <a:t>How many days supply may</a:t>
            </a:r>
            <a:r>
              <a:rPr lang="en-US" sz="1200" b="0" baseline="0" dirty="0" smtClean="0"/>
              <a:t> you fill?</a:t>
            </a:r>
            <a:endParaRPr lang="en-US" sz="1200" b="0" dirty="0" smtClean="0"/>
          </a:p>
          <a:p>
            <a:r>
              <a:rPr lang="en-US" sz="1200" b="0" dirty="0" smtClean="0"/>
              <a:t>31-day supply at a participating retail pharmacy</a:t>
            </a:r>
          </a:p>
          <a:p>
            <a:r>
              <a:rPr lang="en-US" sz="1200" b="0" dirty="0" smtClean="0"/>
              <a:t>90-day supply for maintenance drugs at participating retail pharmacies* </a:t>
            </a:r>
          </a:p>
          <a:p>
            <a:r>
              <a:rPr lang="en-US" sz="1200" b="0" dirty="0" smtClean="0"/>
              <a:t>90-day supply Home Delivery - through Express Scripts</a:t>
            </a:r>
          </a:p>
          <a:p>
            <a:pPr>
              <a:buNone/>
            </a:pPr>
            <a:endParaRPr lang="en-US" sz="1050" b="0" i="1" dirty="0" smtClean="0"/>
          </a:p>
          <a:p>
            <a:pPr>
              <a:buNone/>
            </a:pPr>
            <a:r>
              <a:rPr lang="en-US" sz="1050" b="0" i="0" dirty="0" smtClean="0"/>
              <a:t>No</a:t>
            </a:r>
            <a:r>
              <a:rPr lang="en-US" sz="1050" b="0" i="0" baseline="0" dirty="0" smtClean="0"/>
              <a:t> deductible is applied to your prescription costs. </a:t>
            </a:r>
            <a:r>
              <a:rPr lang="en-US" sz="1050" b="0" i="0" dirty="0" smtClean="0"/>
              <a:t>Your HRA dollars can be used to pay the</a:t>
            </a:r>
            <a:r>
              <a:rPr lang="en-US" sz="1050" b="0" i="0" baseline="0" dirty="0" smtClean="0"/>
              <a:t> coinsurance for your </a:t>
            </a:r>
            <a:r>
              <a:rPr lang="en-US" sz="1050" b="0" i="0" dirty="0" smtClean="0"/>
              <a:t>prescriptions. </a:t>
            </a:r>
          </a:p>
          <a:p>
            <a:pPr>
              <a:buNone/>
            </a:pPr>
            <a:r>
              <a:rPr lang="en-US" sz="1050" b="0" dirty="0" smtClean="0"/>
              <a:t>       </a:t>
            </a:r>
          </a:p>
          <a:p>
            <a:endParaRPr lang="en-US" b="0" dirty="0"/>
          </a:p>
        </p:txBody>
      </p:sp>
      <p:sp>
        <p:nvSpPr>
          <p:cNvPr id="4" name="Slide Number Placeholder 3"/>
          <p:cNvSpPr>
            <a:spLocks noGrp="1"/>
          </p:cNvSpPr>
          <p:nvPr>
            <p:ph type="sldNum" sz="quarter" idx="10"/>
          </p:nvPr>
        </p:nvSpPr>
        <p:spPr/>
        <p:txBody>
          <a:bodyPr/>
          <a:lstStyle/>
          <a:p>
            <a:pPr>
              <a:defRPr/>
            </a:pPr>
            <a:fld id="{3AF65A14-5507-4B95-88A2-BD84910C5ACD}" type="slidenum">
              <a:rPr lang="en-US" smtClean="0"/>
              <a:pPr>
                <a:defRPr/>
              </a:pPr>
              <a:t>20</a:t>
            </a:fld>
            <a:endParaRPr lang="en-US" dirty="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b="0" dirty="0" smtClean="0"/>
              <a:t>With Express Scripts, you’ll have access to: </a:t>
            </a:r>
            <a:br>
              <a:rPr lang="en-US" sz="1200" b="0" dirty="0" smtClean="0"/>
            </a:br>
            <a:r>
              <a:rPr lang="en-US" sz="1200" b="0" dirty="0" smtClean="0"/>
              <a:t>Home delivery: Safe, simple and right to your door!</a:t>
            </a:r>
          </a:p>
          <a:p>
            <a:r>
              <a:rPr lang="en-US" sz="1200" b="0" dirty="0" smtClean="0"/>
              <a:t> Online tools: Go to </a:t>
            </a:r>
            <a:r>
              <a:rPr lang="en-US" sz="1200" b="0" u="sng" dirty="0" smtClean="0">
                <a:hlinkClick r:id="rId3"/>
              </a:rPr>
              <a:t>www.express-scripts.com/georgiashbp</a:t>
            </a:r>
            <a:r>
              <a:rPr lang="en-US" sz="1200" b="0" dirty="0" smtClean="0"/>
              <a:t> for your Preferred Drug List, to look up a participating pharmacy, price out your prescription, find less expensive options, and more.</a:t>
            </a:r>
          </a:p>
          <a:p>
            <a:r>
              <a:rPr lang="en-US" sz="1200" b="0" dirty="0" smtClean="0"/>
              <a:t> 24/7 support: Express Scripts Member Services representatives are available 24 hours a day, 7 days a week.  </a:t>
            </a:r>
          </a:p>
          <a:p>
            <a:endParaRPr lang="en-US" b="0" dirty="0"/>
          </a:p>
        </p:txBody>
      </p:sp>
      <p:sp>
        <p:nvSpPr>
          <p:cNvPr id="4" name="Slide Number Placeholder 3"/>
          <p:cNvSpPr>
            <a:spLocks noGrp="1"/>
          </p:cNvSpPr>
          <p:nvPr>
            <p:ph type="sldNum" sz="quarter" idx="10"/>
          </p:nvPr>
        </p:nvSpPr>
        <p:spPr/>
        <p:txBody>
          <a:bodyPr/>
          <a:lstStyle/>
          <a:p>
            <a:pPr>
              <a:defRPr/>
            </a:pPr>
            <a:fld id="{3AF65A14-5507-4B95-88A2-BD84910C5ACD}" type="slidenum">
              <a:rPr lang="en-US" smtClean="0"/>
              <a:pPr>
                <a:defRPr/>
              </a:pPr>
              <a:t>21</a:t>
            </a:fld>
            <a:endParaRPr lang="en-US" dirty="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285750" indent="-285750">
              <a:buFont typeface="Arial"/>
              <a:buNone/>
              <a:defRPr/>
            </a:pPr>
            <a:r>
              <a:rPr lang="en-US" sz="1200" dirty="0" smtClean="0"/>
              <a:t>Every year, SHBP contributes money to your Health Reimbursement Agreement (HRA) account.</a:t>
            </a:r>
          </a:p>
          <a:p>
            <a:pPr marL="285750" indent="-285750">
              <a:buFont typeface="Arial"/>
              <a:buChar char="•"/>
              <a:defRPr/>
            </a:pPr>
            <a:r>
              <a:rPr lang="en-US" sz="1200" dirty="0" smtClean="0"/>
              <a:t>These dollars are used to help pay for your covered medical expenses, like office visits, lab work and tests.</a:t>
            </a:r>
          </a:p>
          <a:p>
            <a:pPr marL="285750" indent="-285750">
              <a:buFont typeface="Arial"/>
              <a:buChar char="•"/>
              <a:defRPr/>
            </a:pPr>
            <a:r>
              <a:rPr lang="en-US" sz="1200" dirty="0" smtClean="0"/>
              <a:t>Unused HRA funds roll over from year to year, as long as you remain enrolled in the HRA plan.</a:t>
            </a:r>
          </a:p>
          <a:p>
            <a:pPr marL="285750" indent="-285750">
              <a:buFont typeface="Arial"/>
              <a:buChar char="•"/>
              <a:defRPr/>
            </a:pPr>
            <a:endParaRPr lang="en-US" sz="1200" dirty="0" smtClean="0"/>
          </a:p>
          <a:p>
            <a:pPr>
              <a:defRPr/>
            </a:pPr>
            <a:r>
              <a:rPr lang="en-US" sz="1700" b="1" dirty="0" smtClean="0">
                <a:solidFill>
                  <a:srgbClr val="2C75BF"/>
                </a:solidFill>
              </a:rPr>
              <a:t>Annual Deductible</a:t>
            </a:r>
          </a:p>
          <a:p>
            <a:pPr marL="171450" indent="-171450">
              <a:buFont typeface="Arial"/>
              <a:buChar char="•"/>
              <a:defRPr/>
            </a:pPr>
            <a:r>
              <a:rPr lang="en-US" sz="1200" dirty="0" smtClean="0"/>
              <a:t>You are responsible for paying an annual deductible before the plan begins to pay a percentage of your covered expenses.</a:t>
            </a:r>
          </a:p>
          <a:p>
            <a:pPr marL="171450" indent="-171450">
              <a:buFont typeface="Arial"/>
              <a:buChar char="•"/>
              <a:defRPr/>
            </a:pPr>
            <a:r>
              <a:rPr lang="en-US" sz="1200" dirty="0" smtClean="0"/>
              <a:t>You can use the money in your HRA to help meet your deductible.</a:t>
            </a:r>
          </a:p>
          <a:p>
            <a:pPr marL="171450" indent="-171450">
              <a:buFont typeface="Arial"/>
              <a:buChar char="•"/>
              <a:defRPr/>
            </a:pPr>
            <a:endParaRPr lang="en-US" sz="1200" dirty="0" smtClean="0"/>
          </a:p>
          <a:p>
            <a:pPr>
              <a:defRPr/>
            </a:pPr>
            <a:r>
              <a:rPr lang="en-US" sz="1700" b="1" dirty="0" smtClean="0">
                <a:solidFill>
                  <a:srgbClr val="2C75BF"/>
                </a:solidFill>
              </a:rPr>
              <a:t>Coinsurance</a:t>
            </a:r>
          </a:p>
          <a:p>
            <a:pPr marL="285750" indent="-285750">
              <a:buFont typeface="Arial"/>
              <a:buChar char="•"/>
              <a:defRPr/>
            </a:pPr>
            <a:r>
              <a:rPr lang="en-US" sz="1200" dirty="0" smtClean="0"/>
              <a:t>After you meet your annual deductible, you pay a percentage of the cost of your covered expenses, called coinsurance.</a:t>
            </a:r>
          </a:p>
          <a:p>
            <a:pPr marL="285750" indent="-285750">
              <a:buFont typeface="Arial"/>
              <a:buChar char="•"/>
              <a:defRPr/>
            </a:pPr>
            <a:r>
              <a:rPr lang="en-US" sz="1200" dirty="0" smtClean="0"/>
              <a:t>If you still have money in your HRA after you've met your annual deductible, you can use the funds to pay your share of coinsurance.</a:t>
            </a:r>
          </a:p>
          <a:p>
            <a:pPr marL="285750" indent="-285750">
              <a:buFont typeface="Arial"/>
              <a:buChar char="•"/>
              <a:defRPr/>
            </a:pPr>
            <a:r>
              <a:rPr lang="en-US" sz="1200" dirty="0" smtClean="0"/>
              <a:t>Once you reach your annual coinsurance maximum, the plan pays 100 percent of any of your remaining in-network covered expenses for the rest of the year.</a:t>
            </a:r>
          </a:p>
          <a:p>
            <a:pPr marL="171450" indent="-171450">
              <a:buFont typeface="Arial"/>
              <a:buChar char="•"/>
              <a:defRPr/>
            </a:pPr>
            <a:endParaRPr lang="en-US" sz="1200" dirty="0" smtClean="0"/>
          </a:p>
          <a:p>
            <a:endParaRPr lang="en-US" b="0" dirty="0"/>
          </a:p>
        </p:txBody>
      </p:sp>
      <p:sp>
        <p:nvSpPr>
          <p:cNvPr id="4" name="Slide Number Placeholder 3"/>
          <p:cNvSpPr>
            <a:spLocks noGrp="1"/>
          </p:cNvSpPr>
          <p:nvPr>
            <p:ph type="sldNum" sz="quarter" idx="10"/>
          </p:nvPr>
        </p:nvSpPr>
        <p:spPr/>
        <p:txBody>
          <a:bodyPr/>
          <a:lstStyle/>
          <a:p>
            <a:pPr>
              <a:defRPr/>
            </a:pPr>
            <a:fld id="{3AF65A14-5507-4B95-88A2-BD84910C5ACD}" type="slidenum">
              <a:rPr lang="en-US" smtClean="0"/>
              <a:pPr>
                <a:defRPr/>
              </a:pPr>
              <a:t>22</a:t>
            </a:fld>
            <a:endParaRPr lang="en-US" dirty="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285750" indent="-285750">
              <a:buFont typeface="Arial" pitchFamily="34" charset="0"/>
              <a:buChar char="•"/>
            </a:pPr>
            <a:r>
              <a:rPr lang="en-US" dirty="0" smtClean="0">
                <a:solidFill>
                  <a:srgbClr val="595959"/>
                </a:solidFill>
              </a:rPr>
              <a:t>Your HRA is funded by SHBP, and any unused credits at the end of the year </a:t>
            </a:r>
            <a:r>
              <a:rPr lang="en-US" b="0" dirty="0" smtClean="0">
                <a:solidFill>
                  <a:srgbClr val="595959"/>
                </a:solidFill>
              </a:rPr>
              <a:t>roll over to the following year</a:t>
            </a:r>
            <a:r>
              <a:rPr lang="en-US" b="1" dirty="0" smtClean="0">
                <a:solidFill>
                  <a:srgbClr val="595959"/>
                </a:solidFill>
              </a:rPr>
              <a:t> </a:t>
            </a:r>
            <a:r>
              <a:rPr lang="en-US" dirty="0" smtClean="0">
                <a:solidFill>
                  <a:srgbClr val="595959"/>
                </a:solidFill>
              </a:rPr>
              <a:t> for future health expenses.</a:t>
            </a:r>
          </a:p>
          <a:p>
            <a:pPr marL="285750" indent="-285750">
              <a:buFont typeface="Arial" pitchFamily="34" charset="0"/>
              <a:buChar char="•"/>
            </a:pPr>
            <a:r>
              <a:rPr lang="en-US" dirty="0" smtClean="0">
                <a:solidFill>
                  <a:srgbClr val="595959"/>
                </a:solidFill>
              </a:rPr>
              <a:t>HRA credits can assist you in paying health expenses that go towards your deductible </a:t>
            </a:r>
          </a:p>
          <a:p>
            <a:pPr marL="285750" indent="-285750">
              <a:buFont typeface="Arial" pitchFamily="34" charset="0"/>
              <a:buChar char="•"/>
            </a:pPr>
            <a:r>
              <a:rPr lang="en-US" dirty="0" smtClean="0">
                <a:solidFill>
                  <a:srgbClr val="595959"/>
                </a:solidFill>
              </a:rPr>
              <a:t>By</a:t>
            </a:r>
            <a:r>
              <a:rPr lang="en-US" baseline="0" dirty="0" smtClean="0">
                <a:solidFill>
                  <a:srgbClr val="595959"/>
                </a:solidFill>
              </a:rPr>
              <a:t> completing wellness actions, you increase the amount of your HRA dollars.  </a:t>
            </a:r>
            <a:endParaRPr lang="en-US" dirty="0" smtClean="0">
              <a:solidFill>
                <a:srgbClr val="595959"/>
              </a:solidFill>
            </a:endParaRPr>
          </a:p>
          <a:p>
            <a:endParaRPr lang="en-US" dirty="0"/>
          </a:p>
        </p:txBody>
      </p:sp>
      <p:sp>
        <p:nvSpPr>
          <p:cNvPr id="4" name="Slide Number Placeholder 3"/>
          <p:cNvSpPr>
            <a:spLocks noGrp="1"/>
          </p:cNvSpPr>
          <p:nvPr>
            <p:ph type="sldNum" sz="quarter" idx="10"/>
          </p:nvPr>
        </p:nvSpPr>
        <p:spPr/>
        <p:txBody>
          <a:bodyPr/>
          <a:lstStyle/>
          <a:p>
            <a:pPr>
              <a:defRPr/>
            </a:pPr>
            <a:fld id="{3AF65A14-5507-4B95-88A2-BD84910C5ACD}" type="slidenum">
              <a:rPr lang="en-US" smtClean="0"/>
              <a:pPr>
                <a:defRPr/>
              </a:pPr>
              <a:t>23</a:t>
            </a:fld>
            <a:endParaRPr lang="en-US" dirty="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Be sure to check if your current provider is in the BCBSGa Open Access POS network. </a:t>
            </a:r>
          </a:p>
          <a:p>
            <a:r>
              <a:rPr lang="en-US" dirty="0" smtClean="0"/>
              <a:t>You can check online at </a:t>
            </a:r>
            <a:r>
              <a:rPr lang="en-US" dirty="0" smtClean="0">
                <a:hlinkClick r:id="rId3"/>
              </a:rPr>
              <a:t>www.bcbsga.com/shbp</a:t>
            </a:r>
            <a:r>
              <a:rPr lang="en-US" dirty="0" smtClean="0"/>
              <a:t> to find an in-network provider</a:t>
            </a:r>
          </a:p>
          <a:p>
            <a:r>
              <a:rPr lang="en-US" dirty="0" smtClean="0"/>
              <a:t>You may also call the BCBSGA to obtain assistance in locating an in-network provider </a:t>
            </a:r>
          </a:p>
          <a:p>
            <a:pPr marL="0" marR="0" indent="0" algn="l" defTabSz="914400" rtl="0" eaLnBrk="0" fontAlgn="base" latinLnBrk="0" hangingPunct="0">
              <a:lnSpc>
                <a:spcPct val="100000"/>
              </a:lnSpc>
              <a:spcBef>
                <a:spcPct val="30000"/>
              </a:spcBef>
              <a:spcAft>
                <a:spcPct val="0"/>
              </a:spcAft>
              <a:buClrTx/>
              <a:buSzTx/>
              <a:buFontTx/>
              <a:buNone/>
              <a:tabLst/>
              <a:defRPr/>
            </a:pPr>
            <a:r>
              <a:rPr lang="en-US" dirty="0" smtClean="0"/>
              <a:t>Most providers that</a:t>
            </a:r>
            <a:r>
              <a:rPr lang="en-US" baseline="0" dirty="0" smtClean="0"/>
              <a:t> are currently in UHC and Cigna’s networks are also in BCBS’s network. If your doctor is not in BCBS’s network, you can  request that they join BCBS’s network by dialing 1-877-551-6184 and completing a provider nomination form.</a:t>
            </a:r>
            <a:endParaRPr lang="en-US" dirty="0" smtClean="0"/>
          </a:p>
          <a:p>
            <a:endParaRPr lang="en-US" dirty="0"/>
          </a:p>
        </p:txBody>
      </p:sp>
      <p:sp>
        <p:nvSpPr>
          <p:cNvPr id="4" name="Slide Number Placeholder 3"/>
          <p:cNvSpPr>
            <a:spLocks noGrp="1"/>
          </p:cNvSpPr>
          <p:nvPr>
            <p:ph type="sldNum" sz="quarter" idx="10"/>
          </p:nvPr>
        </p:nvSpPr>
        <p:spPr/>
        <p:txBody>
          <a:bodyPr/>
          <a:lstStyle/>
          <a:p>
            <a:pPr>
              <a:defRPr/>
            </a:pPr>
            <a:fld id="{3AF65A14-5507-4B95-88A2-BD84910C5ACD}" type="slidenum">
              <a:rPr lang="en-US" smtClean="0"/>
              <a:pPr>
                <a:defRPr/>
              </a:pPr>
              <a:t>24</a:t>
            </a:fld>
            <a:endParaRPr lang="en-US" dirty="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2793EA7-A922-4592-B715-D0A5B987C25A}" type="slidenum">
              <a:rPr lang="en-US"/>
              <a:pPr/>
              <a:t>25</a:t>
            </a:fld>
            <a:endParaRPr lang="en-US" dirty="0"/>
          </a:p>
        </p:txBody>
      </p:sp>
      <p:sp>
        <p:nvSpPr>
          <p:cNvPr id="707586" name="Rectangle 2"/>
          <p:cNvSpPr>
            <a:spLocks noGrp="1" noRot="1" noChangeAspect="1" noChangeArrowheads="1" noTextEdit="1"/>
          </p:cNvSpPr>
          <p:nvPr>
            <p:ph type="sldImg"/>
          </p:nvPr>
        </p:nvSpPr>
        <p:spPr>
          <a:xfrm>
            <a:off x="1062038" y="750888"/>
            <a:ext cx="4648200" cy="3486150"/>
          </a:xfrm>
          <a:ln/>
        </p:spPr>
      </p:sp>
      <p:sp>
        <p:nvSpPr>
          <p:cNvPr id="707587" name="Rectangle 3"/>
          <p:cNvSpPr>
            <a:spLocks noGrp="1" noChangeArrowheads="1"/>
          </p:cNvSpPr>
          <p:nvPr>
            <p:ph type="body" idx="1"/>
          </p:nvPr>
        </p:nvSpPr>
        <p:spPr/>
        <p:txBody>
          <a:bodyPr/>
          <a:lstStyle/>
          <a:p>
            <a:r>
              <a:rPr lang="en-US" dirty="0"/>
              <a:t>If the member is receiving medical care now or thinks he/she will be at the end of this year from </a:t>
            </a:r>
            <a:r>
              <a:rPr lang="en-US" dirty="0" smtClean="0"/>
              <a:t>provider that is not currently in the BCBSGa provider network The </a:t>
            </a:r>
            <a:r>
              <a:rPr lang="en-US" dirty="0"/>
              <a:t>member will need to contact the Customer Service Unit at the # listed on the back of the ID card to request this care.</a:t>
            </a:r>
          </a:p>
          <a:p>
            <a:r>
              <a:rPr lang="en-US" dirty="0"/>
              <a:t>For example,  A member who is pregnant </a:t>
            </a:r>
            <a:r>
              <a:rPr lang="en-US" dirty="0" smtClean="0"/>
              <a:t>will </a:t>
            </a:r>
            <a:r>
              <a:rPr lang="en-US" dirty="0"/>
              <a:t>be allowed to continue her care through a BCBS </a:t>
            </a:r>
            <a:r>
              <a:rPr lang="en-US" dirty="0" smtClean="0"/>
              <a:t>provider </a:t>
            </a:r>
            <a:r>
              <a:rPr lang="en-US" dirty="0"/>
              <a:t>until the baby is born</a:t>
            </a:r>
            <a:r>
              <a:rPr lang="en-US" dirty="0" smtClean="0"/>
              <a:t>.</a:t>
            </a:r>
          </a:p>
          <a:p>
            <a:endParaRPr lang="en-US" dirty="0" smtClean="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All members make their election online at the</a:t>
            </a:r>
            <a:r>
              <a:rPr lang="en-US" baseline="0" dirty="0" smtClean="0"/>
              <a:t> new web portal at www.mySHBPga.adp.com. You need a valid email address in order to access the enrollment portal. Once you access the site, you will be required to register before you can continue making your 2014 election. </a:t>
            </a:r>
          </a:p>
          <a:p>
            <a:endParaRPr lang="en-US" baseline="0" dirty="0" smtClean="0"/>
          </a:p>
          <a:p>
            <a:pPr marL="0" marR="0" indent="0" algn="l" defTabSz="914400" rtl="0" eaLnBrk="0" fontAlgn="base" latinLnBrk="0" hangingPunct="0">
              <a:lnSpc>
                <a:spcPct val="100000"/>
              </a:lnSpc>
              <a:spcBef>
                <a:spcPct val="30000"/>
              </a:spcBef>
              <a:spcAft>
                <a:spcPct val="0"/>
              </a:spcAft>
              <a:buClrTx/>
              <a:buSzTx/>
              <a:buFontTx/>
              <a:buNone/>
              <a:tabLst/>
              <a:defRPr/>
            </a:pPr>
            <a:r>
              <a:rPr lang="en-US" dirty="0" smtClean="0"/>
              <a:t>Remember you need to make your election between</a:t>
            </a:r>
            <a:r>
              <a:rPr lang="en-US" baseline="0" dirty="0" smtClean="0"/>
              <a:t> October 21 and November 8, 2013 at 5 p.m. You will either make your election online or by calling the customer service number. You need to register using the registration code SHBP-GA before you can access the enrollment portal.</a:t>
            </a:r>
            <a:r>
              <a:rPr lang="en-US" sz="1200" b="1" dirty="0" smtClean="0"/>
              <a:t> </a:t>
            </a:r>
            <a:r>
              <a:rPr lang="en-US" sz="1100" b="0" dirty="0" smtClean="0"/>
              <a:t>You may go online as many times as you like, but the election made when the website closes November 8, 2013 at 5 p.m., will be the election for the entire plan year unless you experience a Qualifying event that allows a coverage change</a:t>
            </a:r>
          </a:p>
          <a:p>
            <a:endParaRPr lang="en-US" baseline="0" dirty="0" smtClean="0"/>
          </a:p>
          <a:p>
            <a:endParaRPr lang="en-US" dirty="0"/>
          </a:p>
        </p:txBody>
      </p:sp>
      <p:sp>
        <p:nvSpPr>
          <p:cNvPr id="4" name="Slide Number Placeholder 3"/>
          <p:cNvSpPr>
            <a:spLocks noGrp="1"/>
          </p:cNvSpPr>
          <p:nvPr>
            <p:ph type="sldNum" sz="quarter" idx="10"/>
          </p:nvPr>
        </p:nvSpPr>
        <p:spPr/>
        <p:txBody>
          <a:bodyPr/>
          <a:lstStyle/>
          <a:p>
            <a:pPr>
              <a:defRPr/>
            </a:pPr>
            <a:fld id="{3AF65A14-5507-4B95-88A2-BD84910C5ACD}" type="slidenum">
              <a:rPr lang="en-US" smtClean="0"/>
              <a:pPr>
                <a:defRPr/>
              </a:pPr>
              <a:t>26</a:t>
            </a:fld>
            <a:endParaRPr lang="en-US" dirty="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Slide Image Placeholder 1"/>
          <p:cNvSpPr>
            <a:spLocks noGrp="1" noRot="1" noChangeAspect="1"/>
          </p:cNvSpPr>
          <p:nvPr>
            <p:ph type="sldImg"/>
          </p:nvPr>
        </p:nvSpPr>
        <p:spPr>
          <a:xfrm>
            <a:off x="1116013" y="533400"/>
            <a:ext cx="4849812" cy="3638550"/>
          </a:xfrm>
          <a:ln/>
        </p:spPr>
      </p:sp>
      <p:sp>
        <p:nvSpPr>
          <p:cNvPr id="46082" name="Notes Placeholder 2"/>
          <p:cNvSpPr>
            <a:spLocks noGrp="1"/>
          </p:cNvSpPr>
          <p:nvPr>
            <p:ph type="body" idx="1"/>
          </p:nvPr>
        </p:nvSpPr>
        <p:spPr>
          <a:noFill/>
          <a:ln/>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baseline="0" dirty="0" smtClean="0"/>
              <a:t>If you do not have web access you can call Customer Service at 800-610-1863 ( on or after October 21, 3013) and speak with a representative who can enroll you over the phone.   You will be asked to confirm you have read and understand the Terms and Conditions included in the 2014 Decision Guide, before the representative will take your enrollment request.</a:t>
            </a:r>
          </a:p>
          <a:p>
            <a:endParaRPr lang="en-US" baseline="0" dirty="0" smtClean="0"/>
          </a:p>
          <a:p>
            <a:pPr marL="0" marR="0" indent="0" algn="l" defTabSz="914400" rtl="0" eaLnBrk="0" fontAlgn="base" latinLnBrk="0" hangingPunct="0">
              <a:lnSpc>
                <a:spcPct val="100000"/>
              </a:lnSpc>
              <a:spcBef>
                <a:spcPct val="30000"/>
              </a:spcBef>
              <a:spcAft>
                <a:spcPct val="0"/>
              </a:spcAft>
              <a:buClrTx/>
              <a:buSzTx/>
              <a:buFontTx/>
              <a:buNone/>
              <a:tabLst/>
              <a:defRPr/>
            </a:pPr>
            <a:r>
              <a:rPr lang="en-US" baseline="0" dirty="0" smtClean="0"/>
              <a:t>There are no paper forms to complete so be sure to use the web portal or call Customer Service to make your election.</a:t>
            </a:r>
          </a:p>
          <a:p>
            <a:endParaRPr lang="en-US" dirty="0" smtClean="0"/>
          </a:p>
        </p:txBody>
      </p:sp>
      <p:sp>
        <p:nvSpPr>
          <p:cNvPr id="46083" name="Slide Number Placeholder 3"/>
          <p:cNvSpPr>
            <a:spLocks noGrp="1"/>
          </p:cNvSpPr>
          <p:nvPr>
            <p:ph type="sldNum" sz="quarter" idx="5"/>
          </p:nvPr>
        </p:nvSpPr>
        <p:spPr>
          <a:noFill/>
        </p:spPr>
        <p:txBody>
          <a:bodyPr/>
          <a:lstStyle/>
          <a:p>
            <a:fld id="{B3694188-DAD4-432E-BA84-94F9C1D54A6A}" type="slidenum">
              <a:rPr lang="en-US" smtClean="0"/>
              <a:pPr/>
              <a:t>27</a:t>
            </a:fld>
            <a:endParaRPr lang="en-US" dirty="0" smtClean="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dirty="0" smtClean="0"/>
              <a:t>What happens if you do not go online or call and make an election?</a:t>
            </a:r>
          </a:p>
          <a:p>
            <a:pPr marL="0" marR="0" indent="0" algn="l" defTabSz="914400" rtl="0" eaLnBrk="0" fontAlgn="base" latinLnBrk="0" hangingPunct="0">
              <a:lnSpc>
                <a:spcPct val="100000"/>
              </a:lnSpc>
              <a:spcBef>
                <a:spcPct val="30000"/>
              </a:spcBef>
              <a:spcAft>
                <a:spcPct val="0"/>
              </a:spcAft>
              <a:buClrTx/>
              <a:buSzTx/>
              <a:buFontTx/>
              <a:buNone/>
              <a:tabLst/>
              <a:defRPr/>
            </a:pPr>
            <a:r>
              <a:rPr lang="en-US" dirty="0" smtClean="0"/>
              <a:t>If you are currently enrolled in the SHBP MA PPO Standard</a:t>
            </a:r>
            <a:r>
              <a:rPr lang="en-US" baseline="0" dirty="0" smtClean="0"/>
              <a:t> Option you will be enrolled in the SHBP MA PPO Standard option. </a:t>
            </a:r>
          </a:p>
          <a:p>
            <a:pPr marL="0" marR="0" indent="0" algn="l" defTabSz="914400" rtl="0" eaLnBrk="0" fontAlgn="base" latinLnBrk="0" hangingPunct="0">
              <a:lnSpc>
                <a:spcPct val="100000"/>
              </a:lnSpc>
              <a:spcBef>
                <a:spcPct val="30000"/>
              </a:spcBef>
              <a:spcAft>
                <a:spcPct val="0"/>
              </a:spcAft>
              <a:buClrTx/>
              <a:buSzTx/>
              <a:buFontTx/>
              <a:buNone/>
              <a:tabLst/>
              <a:defRPr/>
            </a:pPr>
            <a:r>
              <a:rPr lang="en-US" baseline="0" dirty="0" smtClean="0"/>
              <a:t>If you are currently enrolled in the MA Premium option your coverage will default to the MA Premium Option. </a:t>
            </a:r>
          </a:p>
          <a:p>
            <a:pPr marL="0" marR="0" indent="0" algn="l" defTabSz="914400" rtl="0" eaLnBrk="0" fontAlgn="base" latinLnBrk="0" hangingPunct="0">
              <a:lnSpc>
                <a:spcPct val="100000"/>
              </a:lnSpc>
              <a:spcBef>
                <a:spcPct val="30000"/>
              </a:spcBef>
              <a:spcAft>
                <a:spcPct val="0"/>
              </a:spcAft>
              <a:buClrTx/>
              <a:buSzTx/>
              <a:buFontTx/>
              <a:buNone/>
              <a:tabLst/>
              <a:defRPr/>
            </a:pPr>
            <a:r>
              <a:rPr lang="en-US" dirty="0" smtClean="0"/>
              <a:t>If you are in a non-MA option (HRA, HMO, or HDHP) and make no election, you will be enrolled in the Bronze HRA Option.</a:t>
            </a:r>
          </a:p>
          <a:p>
            <a:pPr marL="0" marR="0" indent="0" algn="l" defTabSz="914400" rtl="0" eaLnBrk="0" fontAlgn="base" latinLnBrk="0" hangingPunct="0">
              <a:lnSpc>
                <a:spcPct val="100000"/>
              </a:lnSpc>
              <a:spcBef>
                <a:spcPct val="30000"/>
              </a:spcBef>
              <a:spcAft>
                <a:spcPct val="0"/>
              </a:spcAft>
              <a:buClrTx/>
              <a:buSzTx/>
              <a:buFontTx/>
              <a:buNone/>
              <a:tabLst/>
              <a:defRPr/>
            </a:pPr>
            <a:r>
              <a:rPr lang="en-US" dirty="0" smtClean="0"/>
              <a:t>If you are in the TRICARE Supplement, you will continue to be enrolled in the TRICARE Supplement.</a:t>
            </a:r>
          </a:p>
          <a:p>
            <a:endParaRPr lang="en-US" dirty="0"/>
          </a:p>
        </p:txBody>
      </p:sp>
      <p:sp>
        <p:nvSpPr>
          <p:cNvPr id="4" name="Slide Number Placeholder 3"/>
          <p:cNvSpPr>
            <a:spLocks noGrp="1"/>
          </p:cNvSpPr>
          <p:nvPr>
            <p:ph type="sldNum" sz="quarter" idx="10"/>
          </p:nvPr>
        </p:nvSpPr>
        <p:spPr/>
        <p:txBody>
          <a:bodyPr/>
          <a:lstStyle/>
          <a:p>
            <a:pPr>
              <a:defRPr/>
            </a:pPr>
            <a:fld id="{3AF65A14-5507-4B95-88A2-BD84910C5ACD}" type="slidenum">
              <a:rPr lang="en-US" smtClean="0"/>
              <a:pPr>
                <a:defRPr/>
              </a:pPr>
              <a:t>28</a:t>
            </a:fld>
            <a:endParaRPr lang="en-US" dirty="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Rectangle 7"/>
          <p:cNvSpPr>
            <a:spLocks noGrp="1" noChangeArrowheads="1"/>
          </p:cNvSpPr>
          <p:nvPr>
            <p:ph type="sldNum" sz="quarter" idx="5"/>
          </p:nvPr>
        </p:nvSpPr>
        <p:spPr>
          <a:noFill/>
        </p:spPr>
        <p:txBody>
          <a:bodyPr/>
          <a:lstStyle/>
          <a:p>
            <a:fld id="{D795F7E5-1C0C-4C2C-90C0-90785EF403AB}" type="slidenum">
              <a:rPr lang="en-US" smtClean="0"/>
              <a:pPr/>
              <a:t>29</a:t>
            </a:fld>
            <a:endParaRPr lang="en-US" dirty="0" smtClean="0"/>
          </a:p>
        </p:txBody>
      </p:sp>
      <p:sp>
        <p:nvSpPr>
          <p:cNvPr id="50178" name="Rectangle 7"/>
          <p:cNvSpPr txBox="1">
            <a:spLocks noGrp="1" noChangeArrowheads="1"/>
          </p:cNvSpPr>
          <p:nvPr/>
        </p:nvSpPr>
        <p:spPr bwMode="auto">
          <a:xfrm>
            <a:off x="3886200" y="8829675"/>
            <a:ext cx="2970213" cy="465138"/>
          </a:xfrm>
          <a:prstGeom prst="rect">
            <a:avLst/>
          </a:prstGeom>
          <a:noFill/>
          <a:ln w="9525">
            <a:noFill/>
            <a:miter lim="800000"/>
            <a:headEnd/>
            <a:tailEnd/>
          </a:ln>
        </p:spPr>
        <p:txBody>
          <a:bodyPr lIns="91650" tIns="45825" rIns="91650" bIns="45825" anchor="b"/>
          <a:lstStyle/>
          <a:p>
            <a:pPr algn="r" defTabSz="915988"/>
            <a:fld id="{5313D2FD-0766-4A83-8491-C73CB63DABA9}" type="slidenum">
              <a:rPr lang="en-US" sz="1200"/>
              <a:pPr algn="r" defTabSz="915988"/>
              <a:t>29</a:t>
            </a:fld>
            <a:endParaRPr lang="en-US" sz="1200" dirty="0"/>
          </a:p>
        </p:txBody>
      </p:sp>
      <p:sp>
        <p:nvSpPr>
          <p:cNvPr id="50179" name="Rectangle 2"/>
          <p:cNvSpPr>
            <a:spLocks noGrp="1" noRot="1" noChangeAspect="1" noChangeArrowheads="1" noTextEdit="1"/>
          </p:cNvSpPr>
          <p:nvPr>
            <p:ph type="sldImg"/>
          </p:nvPr>
        </p:nvSpPr>
        <p:spPr>
          <a:ln/>
        </p:spPr>
      </p:sp>
      <p:sp>
        <p:nvSpPr>
          <p:cNvPr id="50180" name="Rectangle 3"/>
          <p:cNvSpPr>
            <a:spLocks noGrp="1" noChangeArrowheads="1"/>
          </p:cNvSpPr>
          <p:nvPr>
            <p:ph type="body" idx="1"/>
          </p:nvPr>
        </p:nvSpPr>
        <p:spPr>
          <a:noFill/>
          <a:ln/>
        </p:spPr>
        <p:txBody>
          <a:bodyPr/>
          <a:lstStyle/>
          <a:p>
            <a:r>
              <a:rPr lang="en-US" dirty="0" smtClean="0"/>
              <a:t>The information provided in this presentation is a summary of changes for the 2014 Plan Year.  It is intended only to highlight principal benefits.</a:t>
            </a:r>
          </a:p>
          <a:p>
            <a:r>
              <a:rPr lang="en-US" dirty="0" smtClean="0"/>
              <a:t>It is important that you read through the Retiree Decision Guide for more details.  </a:t>
            </a:r>
          </a:p>
          <a:p>
            <a:r>
              <a:rPr lang="en-US" dirty="0" smtClean="0"/>
              <a:t>		</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7"/>
          <p:cNvSpPr>
            <a:spLocks noGrp="1" noChangeArrowheads="1"/>
          </p:cNvSpPr>
          <p:nvPr>
            <p:ph type="sldNum" sz="quarter" idx="5"/>
          </p:nvPr>
        </p:nvSpPr>
        <p:spPr>
          <a:noFill/>
        </p:spPr>
        <p:txBody>
          <a:bodyPr/>
          <a:lstStyle/>
          <a:p>
            <a:fld id="{2600CC6D-4C41-43ED-BA53-CEC606044FA3}" type="slidenum">
              <a:rPr lang="en-US" smtClean="0"/>
              <a:pPr/>
              <a:t>2</a:t>
            </a:fld>
            <a:endParaRPr lang="en-US" dirty="0" smtClean="0"/>
          </a:p>
        </p:txBody>
      </p:sp>
      <p:sp>
        <p:nvSpPr>
          <p:cNvPr id="21506" name="Rectangle 2"/>
          <p:cNvSpPr>
            <a:spLocks noGrp="1" noRot="1" noChangeAspect="1" noChangeArrowheads="1" noTextEdit="1"/>
          </p:cNvSpPr>
          <p:nvPr>
            <p:ph type="sldImg"/>
          </p:nvPr>
        </p:nvSpPr>
        <p:spPr>
          <a:ln/>
        </p:spPr>
      </p:sp>
      <p:sp>
        <p:nvSpPr>
          <p:cNvPr id="21507" name="Rectangle 3"/>
          <p:cNvSpPr>
            <a:spLocks noGrp="1" noChangeArrowheads="1"/>
          </p:cNvSpPr>
          <p:nvPr>
            <p:ph type="body" idx="1"/>
          </p:nvPr>
        </p:nvSpPr>
        <p:spPr>
          <a:noFill/>
          <a:ln/>
        </p:spPr>
        <p:txBody>
          <a:bodyPr/>
          <a:lstStyle/>
          <a:p>
            <a:pPr>
              <a:lnSpc>
                <a:spcPct val="115000"/>
              </a:lnSpc>
            </a:pPr>
            <a:r>
              <a:rPr lang="en-US" dirty="0" smtClean="0"/>
              <a:t>In the presentation, we will be covering Retiree Option Change Period dates (ROCP), as well as some of the things you should consider when making your election for 2014.</a:t>
            </a: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5" name="Slide Image Placeholder 1"/>
          <p:cNvSpPr>
            <a:spLocks noGrp="1" noRot="1" noChangeAspect="1"/>
          </p:cNvSpPr>
          <p:nvPr>
            <p:ph type="sldImg"/>
          </p:nvPr>
        </p:nvSpPr>
        <p:spPr>
          <a:ln/>
        </p:spPr>
      </p:sp>
      <p:sp>
        <p:nvSpPr>
          <p:cNvPr id="62466" name="Notes Placeholder 2"/>
          <p:cNvSpPr>
            <a:spLocks noGrp="1"/>
          </p:cNvSpPr>
          <p:nvPr>
            <p:ph type="body" idx="1"/>
          </p:nvPr>
        </p:nvSpPr>
        <p:spPr>
          <a:noFill/>
          <a:ln/>
        </p:spPr>
        <p:txBody>
          <a:bodyPr/>
          <a:lstStyle/>
          <a:p>
            <a:r>
              <a:rPr lang="en-US" dirty="0" smtClean="0"/>
              <a:t>Thank you and we appreciate you taking the time to listen to this presentation.</a:t>
            </a:r>
          </a:p>
        </p:txBody>
      </p:sp>
      <p:sp>
        <p:nvSpPr>
          <p:cNvPr id="62467" name="Slide Number Placeholder 3"/>
          <p:cNvSpPr>
            <a:spLocks noGrp="1"/>
          </p:cNvSpPr>
          <p:nvPr>
            <p:ph type="sldNum" sz="quarter" idx="5"/>
          </p:nvPr>
        </p:nvSpPr>
        <p:spPr>
          <a:noFill/>
        </p:spPr>
        <p:txBody>
          <a:bodyPr/>
          <a:lstStyle/>
          <a:p>
            <a:fld id="{B0E8EB53-5A66-4BB9-B7FE-A84D66D336D3}" type="slidenum">
              <a:rPr lang="en-US" smtClean="0"/>
              <a:pPr/>
              <a:t>30</a:t>
            </a:fld>
            <a:endParaRPr lang="en-US" dirty="0"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This year the Annual 2014 ROCP will be held October 21-November 8, 2013. All of the</a:t>
            </a:r>
            <a:r>
              <a:rPr lang="en-US" baseline="0" dirty="0" smtClean="0"/>
              <a:t> 2014 ROCP materials, including the Retiree Decision Guide, are available online at www.dch.georgia.gov/shbp.  Since SHBP has gone ‘green’, o</a:t>
            </a:r>
            <a:r>
              <a:rPr lang="en-US" dirty="0" smtClean="0"/>
              <a:t>nly Retirees that returned the postcard in the spring will receive a printed copy of the Decision Guide. </a:t>
            </a:r>
            <a:endParaRPr lang="en-US" dirty="0"/>
          </a:p>
        </p:txBody>
      </p:sp>
      <p:sp>
        <p:nvSpPr>
          <p:cNvPr id="4" name="Slide Number Placeholder 3"/>
          <p:cNvSpPr>
            <a:spLocks noGrp="1"/>
          </p:cNvSpPr>
          <p:nvPr>
            <p:ph type="sldNum" sz="quarter" idx="10"/>
          </p:nvPr>
        </p:nvSpPr>
        <p:spPr/>
        <p:txBody>
          <a:bodyPr/>
          <a:lstStyle/>
          <a:p>
            <a:pPr>
              <a:defRPr/>
            </a:pPr>
            <a:fld id="{3AF65A14-5507-4B95-88A2-BD84910C5ACD}" type="slidenum">
              <a:rPr lang="en-US" smtClean="0"/>
              <a:pPr>
                <a:defRPr/>
              </a:pPr>
              <a:t>3</a:t>
            </a:fld>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Read</a:t>
            </a:r>
            <a:r>
              <a:rPr lang="en-US" baseline="0" dirty="0" smtClean="0"/>
              <a:t> slide.</a:t>
            </a:r>
            <a:endParaRPr lang="en-US" dirty="0"/>
          </a:p>
        </p:txBody>
      </p:sp>
      <p:sp>
        <p:nvSpPr>
          <p:cNvPr id="4" name="Slide Number Placeholder 3"/>
          <p:cNvSpPr>
            <a:spLocks noGrp="1"/>
          </p:cNvSpPr>
          <p:nvPr>
            <p:ph type="sldNum" sz="quarter" idx="10"/>
          </p:nvPr>
        </p:nvSpPr>
        <p:spPr/>
        <p:txBody>
          <a:bodyPr/>
          <a:lstStyle/>
          <a:p>
            <a:pPr>
              <a:defRPr/>
            </a:pPr>
            <a:fld id="{3AF65A14-5507-4B95-88A2-BD84910C5ACD}" type="slidenum">
              <a:rPr lang="en-US" smtClean="0"/>
              <a:pPr>
                <a:defRPr/>
              </a:pPr>
              <a:t>4</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Let’s begin with</a:t>
            </a:r>
            <a:r>
              <a:rPr lang="en-US" baseline="0" dirty="0" smtClean="0"/>
              <a:t> a discussion of Medicare Advantage.  </a:t>
            </a:r>
            <a:r>
              <a:rPr lang="en-US" dirty="0" smtClean="0"/>
              <a:t>The</a:t>
            </a:r>
            <a:r>
              <a:rPr lang="en-US" baseline="0" dirty="0" smtClean="0"/>
              <a:t> BCBSGa Medicare Advantage Plans have been designed to mirror the benefits you have with your current Medicare Advantage plans. Members may continue to use any Medicare eligible provider. Providers are not required to be in the network. There will be no increase in premiums for the MA PPO Options. Retirees will still be able to access to numerous services, including the Silver Sneakers program.  </a:t>
            </a:r>
            <a:endParaRPr lang="en-US" dirty="0"/>
          </a:p>
        </p:txBody>
      </p:sp>
      <p:sp>
        <p:nvSpPr>
          <p:cNvPr id="4" name="Slide Number Placeholder 3"/>
          <p:cNvSpPr>
            <a:spLocks noGrp="1"/>
          </p:cNvSpPr>
          <p:nvPr>
            <p:ph type="sldNum" sz="quarter" idx="10"/>
          </p:nvPr>
        </p:nvSpPr>
        <p:spPr/>
        <p:txBody>
          <a:bodyPr/>
          <a:lstStyle/>
          <a:p>
            <a:pPr>
              <a:defRPr/>
            </a:pPr>
            <a:fld id="{3AF65A14-5507-4B95-88A2-BD84910C5ACD}" type="slidenum">
              <a:rPr lang="en-US" smtClean="0"/>
              <a:pPr>
                <a:defRPr/>
              </a:pPr>
              <a:t>5</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a:t>
            </a:r>
            <a:r>
              <a:rPr lang="en-US" baseline="0" dirty="0" smtClean="0"/>
              <a:t> new added benefit in 2014 is the Select Generic program.  The Select Generic program is a benefit that allows you to purchase some commonly prescribed drugs at no cost to you!    </a:t>
            </a:r>
          </a:p>
          <a:p>
            <a:endParaRPr lang="en-US" baseline="0" dirty="0" smtClean="0"/>
          </a:p>
          <a:p>
            <a:r>
              <a:rPr lang="en-US" baseline="0" dirty="0" smtClean="0"/>
              <a:t>These are a few examples of the drugs available under this program.  A complete list is available online at www.bcbsga.com/shbp. </a:t>
            </a:r>
            <a:endParaRPr lang="en-US" dirty="0"/>
          </a:p>
        </p:txBody>
      </p:sp>
      <p:sp>
        <p:nvSpPr>
          <p:cNvPr id="4" name="Slide Number Placeholder 3"/>
          <p:cNvSpPr>
            <a:spLocks noGrp="1"/>
          </p:cNvSpPr>
          <p:nvPr>
            <p:ph type="sldNum" sz="quarter" idx="10"/>
          </p:nvPr>
        </p:nvSpPr>
        <p:spPr/>
        <p:txBody>
          <a:bodyPr/>
          <a:lstStyle/>
          <a:p>
            <a:pPr>
              <a:defRPr/>
            </a:pPr>
            <a:fld id="{3AF65A14-5507-4B95-88A2-BD84910C5ACD}" type="slidenum">
              <a:rPr lang="en-US" smtClean="0"/>
              <a:pPr>
                <a:defRPr/>
              </a:pPr>
              <a:t>6</a:t>
            </a:fld>
            <a:endParaRPr 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baseline="0" dirty="0" smtClean="0">
                <a:solidFill>
                  <a:schemeClr val="tx1"/>
                </a:solidFill>
                <a:latin typeface="Arial" charset="0"/>
                <a:ea typeface="+mn-ea"/>
                <a:cs typeface="+mn-cs"/>
              </a:rPr>
              <a:t>No matter where life takes you, your health coverage goes with you. With the Medicare Preferred (PPO) with Senior Rx Plus plans, you have access to health care services while traveling or living anywhere in the United States.  </a:t>
            </a:r>
          </a:p>
          <a:p>
            <a:endParaRPr lang="en-US" sz="1200" kern="1200" baseline="0" dirty="0" smtClean="0">
              <a:solidFill>
                <a:schemeClr val="tx1"/>
              </a:solidFill>
              <a:latin typeface="Arial" charset="0"/>
              <a:ea typeface="+mn-ea"/>
              <a:cs typeface="+mn-cs"/>
            </a:endParaRPr>
          </a:p>
          <a:p>
            <a:r>
              <a:rPr lang="en-US" sz="1200" kern="1200" baseline="0" dirty="0" smtClean="0">
                <a:solidFill>
                  <a:schemeClr val="tx1"/>
                </a:solidFill>
                <a:latin typeface="Arial" charset="0"/>
                <a:ea typeface="+mn-ea"/>
                <a:cs typeface="+mn-cs"/>
              </a:rPr>
              <a:t>If you live in, or are traveling in, an area without network providers available for you to see (designated as a “non-network county”), you can go to an out-of-network provider and you will only be responsible to pay the in-network cost share. </a:t>
            </a:r>
            <a:endParaRPr lang="en-US" dirty="0"/>
          </a:p>
        </p:txBody>
      </p:sp>
      <p:sp>
        <p:nvSpPr>
          <p:cNvPr id="4" name="Slide Number Placeholder 3"/>
          <p:cNvSpPr>
            <a:spLocks noGrp="1"/>
          </p:cNvSpPr>
          <p:nvPr>
            <p:ph type="sldNum" sz="quarter" idx="10"/>
          </p:nvPr>
        </p:nvSpPr>
        <p:spPr/>
        <p:txBody>
          <a:bodyPr/>
          <a:lstStyle/>
          <a:p>
            <a:pPr>
              <a:defRPr/>
            </a:pPr>
            <a:fld id="{3AF65A14-5507-4B95-88A2-BD84910C5ACD}" type="slidenum">
              <a:rPr lang="en-US" smtClean="0"/>
              <a:pPr>
                <a:defRPr/>
              </a:pPr>
              <a:t>7</a:t>
            </a:fld>
            <a:endParaRPr 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p:cNvSpPr>
            <a:spLocks noGrp="1" noRot="1" noChangeAspect="1" noTextEdit="1"/>
          </p:cNvSpPr>
          <p:nvPr>
            <p:ph type="sldImg"/>
          </p:nvPr>
        </p:nvSpPr>
        <p:spPr>
          <a:ln/>
        </p:spPr>
      </p:sp>
      <p:sp>
        <p:nvSpPr>
          <p:cNvPr id="50179" name="Notes Placeholder 2"/>
          <p:cNvSpPr>
            <a:spLocks noGrp="1"/>
          </p:cNvSpPr>
          <p:nvPr>
            <p:ph type="body" idx="1"/>
          </p:nvPr>
        </p:nvSpPr>
        <p:spPr>
          <a:noFill/>
          <a:ln/>
        </p:spPr>
        <p:txBody>
          <a:bodyPr/>
          <a:lstStyle/>
          <a:p>
            <a:r>
              <a:rPr lang="en-US" sz="1200" b="0" kern="1200" baseline="0" dirty="0" smtClean="0">
                <a:solidFill>
                  <a:schemeClr val="tx1"/>
                </a:solidFill>
                <a:latin typeface="Arial" charset="0"/>
                <a:ea typeface="+mn-ea"/>
                <a:cs typeface="+mn-cs"/>
              </a:rPr>
              <a:t>If you are dealing with the challenges of a chronic condition or a major health issue, you may benefit from the care management services.  You can obtain help in managing your health with friendly reminders or making sure you connect with your doctor.   If you qualify for case management, there are nurses and social workers who will help you.</a:t>
            </a:r>
          </a:p>
          <a:p>
            <a:endParaRPr lang="en-US" sz="1200" b="0" kern="1200" baseline="0" dirty="0" smtClean="0">
              <a:solidFill>
                <a:schemeClr val="tx1"/>
              </a:solidFill>
              <a:latin typeface="Arial" charset="0"/>
              <a:ea typeface="+mn-ea"/>
              <a:cs typeface="+mn-cs"/>
            </a:endParaRPr>
          </a:p>
          <a:p>
            <a:r>
              <a:rPr lang="en-US" sz="1200" b="0" kern="1200" baseline="0" dirty="0" smtClean="0">
                <a:solidFill>
                  <a:schemeClr val="tx1"/>
                </a:solidFill>
                <a:latin typeface="Arial" charset="0"/>
                <a:ea typeface="+mn-ea"/>
                <a:cs typeface="+mn-cs"/>
              </a:rPr>
              <a:t>My Health Advantage is a confidential program.  Your claims are reviewed on a regular basis and confidential recommendations are made to help you keep track of your health, as well as look for potential issues.   </a:t>
            </a:r>
            <a:endParaRPr lang="en-US" b="0" dirty="0" smtClean="0">
              <a:latin typeface="Arial" pitchFamily="34" charset="0"/>
              <a:ea typeface="ＭＳ Ｐゴシック" charset="-128"/>
            </a:endParaRPr>
          </a:p>
        </p:txBody>
      </p:sp>
      <p:sp>
        <p:nvSpPr>
          <p:cNvPr id="50180" name="Slide Number Placeholder 3"/>
          <p:cNvSpPr>
            <a:spLocks noGrp="1"/>
          </p:cNvSpPr>
          <p:nvPr>
            <p:ph type="sldNum" sz="quarter" idx="5"/>
          </p:nvPr>
        </p:nvSpPr>
        <p:spPr>
          <a:noFill/>
        </p:spPr>
        <p:txBody>
          <a:bodyPr/>
          <a:lstStyle/>
          <a:p>
            <a:fld id="{8ABF65EE-D453-4256-86DC-75ADD7735398}" type="slidenum">
              <a:rPr lang="en-US"/>
              <a:pPr/>
              <a:t>8</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915150" y="152400"/>
            <a:ext cx="2152650" cy="59737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52400"/>
            <a:ext cx="6305550" cy="59737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10"/>
          </p:nvPr>
        </p:nvSpPr>
        <p:spPr>
          <a:xfrm>
            <a:off x="8153400" y="6324600"/>
            <a:ext cx="762000" cy="533400"/>
          </a:xfrm>
        </p:spPr>
        <p:txBody>
          <a:bodyPr/>
          <a:lstStyle/>
          <a:p>
            <a:pPr lvl="0"/>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Typical Slide">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987131"/>
          </a:xfrm>
          <a:prstGeom prst="rect">
            <a:avLst/>
          </a:prstGeom>
        </p:spPr>
        <p:txBody>
          <a:bodyPr lIns="274320"/>
          <a:lstStyle/>
          <a:p>
            <a:r>
              <a:rPr lang="en-US" dirty="0" smtClean="0"/>
              <a:t>Click to edit Master title style</a:t>
            </a:r>
            <a:endParaRPr lang="en-US" dirty="0"/>
          </a:p>
        </p:txBody>
      </p:sp>
    </p:spTree>
    <p:extLst>
      <p:ext uri="{BB962C8B-B14F-4D97-AF65-F5344CB8AC3E}">
        <p14:creationId xmlns="" xmlns:p14="http://schemas.microsoft.com/office/powerpoint/2010/main" val="14605788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wmf"/><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35" name="Rectangle 11"/>
          <p:cNvSpPr>
            <a:spLocks noChangeArrowheads="1"/>
          </p:cNvSpPr>
          <p:nvPr userDrawn="1"/>
        </p:nvSpPr>
        <p:spPr bwMode="auto">
          <a:xfrm>
            <a:off x="0" y="0"/>
            <a:ext cx="9144000" cy="1219200"/>
          </a:xfrm>
          <a:prstGeom prst="rect">
            <a:avLst/>
          </a:prstGeom>
          <a:solidFill>
            <a:srgbClr val="0F9CD8"/>
          </a:solidFill>
          <a:ln w="9525">
            <a:noFill/>
            <a:miter lim="800000"/>
            <a:headEnd/>
            <a:tailEnd/>
          </a:ln>
          <a:effectLst/>
        </p:spPr>
        <p:txBody>
          <a:bodyPr wrap="none" anchor="ctr"/>
          <a:lstStyle/>
          <a:p>
            <a:pPr>
              <a:defRPr/>
            </a:pPr>
            <a:endParaRPr lang="en-US" dirty="0"/>
          </a:p>
        </p:txBody>
      </p:sp>
      <p:sp>
        <p:nvSpPr>
          <p:cNvPr id="1027" name="Rectangle 22"/>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  </a:t>
            </a:r>
          </a:p>
        </p:txBody>
      </p:sp>
      <p:sp>
        <p:nvSpPr>
          <p:cNvPr id="1028" name="Rectangle 23"/>
          <p:cNvSpPr>
            <a:spLocks noGrp="1" noChangeArrowheads="1"/>
          </p:cNvSpPr>
          <p:nvPr>
            <p:ph type="title"/>
          </p:nvPr>
        </p:nvSpPr>
        <p:spPr bwMode="auto">
          <a:xfrm>
            <a:off x="457200" y="152400"/>
            <a:ext cx="8610600" cy="990600"/>
          </a:xfrm>
          <a:prstGeom prst="rect">
            <a:avLst/>
          </a:prstGeom>
          <a:noFill/>
          <a:ln w="25400">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 </a:t>
            </a:r>
          </a:p>
        </p:txBody>
      </p:sp>
      <p:sp>
        <p:nvSpPr>
          <p:cNvPr id="1049" name="Rectangle 25"/>
          <p:cNvSpPr>
            <a:spLocks noChangeArrowheads="1"/>
          </p:cNvSpPr>
          <p:nvPr userDrawn="1"/>
        </p:nvSpPr>
        <p:spPr bwMode="auto">
          <a:xfrm>
            <a:off x="0" y="1219200"/>
            <a:ext cx="9144000" cy="152400"/>
          </a:xfrm>
          <a:prstGeom prst="rect">
            <a:avLst/>
          </a:prstGeom>
          <a:solidFill>
            <a:srgbClr val="4FC0F3"/>
          </a:solidFill>
          <a:ln w="9525">
            <a:noFill/>
            <a:miter lim="800000"/>
            <a:headEnd/>
            <a:tailEnd/>
          </a:ln>
          <a:effectLst/>
        </p:spPr>
        <p:txBody>
          <a:bodyPr wrap="none" anchor="ctr"/>
          <a:lstStyle/>
          <a:p>
            <a:pPr>
              <a:defRPr/>
            </a:pPr>
            <a:endParaRPr lang="en-US" dirty="0"/>
          </a:p>
        </p:txBody>
      </p:sp>
      <p:sp>
        <p:nvSpPr>
          <p:cNvPr id="1052" name="Rectangle 28"/>
          <p:cNvSpPr>
            <a:spLocks noChangeArrowheads="1"/>
          </p:cNvSpPr>
          <p:nvPr/>
        </p:nvSpPr>
        <p:spPr bwMode="auto">
          <a:xfrm>
            <a:off x="228600" y="6400800"/>
            <a:ext cx="990600" cy="457200"/>
          </a:xfrm>
          <a:prstGeom prst="rect">
            <a:avLst/>
          </a:prstGeom>
          <a:noFill/>
          <a:ln w="25400">
            <a:noFill/>
            <a:miter lim="800000"/>
            <a:headEnd/>
            <a:tailEnd/>
          </a:ln>
          <a:effectLst/>
        </p:spPr>
        <p:txBody>
          <a:bodyPr anchor="ctr"/>
          <a:lstStyle/>
          <a:p>
            <a:pPr>
              <a:defRPr/>
            </a:pPr>
            <a:endParaRPr lang="en-US" sz="4000" b="1" dirty="0">
              <a:solidFill>
                <a:schemeClr val="bg1"/>
              </a:solidFill>
              <a:latin typeface="Arial Narrow" pitchFamily="34" charset="0"/>
            </a:endParaRPr>
          </a:p>
        </p:txBody>
      </p:sp>
      <p:sp>
        <p:nvSpPr>
          <p:cNvPr id="1055" name="Line 31"/>
          <p:cNvSpPr>
            <a:spLocks noChangeShapeType="1"/>
          </p:cNvSpPr>
          <p:nvPr userDrawn="1"/>
        </p:nvSpPr>
        <p:spPr bwMode="auto">
          <a:xfrm>
            <a:off x="0" y="1219200"/>
            <a:ext cx="9144000" cy="0"/>
          </a:xfrm>
          <a:prstGeom prst="line">
            <a:avLst/>
          </a:prstGeom>
          <a:noFill/>
          <a:ln w="19050">
            <a:solidFill>
              <a:schemeClr val="folHlink"/>
            </a:solidFill>
            <a:round/>
            <a:headEnd/>
            <a:tailEnd/>
          </a:ln>
          <a:effectLst/>
        </p:spPr>
        <p:txBody>
          <a:bodyPr/>
          <a:lstStyle/>
          <a:p>
            <a:pPr>
              <a:defRPr/>
            </a:pPr>
            <a:endParaRPr lang="en-US" dirty="0">
              <a:ln>
                <a:solidFill>
                  <a:srgbClr val="92D050"/>
                </a:solidFill>
              </a:ln>
            </a:endParaRPr>
          </a:p>
        </p:txBody>
      </p:sp>
      <p:sp>
        <p:nvSpPr>
          <p:cNvPr id="1056" name="Text Box 32"/>
          <p:cNvSpPr txBox="1">
            <a:spLocks noChangeArrowheads="1"/>
          </p:cNvSpPr>
          <p:nvPr userDrawn="1"/>
        </p:nvSpPr>
        <p:spPr bwMode="auto">
          <a:xfrm>
            <a:off x="8634413" y="6445250"/>
            <a:ext cx="433387" cy="336550"/>
          </a:xfrm>
          <a:prstGeom prst="rect">
            <a:avLst/>
          </a:prstGeom>
          <a:noFill/>
          <a:ln w="9525">
            <a:noFill/>
            <a:miter lim="800000"/>
            <a:headEnd/>
            <a:tailEnd/>
          </a:ln>
          <a:effectLst/>
        </p:spPr>
        <p:txBody>
          <a:bodyPr wrap="none">
            <a:spAutoFit/>
          </a:bodyPr>
          <a:lstStyle/>
          <a:p>
            <a:pPr>
              <a:defRPr/>
            </a:pPr>
            <a:fld id="{36448BCC-B939-4C98-8BCC-EF4780A9D412}" type="slidenum">
              <a:rPr lang="en-US" sz="1600">
                <a:solidFill>
                  <a:srgbClr val="0099FF"/>
                </a:solidFill>
              </a:rPr>
              <a:pPr>
                <a:defRPr/>
              </a:pPr>
              <a:t>‹#›</a:t>
            </a:fld>
            <a:endParaRPr lang="en-US" sz="1600" dirty="0">
              <a:solidFill>
                <a:srgbClr val="0099FF"/>
              </a:solidFill>
            </a:endParaRPr>
          </a:p>
        </p:txBody>
      </p:sp>
      <p:pic>
        <p:nvPicPr>
          <p:cNvPr id="1033" name="Picture 34" descr="dch_logo_pms299_ALT2012"/>
          <p:cNvPicPr>
            <a:picLocks noChangeAspect="1" noChangeArrowheads="1"/>
          </p:cNvPicPr>
          <p:nvPr userDrawn="1"/>
        </p:nvPicPr>
        <p:blipFill>
          <a:blip r:embed="rId15" cstate="print"/>
          <a:srcRect/>
          <a:stretch>
            <a:fillRect/>
          </a:stretch>
        </p:blipFill>
        <p:spPr bwMode="auto">
          <a:xfrm>
            <a:off x="152400" y="6248400"/>
            <a:ext cx="2001838" cy="45720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2" r:id="rId13"/>
  </p:sldLayoutIdLst>
  <p:txStyles>
    <p:titleStyle>
      <a:lvl1pPr algn="l" rtl="0" eaLnBrk="0" fontAlgn="base" hangingPunct="0">
        <a:spcBef>
          <a:spcPct val="0"/>
        </a:spcBef>
        <a:spcAft>
          <a:spcPct val="0"/>
        </a:spcAft>
        <a:defRPr sz="4000" b="1">
          <a:solidFill>
            <a:schemeClr val="bg1"/>
          </a:solidFill>
          <a:latin typeface="+mj-lt"/>
          <a:ea typeface="+mj-ea"/>
          <a:cs typeface="+mj-cs"/>
        </a:defRPr>
      </a:lvl1pPr>
      <a:lvl2pPr algn="l" rtl="0" eaLnBrk="0" fontAlgn="base" hangingPunct="0">
        <a:spcBef>
          <a:spcPct val="0"/>
        </a:spcBef>
        <a:spcAft>
          <a:spcPct val="0"/>
        </a:spcAft>
        <a:defRPr sz="4000" b="1">
          <a:solidFill>
            <a:schemeClr val="bg1"/>
          </a:solidFill>
          <a:latin typeface="Arial Narrow" pitchFamily="34" charset="0"/>
        </a:defRPr>
      </a:lvl2pPr>
      <a:lvl3pPr algn="l" rtl="0" eaLnBrk="0" fontAlgn="base" hangingPunct="0">
        <a:spcBef>
          <a:spcPct val="0"/>
        </a:spcBef>
        <a:spcAft>
          <a:spcPct val="0"/>
        </a:spcAft>
        <a:defRPr sz="4000" b="1">
          <a:solidFill>
            <a:schemeClr val="bg1"/>
          </a:solidFill>
          <a:latin typeface="Arial Narrow" pitchFamily="34" charset="0"/>
        </a:defRPr>
      </a:lvl3pPr>
      <a:lvl4pPr algn="l" rtl="0" eaLnBrk="0" fontAlgn="base" hangingPunct="0">
        <a:spcBef>
          <a:spcPct val="0"/>
        </a:spcBef>
        <a:spcAft>
          <a:spcPct val="0"/>
        </a:spcAft>
        <a:defRPr sz="4000" b="1">
          <a:solidFill>
            <a:schemeClr val="bg1"/>
          </a:solidFill>
          <a:latin typeface="Arial Narrow" pitchFamily="34" charset="0"/>
        </a:defRPr>
      </a:lvl4pPr>
      <a:lvl5pPr algn="l" rtl="0" eaLnBrk="0" fontAlgn="base" hangingPunct="0">
        <a:spcBef>
          <a:spcPct val="0"/>
        </a:spcBef>
        <a:spcAft>
          <a:spcPct val="0"/>
        </a:spcAft>
        <a:defRPr sz="4000" b="1">
          <a:solidFill>
            <a:schemeClr val="bg1"/>
          </a:solidFill>
          <a:latin typeface="Arial Narrow" pitchFamily="34" charset="0"/>
        </a:defRPr>
      </a:lvl5pPr>
      <a:lvl6pPr marL="457200" algn="l" rtl="0" fontAlgn="base">
        <a:spcBef>
          <a:spcPct val="0"/>
        </a:spcBef>
        <a:spcAft>
          <a:spcPct val="0"/>
        </a:spcAft>
        <a:defRPr sz="4000" b="1">
          <a:solidFill>
            <a:schemeClr val="bg1"/>
          </a:solidFill>
          <a:latin typeface="Arial Narrow" pitchFamily="34" charset="0"/>
        </a:defRPr>
      </a:lvl6pPr>
      <a:lvl7pPr marL="914400" algn="l" rtl="0" fontAlgn="base">
        <a:spcBef>
          <a:spcPct val="0"/>
        </a:spcBef>
        <a:spcAft>
          <a:spcPct val="0"/>
        </a:spcAft>
        <a:defRPr sz="4000" b="1">
          <a:solidFill>
            <a:schemeClr val="bg1"/>
          </a:solidFill>
          <a:latin typeface="Arial Narrow" pitchFamily="34" charset="0"/>
        </a:defRPr>
      </a:lvl7pPr>
      <a:lvl8pPr marL="1371600" algn="l" rtl="0" fontAlgn="base">
        <a:spcBef>
          <a:spcPct val="0"/>
        </a:spcBef>
        <a:spcAft>
          <a:spcPct val="0"/>
        </a:spcAft>
        <a:defRPr sz="4000" b="1">
          <a:solidFill>
            <a:schemeClr val="bg1"/>
          </a:solidFill>
          <a:latin typeface="Arial Narrow" pitchFamily="34" charset="0"/>
        </a:defRPr>
      </a:lvl8pPr>
      <a:lvl9pPr marL="1828800" algn="l" rtl="0" fontAlgn="base">
        <a:spcBef>
          <a:spcPct val="0"/>
        </a:spcBef>
        <a:spcAft>
          <a:spcPct val="0"/>
        </a:spcAft>
        <a:defRPr sz="4000" b="1">
          <a:solidFill>
            <a:schemeClr val="bg1"/>
          </a:solidFill>
          <a:latin typeface="Arial Narrow" pitchFamily="34"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3200">
          <a:solidFill>
            <a:schemeClr val="tx1"/>
          </a:solidFill>
          <a:latin typeface="+mn-lt"/>
        </a:defRPr>
      </a:lvl5pPr>
      <a:lvl6pPr marL="2514600" indent="-228600" algn="l" rtl="0" fontAlgn="base">
        <a:spcBef>
          <a:spcPct val="20000"/>
        </a:spcBef>
        <a:spcAft>
          <a:spcPct val="0"/>
        </a:spcAft>
        <a:buChar char="»"/>
        <a:defRPr sz="3200">
          <a:solidFill>
            <a:schemeClr val="tx1"/>
          </a:solidFill>
          <a:latin typeface="+mn-lt"/>
        </a:defRPr>
      </a:lvl6pPr>
      <a:lvl7pPr marL="2971800" indent="-228600" algn="l" rtl="0" fontAlgn="base">
        <a:spcBef>
          <a:spcPct val="20000"/>
        </a:spcBef>
        <a:spcAft>
          <a:spcPct val="0"/>
        </a:spcAft>
        <a:buChar char="»"/>
        <a:defRPr sz="3200">
          <a:solidFill>
            <a:schemeClr val="tx1"/>
          </a:solidFill>
          <a:latin typeface="+mn-lt"/>
        </a:defRPr>
      </a:lvl7pPr>
      <a:lvl8pPr marL="3429000" indent="-228600" algn="l" rtl="0" fontAlgn="base">
        <a:spcBef>
          <a:spcPct val="20000"/>
        </a:spcBef>
        <a:spcAft>
          <a:spcPct val="0"/>
        </a:spcAft>
        <a:buChar char="»"/>
        <a:defRPr sz="3200">
          <a:solidFill>
            <a:schemeClr val="tx1"/>
          </a:solidFill>
          <a:latin typeface="+mn-lt"/>
        </a:defRPr>
      </a:lvl8pPr>
      <a:lvl9pPr marL="3886200" indent="-228600" algn="l" rtl="0" fontAlgn="base">
        <a:spcBef>
          <a:spcPct val="20000"/>
        </a:spcBef>
        <a:spcAft>
          <a:spcPct val="0"/>
        </a:spcAft>
        <a:buChar char="»"/>
        <a:defRPr sz="32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wmf"/><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www.bewellshbp.com/" TargetMode="External"/><Relationship Id="rId2" Type="http://schemas.openxmlformats.org/officeDocument/2006/relationships/notesSlide" Target="../notesSlides/notesSlide18.xml"/><Relationship Id="rId1" Type="http://schemas.openxmlformats.org/officeDocument/2006/relationships/slideLayout" Target="../slideLayouts/slideLayout12.xml"/><Relationship Id="rId4" Type="http://schemas.openxmlformats.org/officeDocument/2006/relationships/image" Target="../media/image7.png"/></Relationships>
</file>

<file path=ppt/slides/_rels/slide2.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7.png"/><Relationship Id="rId4" Type="http://schemas.openxmlformats.org/officeDocument/2006/relationships/image" Target="../media/image4.wmf"/></Relationships>
</file>

<file path=ppt/slides/_rels/slide2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9.xml"/><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www.express-scripts.com/georgiashbp" TargetMode="External"/><Relationship Id="rId2" Type="http://schemas.openxmlformats.org/officeDocument/2006/relationships/notesSlide" Target="../notesSlides/notesSlide21.xml"/><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23.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22.xml"/><Relationship Id="rId1" Type="http://schemas.openxmlformats.org/officeDocument/2006/relationships/slideLayout" Target="../slideLayouts/slideLayout2.xml"/><Relationship Id="rId5" Type="http://schemas.openxmlformats.org/officeDocument/2006/relationships/image" Target="../media/image12.jpeg"/><Relationship Id="rId4" Type="http://schemas.openxmlformats.org/officeDocument/2006/relationships/image" Target="../media/image11.jpeg"/></Relationships>
</file>

<file path=ppt/slides/_rels/slide2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hyperlink" Target="http://www.bcbsga.com/shbp" TargetMode="External"/><Relationship Id="rId2" Type="http://schemas.openxmlformats.org/officeDocument/2006/relationships/notesSlide" Target="../notesSlides/notesSlide24.xml"/><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2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hyperlink" Target="http://www.myshbpga.adp.com/" TargetMode="External"/><Relationship Id="rId2" Type="http://schemas.openxmlformats.org/officeDocument/2006/relationships/notesSlide" Target="../notesSlides/notesSlide26.xml"/><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2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http://www.dch.georgia.gov/shbp" TargetMode="External"/><Relationship Id="rId2" Type="http://schemas.openxmlformats.org/officeDocument/2006/relationships/notesSlide" Target="../notesSlides/notesSlide29.xml"/><Relationship Id="rId1" Type="http://schemas.openxmlformats.org/officeDocument/2006/relationships/slideLayout" Target="../slideLayouts/slideLayout7.xml"/><Relationship Id="rId4" Type="http://schemas.openxmlformats.org/officeDocument/2006/relationships/image" Target="../media/image7.png"/></Relationships>
</file>

<file path=ppt/slides/_rels/slide3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www.dch.georgia.gov/shbp"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50" name="Rectangle 39"/>
          <p:cNvSpPr>
            <a:spLocks noGrp="1" noChangeArrowheads="1"/>
          </p:cNvSpPr>
          <p:nvPr>
            <p:ph type="subTitle" idx="1"/>
          </p:nvPr>
        </p:nvSpPr>
        <p:spPr>
          <a:xfrm>
            <a:off x="0" y="0"/>
            <a:ext cx="9296400" cy="7010400"/>
          </a:xfrm>
          <a:solidFill>
            <a:schemeClr val="bg1"/>
          </a:solidFill>
        </p:spPr>
        <p:txBody>
          <a:bodyPr/>
          <a:lstStyle/>
          <a:p>
            <a:pPr eaLnBrk="1" hangingPunct="1"/>
            <a:endParaRPr lang="en-US" dirty="0" smtClean="0"/>
          </a:p>
        </p:txBody>
      </p:sp>
      <p:pic>
        <p:nvPicPr>
          <p:cNvPr id="2051" name="Picture 87" descr="PPTdesignC"/>
          <p:cNvPicPr>
            <a:picLocks noChangeAspect="1" noChangeArrowheads="1"/>
          </p:cNvPicPr>
          <p:nvPr/>
        </p:nvPicPr>
        <p:blipFill>
          <a:blip r:embed="rId3" cstate="print"/>
          <a:srcRect/>
          <a:stretch>
            <a:fillRect/>
          </a:stretch>
        </p:blipFill>
        <p:spPr bwMode="auto">
          <a:xfrm>
            <a:off x="0" y="0"/>
            <a:ext cx="9369425" cy="7026275"/>
          </a:xfrm>
          <a:prstGeom prst="rect">
            <a:avLst/>
          </a:prstGeom>
          <a:noFill/>
          <a:ln w="9525">
            <a:noFill/>
            <a:miter lim="800000"/>
            <a:headEnd/>
            <a:tailEnd/>
          </a:ln>
        </p:spPr>
      </p:pic>
      <p:sp>
        <p:nvSpPr>
          <p:cNvPr id="2052" name="Rectangle 90"/>
          <p:cNvSpPr>
            <a:spLocks noChangeArrowheads="1"/>
          </p:cNvSpPr>
          <p:nvPr/>
        </p:nvSpPr>
        <p:spPr bwMode="auto">
          <a:xfrm>
            <a:off x="304800" y="4343400"/>
            <a:ext cx="6172200" cy="1219200"/>
          </a:xfrm>
          <a:prstGeom prst="rect">
            <a:avLst/>
          </a:prstGeom>
          <a:noFill/>
          <a:ln w="9525">
            <a:noFill/>
            <a:miter lim="800000"/>
            <a:headEnd/>
            <a:tailEnd/>
          </a:ln>
        </p:spPr>
        <p:txBody>
          <a:bodyPr/>
          <a:lstStyle/>
          <a:p>
            <a:pPr>
              <a:lnSpc>
                <a:spcPct val="80000"/>
              </a:lnSpc>
              <a:spcBef>
                <a:spcPct val="20000"/>
              </a:spcBef>
              <a:spcAft>
                <a:spcPct val="30000"/>
              </a:spcAft>
            </a:pPr>
            <a:r>
              <a:rPr lang="en-US" sz="2400" dirty="0">
                <a:solidFill>
                  <a:schemeClr val="bg1"/>
                </a:solidFill>
                <a:latin typeface="Arial Narrow" pitchFamily="34" charset="0"/>
              </a:rPr>
              <a:t>Presentation to</a:t>
            </a:r>
            <a:r>
              <a:rPr lang="en-US" sz="2400" dirty="0" smtClean="0">
                <a:solidFill>
                  <a:schemeClr val="bg1"/>
                </a:solidFill>
                <a:latin typeface="Arial Narrow" pitchFamily="34" charset="0"/>
              </a:rPr>
              <a:t>: SHBP Retirees</a:t>
            </a:r>
            <a:endParaRPr lang="en-US" sz="2400" dirty="0">
              <a:solidFill>
                <a:schemeClr val="bg1"/>
              </a:solidFill>
              <a:latin typeface="Arial Narrow" pitchFamily="34" charset="0"/>
            </a:endParaRPr>
          </a:p>
          <a:p>
            <a:pPr>
              <a:lnSpc>
                <a:spcPct val="80000"/>
              </a:lnSpc>
              <a:spcBef>
                <a:spcPct val="20000"/>
              </a:spcBef>
            </a:pPr>
            <a:endParaRPr lang="en-US" sz="2000" dirty="0">
              <a:solidFill>
                <a:schemeClr val="bg1"/>
              </a:solidFill>
              <a:latin typeface="Arial Narrow" pitchFamily="34" charset="0"/>
            </a:endParaRPr>
          </a:p>
        </p:txBody>
      </p:sp>
      <p:sp>
        <p:nvSpPr>
          <p:cNvPr id="2053" name="Rectangle 93"/>
          <p:cNvSpPr>
            <a:spLocks noChangeArrowheads="1"/>
          </p:cNvSpPr>
          <p:nvPr/>
        </p:nvSpPr>
        <p:spPr bwMode="auto">
          <a:xfrm>
            <a:off x="152400" y="5257800"/>
            <a:ext cx="8915400" cy="1524000"/>
          </a:xfrm>
          <a:prstGeom prst="rect">
            <a:avLst/>
          </a:prstGeom>
          <a:noFill/>
          <a:ln w="9525">
            <a:noFill/>
            <a:miter lim="800000"/>
            <a:headEnd/>
            <a:tailEnd/>
          </a:ln>
        </p:spPr>
        <p:txBody>
          <a:bodyPr/>
          <a:lstStyle/>
          <a:p>
            <a:pPr>
              <a:lnSpc>
                <a:spcPct val="80000"/>
              </a:lnSpc>
              <a:spcBef>
                <a:spcPct val="20000"/>
              </a:spcBef>
            </a:pPr>
            <a:endParaRPr lang="en-US" sz="1600" b="1" dirty="0">
              <a:solidFill>
                <a:schemeClr val="bg1"/>
              </a:solidFill>
              <a:latin typeface="Arial Narrow" pitchFamily="34" charset="0"/>
            </a:endParaRPr>
          </a:p>
        </p:txBody>
      </p:sp>
      <p:pic>
        <p:nvPicPr>
          <p:cNvPr id="2055" name="Picture 95" descr="PPT_2011_collage"/>
          <p:cNvPicPr>
            <a:picLocks noChangeAspect="1" noChangeArrowheads="1"/>
          </p:cNvPicPr>
          <p:nvPr/>
        </p:nvPicPr>
        <p:blipFill>
          <a:blip r:embed="rId4" cstate="print"/>
          <a:srcRect/>
          <a:stretch>
            <a:fillRect/>
          </a:stretch>
        </p:blipFill>
        <p:spPr bwMode="auto">
          <a:xfrm>
            <a:off x="-28575" y="2536825"/>
            <a:ext cx="9424988" cy="1663700"/>
          </a:xfrm>
          <a:prstGeom prst="rect">
            <a:avLst/>
          </a:prstGeom>
          <a:noFill/>
          <a:ln w="9525">
            <a:noFill/>
            <a:miter lim="800000"/>
            <a:headEnd/>
            <a:tailEnd/>
          </a:ln>
        </p:spPr>
      </p:pic>
      <p:pic>
        <p:nvPicPr>
          <p:cNvPr id="2056" name="Picture 97" descr="dch_logo_pms299_ALT2012_REVRS"/>
          <p:cNvPicPr>
            <a:picLocks noChangeAspect="1" noChangeArrowheads="1"/>
          </p:cNvPicPr>
          <p:nvPr/>
        </p:nvPicPr>
        <p:blipFill>
          <a:blip r:embed="rId5" cstate="print"/>
          <a:srcRect/>
          <a:stretch>
            <a:fillRect/>
          </a:stretch>
        </p:blipFill>
        <p:spPr bwMode="auto">
          <a:xfrm>
            <a:off x="207963" y="228600"/>
            <a:ext cx="2001837" cy="457200"/>
          </a:xfrm>
          <a:prstGeom prst="rect">
            <a:avLst/>
          </a:prstGeom>
          <a:noFill/>
          <a:ln w="9525">
            <a:noFill/>
            <a:miter lim="800000"/>
            <a:headEnd/>
            <a:tailEnd/>
          </a:ln>
        </p:spPr>
      </p:pic>
      <p:sp>
        <p:nvSpPr>
          <p:cNvPr id="2057" name="TextBox 9"/>
          <p:cNvSpPr txBox="1">
            <a:spLocks noChangeArrowheads="1"/>
          </p:cNvSpPr>
          <p:nvPr/>
        </p:nvSpPr>
        <p:spPr bwMode="auto">
          <a:xfrm>
            <a:off x="796843" y="1066800"/>
            <a:ext cx="8549135" cy="1446550"/>
          </a:xfrm>
          <a:prstGeom prst="rect">
            <a:avLst/>
          </a:prstGeom>
          <a:noFill/>
          <a:ln w="9525">
            <a:noFill/>
            <a:miter lim="800000"/>
            <a:headEnd/>
            <a:tailEnd/>
          </a:ln>
        </p:spPr>
        <p:txBody>
          <a:bodyPr wrap="none">
            <a:spAutoFit/>
          </a:bodyPr>
          <a:lstStyle/>
          <a:p>
            <a:r>
              <a:rPr lang="en-US" sz="4400" dirty="0" smtClean="0">
                <a:solidFill>
                  <a:schemeClr val="bg1"/>
                </a:solidFill>
                <a:latin typeface="Arial Narrow" pitchFamily="34" charset="0"/>
              </a:rPr>
              <a:t>   2014 State Health Benefit Plan </a:t>
            </a:r>
          </a:p>
          <a:p>
            <a:r>
              <a:rPr lang="en-US" sz="4400" dirty="0" smtClean="0">
                <a:solidFill>
                  <a:schemeClr val="bg1"/>
                </a:solidFill>
                <a:latin typeface="Arial Narrow" pitchFamily="34" charset="0"/>
              </a:rPr>
              <a:t>   Retiree Option Change Period (ROCP)</a:t>
            </a:r>
            <a:endParaRPr lang="en-US" sz="4400" dirty="0">
              <a:solidFill>
                <a:schemeClr val="bg1"/>
              </a:solidFill>
              <a:latin typeface="Arial Narrow" pitchFamily="34" charset="0"/>
            </a:endParaRPr>
          </a:p>
        </p:txBody>
      </p:sp>
      <p:pic>
        <p:nvPicPr>
          <p:cNvPr id="1026" name="Picture 2" descr="SHBPonweb"/>
          <p:cNvPicPr>
            <a:picLocks noChangeAspect="1" noChangeArrowheads="1"/>
          </p:cNvPicPr>
          <p:nvPr/>
        </p:nvPicPr>
        <p:blipFill>
          <a:blip r:embed="rId6" cstate="print"/>
          <a:srcRect/>
          <a:stretch>
            <a:fillRect/>
          </a:stretch>
        </p:blipFill>
        <p:spPr bwMode="auto">
          <a:xfrm>
            <a:off x="7315200" y="5410200"/>
            <a:ext cx="1828800" cy="5715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bwMode="auto">
          <a:xfrm>
            <a:off x="0" y="66675"/>
            <a:ext cx="9144000" cy="931863"/>
          </a:xfrm>
          <a:noFill/>
          <a:ln>
            <a:miter lim="800000"/>
            <a:headEnd/>
            <a:tailEnd/>
          </a:ln>
        </p:spPr>
        <p:txBody>
          <a:bodyPr vert="horz" wrap="square" lIns="91440" tIns="45720" rIns="91440" bIns="45720" numCol="1" anchor="b" anchorCtr="0" compatLnSpc="1">
            <a:prstTxWarp prst="textNoShape">
              <a:avLst/>
            </a:prstTxWarp>
          </a:bodyPr>
          <a:lstStyle/>
          <a:p>
            <a:r>
              <a:rPr lang="en-US" dirty="0" smtClean="0"/>
              <a:t/>
            </a:r>
            <a:br>
              <a:rPr lang="en-US" dirty="0" smtClean="0"/>
            </a:br>
            <a:r>
              <a:rPr lang="en-US" dirty="0" smtClean="0"/>
              <a:t/>
            </a:r>
            <a:br>
              <a:rPr lang="en-US" dirty="0" smtClean="0"/>
            </a:br>
            <a:r>
              <a:rPr lang="en-US" dirty="0" smtClean="0"/>
              <a:t/>
            </a:r>
            <a:br>
              <a:rPr lang="en-US" dirty="0" smtClean="0"/>
            </a:br>
            <a:r>
              <a:rPr lang="en-US" sz="2400" dirty="0" smtClean="0"/>
              <a:t/>
            </a:r>
            <a:br>
              <a:rPr lang="en-US" sz="2400" dirty="0" smtClean="0"/>
            </a:br>
            <a:r>
              <a:rPr lang="en-US" sz="3600" dirty="0" smtClean="0"/>
              <a:t>Health and Wellness Programs under MA Options</a:t>
            </a:r>
          </a:p>
        </p:txBody>
      </p:sp>
      <p:sp>
        <p:nvSpPr>
          <p:cNvPr id="26627" name="Rectangle 3"/>
          <p:cNvSpPr>
            <a:spLocks noGrp="1" noChangeArrowheads="1"/>
          </p:cNvSpPr>
          <p:nvPr>
            <p:ph idx="1"/>
          </p:nvPr>
        </p:nvSpPr>
        <p:spPr bwMode="auto">
          <a:xfrm>
            <a:off x="762000" y="1651000"/>
            <a:ext cx="8140700" cy="3987800"/>
          </a:xfrm>
          <a:noFill/>
          <a:ln>
            <a:miter lim="800000"/>
            <a:headEnd/>
            <a:tailEnd/>
          </a:ln>
        </p:spPr>
        <p:txBody>
          <a:bodyPr vert="horz" wrap="square" lIns="91440" tIns="45720" rIns="91440" bIns="45720" numCol="1" anchor="t" anchorCtr="0" compatLnSpc="1">
            <a:prstTxWarp prst="textNoShape">
              <a:avLst/>
            </a:prstTxWarp>
          </a:bodyPr>
          <a:lstStyle/>
          <a:p>
            <a:pPr marL="171450" indent="-171450">
              <a:spcBef>
                <a:spcPts val="400"/>
              </a:spcBef>
              <a:buFont typeface="Wingdings" pitchFamily="2" charset="2"/>
              <a:buNone/>
            </a:pPr>
            <a:r>
              <a:rPr lang="en-US" sz="2800" b="1" dirty="0" smtClean="0">
                <a:solidFill>
                  <a:srgbClr val="166298"/>
                </a:solidFill>
              </a:rPr>
              <a:t>24/7 NurseLine</a:t>
            </a:r>
            <a:endParaRPr lang="en-US" sz="2800" dirty="0" smtClean="0">
              <a:solidFill>
                <a:srgbClr val="166298"/>
              </a:solidFill>
            </a:endParaRPr>
          </a:p>
          <a:p>
            <a:pPr marL="171450" indent="-171450">
              <a:spcBef>
                <a:spcPts val="400"/>
              </a:spcBef>
              <a:buFont typeface="Wingdings" pitchFamily="2" charset="2"/>
              <a:buNone/>
            </a:pPr>
            <a:r>
              <a:rPr lang="en-US" sz="2800" dirty="0" smtClean="0">
                <a:solidFill>
                  <a:srgbClr val="000000"/>
                </a:solidFill>
              </a:rPr>
              <a:t>Professionals are only a phone call away.</a:t>
            </a:r>
          </a:p>
          <a:p>
            <a:pPr marL="171450" indent="-171450">
              <a:spcBef>
                <a:spcPts val="400"/>
              </a:spcBef>
              <a:buFont typeface="Wingdings" pitchFamily="2" charset="2"/>
              <a:buNone/>
            </a:pPr>
            <a:endParaRPr lang="en-US" sz="2800" dirty="0" smtClean="0">
              <a:solidFill>
                <a:srgbClr val="000000"/>
              </a:solidFill>
            </a:endParaRPr>
          </a:p>
          <a:p>
            <a:pPr marL="171450" indent="-171450">
              <a:spcBef>
                <a:spcPts val="400"/>
              </a:spcBef>
              <a:buFont typeface="Wingdings" pitchFamily="2" charset="2"/>
              <a:buNone/>
            </a:pPr>
            <a:r>
              <a:rPr lang="en-US" sz="2800" b="1" dirty="0" smtClean="0">
                <a:solidFill>
                  <a:srgbClr val="000000"/>
                </a:solidFill>
              </a:rPr>
              <a:t>Advantages for Members</a:t>
            </a:r>
          </a:p>
          <a:p>
            <a:pPr marL="171450" indent="-171450">
              <a:spcBef>
                <a:spcPts val="400"/>
              </a:spcBef>
              <a:buFontTx/>
              <a:buChar char="•"/>
            </a:pPr>
            <a:r>
              <a:rPr lang="en-US" sz="2800" dirty="0" smtClean="0">
                <a:solidFill>
                  <a:srgbClr val="000000"/>
                </a:solidFill>
              </a:rPr>
              <a:t>Helps assess symptoms</a:t>
            </a:r>
          </a:p>
          <a:p>
            <a:pPr marL="171450" indent="-171450">
              <a:spcBef>
                <a:spcPts val="400"/>
              </a:spcBef>
              <a:buFontTx/>
              <a:buChar char="•"/>
            </a:pPr>
            <a:r>
              <a:rPr lang="en-US" sz="2800" dirty="0" smtClean="0">
                <a:solidFill>
                  <a:srgbClr val="000000"/>
                </a:solidFill>
              </a:rPr>
              <a:t>Increases understanding of a condition or course of treatment</a:t>
            </a:r>
          </a:p>
          <a:p>
            <a:pPr marL="171450" indent="-171450">
              <a:spcBef>
                <a:spcPts val="400"/>
              </a:spcBef>
              <a:buFontTx/>
              <a:buChar char="•"/>
            </a:pPr>
            <a:r>
              <a:rPr lang="en-US" sz="2800" dirty="0" smtClean="0">
                <a:solidFill>
                  <a:srgbClr val="000000"/>
                </a:solidFill>
              </a:rPr>
              <a:t>Ensures you receive the right care in the right setting </a:t>
            </a:r>
            <a:br>
              <a:rPr lang="en-US" sz="2800" dirty="0" smtClean="0">
                <a:solidFill>
                  <a:srgbClr val="000000"/>
                </a:solidFill>
              </a:rPr>
            </a:br>
            <a:endParaRPr lang="en-US" sz="2800" dirty="0" smtClean="0">
              <a:solidFill>
                <a:srgbClr val="000000"/>
              </a:solidFill>
            </a:endParaRPr>
          </a:p>
        </p:txBody>
      </p:sp>
      <p:pic>
        <p:nvPicPr>
          <p:cNvPr id="10242" name="Picture 2" descr="SHBPonweb"/>
          <p:cNvPicPr>
            <a:picLocks noChangeAspect="1" noChangeArrowheads="1"/>
          </p:cNvPicPr>
          <p:nvPr/>
        </p:nvPicPr>
        <p:blipFill>
          <a:blip r:embed="rId3" cstate="print"/>
          <a:srcRect/>
          <a:stretch>
            <a:fillRect/>
          </a:stretch>
        </p:blipFill>
        <p:spPr bwMode="auto">
          <a:xfrm>
            <a:off x="7315200" y="6172200"/>
            <a:ext cx="1143000" cy="4286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bwMode="auto">
          <a:xfrm>
            <a:off x="914400" y="66675"/>
            <a:ext cx="6477000" cy="912813"/>
          </a:xfrm>
          <a:noFill/>
          <a:ln>
            <a:miter lim="800000"/>
            <a:headEnd/>
            <a:tailEnd/>
          </a:ln>
        </p:spPr>
        <p:txBody>
          <a:bodyPr vert="horz" wrap="square" lIns="91440" tIns="45720" rIns="91440" bIns="45720" numCol="1" anchor="b" anchorCtr="0" compatLnSpc="1">
            <a:prstTxWarp prst="textNoShape">
              <a:avLst/>
            </a:prstTxWarp>
          </a:bodyPr>
          <a:lstStyle/>
          <a:p>
            <a:r>
              <a:rPr lang="en-US" sz="3200" dirty="0" smtClean="0"/>
              <a:t>Health and Wellness under MA Options </a:t>
            </a:r>
          </a:p>
        </p:txBody>
      </p:sp>
      <p:sp>
        <p:nvSpPr>
          <p:cNvPr id="27651" name="Rectangle 3"/>
          <p:cNvSpPr>
            <a:spLocks noGrp="1" noChangeArrowheads="1"/>
          </p:cNvSpPr>
          <p:nvPr>
            <p:ph idx="1"/>
          </p:nvPr>
        </p:nvSpPr>
        <p:spPr bwMode="auto">
          <a:xfrm>
            <a:off x="381000" y="1363662"/>
            <a:ext cx="7856538" cy="3970337"/>
          </a:xfrm>
          <a:noFill/>
          <a:ln>
            <a:miter lim="800000"/>
            <a:headEnd/>
            <a:tailEnd/>
          </a:ln>
        </p:spPr>
        <p:txBody>
          <a:bodyPr vert="horz" wrap="square" lIns="91440" tIns="45720" rIns="91440" bIns="45720" numCol="1" anchor="t" anchorCtr="0" compatLnSpc="1">
            <a:prstTxWarp prst="textNoShape">
              <a:avLst/>
            </a:prstTxWarp>
          </a:bodyPr>
          <a:lstStyle/>
          <a:p>
            <a:pPr marL="171450" indent="-171450">
              <a:spcBef>
                <a:spcPts val="400"/>
              </a:spcBef>
              <a:buFont typeface="Wingdings" pitchFamily="2" charset="2"/>
              <a:buNone/>
            </a:pPr>
            <a:r>
              <a:rPr lang="en-US" sz="2200" b="1" dirty="0" smtClean="0">
                <a:solidFill>
                  <a:srgbClr val="166298"/>
                </a:solidFill>
              </a:rPr>
              <a:t>SilverSneakers</a:t>
            </a:r>
            <a:r>
              <a:rPr lang="en-US" sz="2200" b="1" baseline="30000" dirty="0" smtClean="0">
                <a:solidFill>
                  <a:srgbClr val="166298"/>
                </a:solidFill>
              </a:rPr>
              <a:t>®</a:t>
            </a:r>
            <a:r>
              <a:rPr lang="en-US" sz="2200" b="1" dirty="0" smtClean="0">
                <a:solidFill>
                  <a:srgbClr val="166298"/>
                </a:solidFill>
              </a:rPr>
              <a:t> Fitness Program</a:t>
            </a:r>
            <a:endParaRPr lang="en-US" sz="2200" dirty="0" smtClean="0">
              <a:solidFill>
                <a:srgbClr val="166298"/>
              </a:solidFill>
            </a:endParaRPr>
          </a:p>
          <a:p>
            <a:pPr marL="171450" indent="-171450">
              <a:spcBef>
                <a:spcPts val="400"/>
              </a:spcBef>
              <a:buFont typeface="Wingdings" pitchFamily="2" charset="2"/>
              <a:buNone/>
            </a:pPr>
            <a:r>
              <a:rPr lang="en-US" sz="2200" dirty="0" smtClean="0">
                <a:solidFill>
                  <a:srgbClr val="000000"/>
                </a:solidFill>
              </a:rPr>
              <a:t>SilverSneakers is a fun, energizing program that helps you take greater control of </a:t>
            </a:r>
          </a:p>
          <a:p>
            <a:pPr marL="171450" indent="-171450">
              <a:spcBef>
                <a:spcPts val="400"/>
              </a:spcBef>
              <a:buFont typeface="Wingdings" pitchFamily="2" charset="2"/>
              <a:buNone/>
            </a:pPr>
            <a:r>
              <a:rPr lang="en-US" sz="2200" dirty="0" smtClean="0">
                <a:solidFill>
                  <a:srgbClr val="000000"/>
                </a:solidFill>
              </a:rPr>
              <a:t>your health by encouraging physical activity and offering social events.</a:t>
            </a:r>
          </a:p>
          <a:p>
            <a:pPr marL="171450" indent="-171450">
              <a:spcBef>
                <a:spcPts val="400"/>
              </a:spcBef>
              <a:buFont typeface="Wingdings" pitchFamily="2" charset="2"/>
              <a:buNone/>
            </a:pPr>
            <a:endParaRPr lang="en-US" sz="2200" dirty="0" smtClean="0">
              <a:solidFill>
                <a:srgbClr val="000000"/>
              </a:solidFill>
            </a:endParaRPr>
          </a:p>
          <a:p>
            <a:pPr marL="171450" indent="-171450">
              <a:spcBef>
                <a:spcPts val="400"/>
              </a:spcBef>
              <a:buFont typeface="Wingdings" pitchFamily="2" charset="2"/>
              <a:buNone/>
            </a:pPr>
            <a:r>
              <a:rPr lang="en-US" sz="2200" b="1" dirty="0" smtClean="0">
                <a:solidFill>
                  <a:srgbClr val="000000"/>
                </a:solidFill>
              </a:rPr>
              <a:t>Benefits include:</a:t>
            </a:r>
          </a:p>
          <a:p>
            <a:pPr marL="171450" indent="-171450">
              <a:spcBef>
                <a:spcPts val="400"/>
              </a:spcBef>
              <a:buFont typeface="Arial" pitchFamily="34" charset="0"/>
              <a:buChar char="•"/>
            </a:pPr>
            <a:r>
              <a:rPr lang="en-US" sz="2200" dirty="0" smtClean="0">
                <a:solidFill>
                  <a:srgbClr val="000000"/>
                </a:solidFill>
              </a:rPr>
              <a:t>Fitness club memberships to participating locations across the country.</a:t>
            </a:r>
          </a:p>
          <a:p>
            <a:pPr marL="171450" indent="-171450">
              <a:spcBef>
                <a:spcPts val="400"/>
              </a:spcBef>
              <a:buFont typeface="Arial" pitchFamily="34" charset="0"/>
              <a:buChar char="•"/>
            </a:pPr>
            <a:r>
              <a:rPr lang="en-US" sz="2200" dirty="0" smtClean="0">
                <a:solidFill>
                  <a:srgbClr val="000000"/>
                </a:solidFill>
              </a:rPr>
              <a:t>Social activities and health education seminars.</a:t>
            </a:r>
          </a:p>
          <a:p>
            <a:pPr marL="171450" indent="-171450">
              <a:spcBef>
                <a:spcPts val="400"/>
              </a:spcBef>
              <a:buFont typeface="Arial" pitchFamily="34" charset="0"/>
              <a:buChar char="•"/>
            </a:pPr>
            <a:r>
              <a:rPr lang="en-US" sz="2200" dirty="0" smtClean="0">
                <a:solidFill>
                  <a:srgbClr val="000000"/>
                </a:solidFill>
              </a:rPr>
              <a:t>Classes designed exclusively for older adults taught by certified instructors.</a:t>
            </a:r>
          </a:p>
          <a:p>
            <a:pPr marL="171450" indent="-171450">
              <a:spcBef>
                <a:spcPts val="400"/>
              </a:spcBef>
              <a:buFont typeface="Arial" pitchFamily="34" charset="0"/>
              <a:buChar char="•"/>
            </a:pPr>
            <a:r>
              <a:rPr lang="en-US" sz="2200" dirty="0" smtClean="0">
                <a:solidFill>
                  <a:srgbClr val="000000"/>
                </a:solidFill>
              </a:rPr>
              <a:t>Program offers an in-home fitness solution as well as an online community. </a:t>
            </a:r>
          </a:p>
          <a:p>
            <a:pPr marL="171450" indent="-171450">
              <a:spcBef>
                <a:spcPts val="400"/>
              </a:spcBef>
              <a:buFont typeface="Arial" pitchFamily="34" charset="0"/>
              <a:buChar char="•"/>
            </a:pPr>
            <a:r>
              <a:rPr lang="en-US" sz="2200" dirty="0" smtClean="0">
                <a:solidFill>
                  <a:srgbClr val="000000"/>
                </a:solidFill>
              </a:rPr>
              <a:t>Go to </a:t>
            </a:r>
            <a:r>
              <a:rPr lang="en-US" sz="2200" b="1" dirty="0" smtClean="0">
                <a:solidFill>
                  <a:srgbClr val="000000"/>
                </a:solidFill>
              </a:rPr>
              <a:t>www.silversneakers.com</a:t>
            </a:r>
            <a:r>
              <a:rPr lang="en-US" sz="2200" dirty="0" smtClean="0">
                <a:solidFill>
                  <a:srgbClr val="000000"/>
                </a:solidFill>
              </a:rPr>
              <a:t> or call </a:t>
            </a:r>
            <a:r>
              <a:rPr lang="en-US" sz="2200" b="1" dirty="0" smtClean="0">
                <a:solidFill>
                  <a:srgbClr val="000000"/>
                </a:solidFill>
              </a:rPr>
              <a:t>1-888-423-4632 </a:t>
            </a:r>
            <a:r>
              <a:rPr lang="en-US" sz="2200" dirty="0" smtClean="0">
                <a:solidFill>
                  <a:srgbClr val="000000"/>
                </a:solidFill>
              </a:rPr>
              <a:t>to find out more!</a:t>
            </a:r>
          </a:p>
        </p:txBody>
      </p:sp>
      <p:pic>
        <p:nvPicPr>
          <p:cNvPr id="11266" name="Picture 2" descr="SHBPonweb"/>
          <p:cNvPicPr>
            <a:picLocks noChangeAspect="1" noChangeArrowheads="1"/>
          </p:cNvPicPr>
          <p:nvPr/>
        </p:nvPicPr>
        <p:blipFill>
          <a:blip r:embed="rId3" cstate="print"/>
          <a:srcRect/>
          <a:stretch>
            <a:fillRect/>
          </a:stretch>
        </p:blipFill>
        <p:spPr bwMode="auto">
          <a:xfrm>
            <a:off x="7239000" y="6276975"/>
            <a:ext cx="1143000" cy="4286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bwMode="auto">
          <a:xfrm>
            <a:off x="879475" y="263525"/>
            <a:ext cx="7839075" cy="587375"/>
          </a:xfrm>
          <a:noFill/>
          <a:ln>
            <a:miter lim="800000"/>
            <a:headEnd/>
            <a:tailEnd/>
          </a:ln>
        </p:spPr>
        <p:txBody>
          <a:bodyPr vert="horz" wrap="square" lIns="91440" tIns="45720" rIns="91440" bIns="45720" numCol="1" anchor="b" anchorCtr="0" compatLnSpc="1">
            <a:prstTxWarp prst="textNoShape">
              <a:avLst/>
            </a:prstTxWarp>
          </a:bodyPr>
          <a:lstStyle/>
          <a:p>
            <a:r>
              <a:rPr lang="en-US" dirty="0" smtClean="0"/>
              <a:t/>
            </a:r>
            <a:br>
              <a:rPr lang="en-US" dirty="0" smtClean="0"/>
            </a:br>
            <a:r>
              <a:rPr lang="en-US" dirty="0" smtClean="0"/>
              <a:t>Save money with Special Offers - MA</a:t>
            </a:r>
            <a:endParaRPr lang="en-US" baseline="38000" dirty="0" smtClean="0"/>
          </a:p>
        </p:txBody>
      </p:sp>
      <p:sp>
        <p:nvSpPr>
          <p:cNvPr id="28675" name="Rectangle 3"/>
          <p:cNvSpPr>
            <a:spLocks noGrp="1" noChangeArrowheads="1"/>
          </p:cNvSpPr>
          <p:nvPr>
            <p:ph idx="1"/>
          </p:nvPr>
        </p:nvSpPr>
        <p:spPr bwMode="auto">
          <a:xfrm>
            <a:off x="381000" y="1354138"/>
            <a:ext cx="8161338" cy="4983162"/>
          </a:xfrm>
          <a:noFill/>
          <a:ln>
            <a:miter lim="800000"/>
            <a:headEnd/>
            <a:tailEnd/>
          </a:ln>
        </p:spPr>
        <p:txBody>
          <a:bodyPr vert="horz" wrap="square" lIns="91440" tIns="45720" rIns="91440" bIns="45720" numCol="1" anchor="t" anchorCtr="0" compatLnSpc="1">
            <a:prstTxWarp prst="textNoShape">
              <a:avLst/>
            </a:prstTxWarp>
          </a:bodyPr>
          <a:lstStyle/>
          <a:p>
            <a:pPr marL="0" indent="0">
              <a:spcAft>
                <a:spcPts val="1200"/>
              </a:spcAft>
              <a:buFont typeface="Wingdings" pitchFamily="2" charset="2"/>
              <a:buNone/>
            </a:pPr>
            <a:r>
              <a:rPr lang="en-US" sz="2000" dirty="0" smtClean="0">
                <a:solidFill>
                  <a:srgbClr val="000000"/>
                </a:solidFill>
              </a:rPr>
              <a:t>You have online access to health and wellness product and service discounts to help you reach your health goals and save money:</a:t>
            </a:r>
          </a:p>
          <a:p>
            <a:pPr marL="0" indent="0">
              <a:spcAft>
                <a:spcPts val="1200"/>
              </a:spcAft>
            </a:pPr>
            <a:r>
              <a:rPr lang="en-US" sz="2000" dirty="0" smtClean="0">
                <a:solidFill>
                  <a:srgbClr val="000000"/>
                </a:solidFill>
              </a:rPr>
              <a:t> Diet/nutrition and fitness: Jenny Craig</a:t>
            </a:r>
            <a:r>
              <a:rPr lang="en-US" sz="2000" baseline="30000" dirty="0" smtClean="0">
                <a:solidFill>
                  <a:srgbClr val="000000"/>
                </a:solidFill>
              </a:rPr>
              <a:t>®</a:t>
            </a:r>
            <a:r>
              <a:rPr lang="en-US" sz="2000" dirty="0" smtClean="0">
                <a:solidFill>
                  <a:srgbClr val="000000"/>
                </a:solidFill>
              </a:rPr>
              <a:t>, WeightWatchers</a:t>
            </a:r>
            <a:r>
              <a:rPr lang="en-US" sz="2000" baseline="30000" dirty="0" smtClean="0">
                <a:solidFill>
                  <a:srgbClr val="000000"/>
                </a:solidFill>
              </a:rPr>
              <a:t>®</a:t>
            </a:r>
            <a:r>
              <a:rPr lang="en-US" sz="2000" dirty="0" smtClean="0">
                <a:solidFill>
                  <a:srgbClr val="000000"/>
                </a:solidFill>
              </a:rPr>
              <a:t>, Lindora</a:t>
            </a:r>
            <a:r>
              <a:rPr lang="en-US" sz="2000" baseline="30000" dirty="0" smtClean="0">
                <a:solidFill>
                  <a:srgbClr val="000000"/>
                </a:solidFill>
              </a:rPr>
              <a:t>®</a:t>
            </a:r>
            <a:r>
              <a:rPr lang="en-US" sz="2000" dirty="0" smtClean="0">
                <a:solidFill>
                  <a:srgbClr val="000000"/>
                </a:solidFill>
              </a:rPr>
              <a:t>, LivingLean</a:t>
            </a:r>
            <a:r>
              <a:rPr lang="en-US" sz="2000" baseline="30000" dirty="0" smtClean="0">
                <a:solidFill>
                  <a:srgbClr val="000000"/>
                </a:solidFill>
              </a:rPr>
              <a:t>TM</a:t>
            </a:r>
            <a:endParaRPr lang="en-US" sz="2000" dirty="0" smtClean="0">
              <a:solidFill>
                <a:srgbClr val="000000"/>
              </a:solidFill>
            </a:endParaRPr>
          </a:p>
          <a:p>
            <a:pPr marL="0" indent="0">
              <a:spcAft>
                <a:spcPts val="1200"/>
              </a:spcAft>
            </a:pPr>
            <a:r>
              <a:rPr lang="en-US" sz="2000" dirty="0" smtClean="0">
                <a:solidFill>
                  <a:srgbClr val="000000"/>
                </a:solidFill>
              </a:rPr>
              <a:t>Vitamins and personal care: Puritan's Pride</a:t>
            </a:r>
          </a:p>
          <a:p>
            <a:pPr marL="0" indent="0">
              <a:spcAft>
                <a:spcPts val="1200"/>
              </a:spcAft>
            </a:pPr>
            <a:r>
              <a:rPr lang="en-US" sz="2000" dirty="0" smtClean="0">
                <a:solidFill>
                  <a:srgbClr val="000000"/>
                </a:solidFill>
              </a:rPr>
              <a:t>Vision and hearing: </a:t>
            </a:r>
            <a:r>
              <a:rPr lang="fr-FR" sz="2000" dirty="0" smtClean="0">
                <a:solidFill>
                  <a:srgbClr val="000000"/>
                </a:solidFill>
              </a:rPr>
              <a:t>1-800 CONTACTS, TruVision</a:t>
            </a:r>
            <a:r>
              <a:rPr lang="fr-FR" sz="2000" baseline="30000" dirty="0" smtClean="0">
                <a:solidFill>
                  <a:srgbClr val="000000"/>
                </a:solidFill>
              </a:rPr>
              <a:t>TM</a:t>
            </a:r>
            <a:r>
              <a:rPr lang="fr-FR" sz="2000" dirty="0" smtClean="0">
                <a:solidFill>
                  <a:srgbClr val="000000"/>
                </a:solidFill>
              </a:rPr>
              <a:t>, Premier LASIK, HearPO, Beltone</a:t>
            </a:r>
            <a:r>
              <a:rPr lang="fr-FR" sz="2000" baseline="30000" dirty="0" smtClean="0">
                <a:solidFill>
                  <a:srgbClr val="000000"/>
                </a:solidFill>
              </a:rPr>
              <a:t>TM</a:t>
            </a:r>
            <a:endParaRPr lang="fr-FR" sz="2000" dirty="0" smtClean="0">
              <a:solidFill>
                <a:srgbClr val="000000"/>
              </a:solidFill>
            </a:endParaRPr>
          </a:p>
          <a:p>
            <a:pPr marL="0" indent="0">
              <a:spcAft>
                <a:spcPts val="1200"/>
              </a:spcAft>
            </a:pPr>
            <a:r>
              <a:rPr lang="en-US" sz="2000" dirty="0" smtClean="0">
                <a:solidFill>
                  <a:srgbClr val="000000"/>
                </a:solidFill>
              </a:rPr>
              <a:t>Healthy habits: LivingFree</a:t>
            </a:r>
            <a:r>
              <a:rPr lang="en-US" sz="2000" baseline="30000" dirty="0" smtClean="0">
                <a:solidFill>
                  <a:srgbClr val="000000"/>
                </a:solidFill>
              </a:rPr>
              <a:t>TM</a:t>
            </a:r>
            <a:r>
              <a:rPr lang="en-US" sz="2000" dirty="0" smtClean="0">
                <a:solidFill>
                  <a:srgbClr val="000000"/>
                </a:solidFill>
              </a:rPr>
              <a:t>, LivingSmart</a:t>
            </a:r>
            <a:r>
              <a:rPr lang="en-US" sz="2000" baseline="30000" dirty="0" smtClean="0">
                <a:solidFill>
                  <a:srgbClr val="000000"/>
                </a:solidFill>
              </a:rPr>
              <a:t>TM</a:t>
            </a:r>
            <a:endParaRPr lang="en-US" sz="2000" dirty="0" smtClean="0">
              <a:solidFill>
                <a:srgbClr val="000000"/>
              </a:solidFill>
            </a:endParaRPr>
          </a:p>
          <a:p>
            <a:pPr marL="0" indent="0">
              <a:spcAft>
                <a:spcPts val="1200"/>
              </a:spcAft>
            </a:pPr>
            <a:r>
              <a:rPr lang="en-US" sz="2000" dirty="0" smtClean="0">
                <a:solidFill>
                  <a:srgbClr val="000000"/>
                </a:solidFill>
              </a:rPr>
              <a:t>And, lots more!</a:t>
            </a:r>
          </a:p>
          <a:p>
            <a:pPr marL="0" indent="0">
              <a:buClr>
                <a:schemeClr val="tx1"/>
              </a:buClr>
              <a:buFont typeface="Wingdings" pitchFamily="2" charset="2"/>
              <a:buNone/>
            </a:pPr>
            <a:r>
              <a:rPr lang="en-US" sz="1400" b="1" dirty="0" smtClean="0">
                <a:solidFill>
                  <a:srgbClr val="000000"/>
                </a:solidFill>
              </a:rPr>
              <a:t>Note:</a:t>
            </a:r>
            <a:r>
              <a:rPr lang="en-US" sz="1400" dirty="0" smtClean="0">
                <a:solidFill>
                  <a:srgbClr val="000000"/>
                </a:solidFill>
              </a:rPr>
              <a:t> Vendors and offers are subject to change without prior notice. Blue Cross and Blue Shield of Georgia, Inc. does not endorse and is not responsible for the products, services or information provided by the vendors. Services and supplies accessed through this program are NOT a part of your health coverage. Please refer to your schedule of benefits for coverage details. Information is being provided for educational purposes only and should not be considered medical advice or treatment. Please consult your doctor for advice about changes that could affect your health or lifestyle.</a:t>
            </a:r>
          </a:p>
          <a:p>
            <a:pPr marL="0" indent="0">
              <a:buClr>
                <a:schemeClr val="tx1"/>
              </a:buClr>
              <a:buFont typeface="Wingdings" pitchFamily="2" charset="2"/>
              <a:buNone/>
            </a:pPr>
            <a:r>
              <a:rPr lang="en-US" sz="1200" dirty="0" smtClean="0">
                <a:solidFill>
                  <a:srgbClr val="000000"/>
                </a:solidFill>
              </a:rPr>
              <a:t>	</a:t>
            </a:r>
          </a:p>
        </p:txBody>
      </p:sp>
      <p:pic>
        <p:nvPicPr>
          <p:cNvPr id="12290" name="Picture 2" descr="SHBPonweb"/>
          <p:cNvPicPr>
            <a:picLocks noChangeAspect="1" noChangeArrowheads="1"/>
          </p:cNvPicPr>
          <p:nvPr/>
        </p:nvPicPr>
        <p:blipFill>
          <a:blip r:embed="rId3" cstate="print"/>
          <a:srcRect/>
          <a:stretch>
            <a:fillRect/>
          </a:stretch>
        </p:blipFill>
        <p:spPr bwMode="auto">
          <a:xfrm>
            <a:off x="7543800" y="6429375"/>
            <a:ext cx="1143000" cy="4286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bwMode="auto">
          <a:xfrm>
            <a:off x="558800" y="228600"/>
            <a:ext cx="7594600" cy="762000"/>
          </a:xfrm>
          <a:noFill/>
          <a:ln>
            <a:miter lim="800000"/>
            <a:headEnd/>
            <a:tailEnd/>
          </a:ln>
        </p:spPr>
        <p:txBody>
          <a:bodyPr vert="horz" wrap="square" lIns="91440" tIns="45720" rIns="91440" bIns="45720" numCol="1" anchor="t" anchorCtr="0" compatLnSpc="1">
            <a:prstTxWarp prst="textNoShape">
              <a:avLst/>
            </a:prstTxWarp>
          </a:bodyPr>
          <a:lstStyle/>
          <a:p>
            <a:pPr marL="171450" indent="-171450"/>
            <a:r>
              <a:rPr lang="en-US" dirty="0" smtClean="0"/>
              <a:t> </a:t>
            </a:r>
            <a:r>
              <a:rPr lang="en-US" sz="3200" dirty="0" smtClean="0"/>
              <a:t>Medicare Advantage PPO Membership Card</a:t>
            </a:r>
          </a:p>
        </p:txBody>
      </p:sp>
      <p:sp>
        <p:nvSpPr>
          <p:cNvPr id="31747" name="Content Placeholder 2"/>
          <p:cNvSpPr>
            <a:spLocks noGrp="1"/>
          </p:cNvSpPr>
          <p:nvPr>
            <p:ph idx="1"/>
          </p:nvPr>
        </p:nvSpPr>
        <p:spPr bwMode="auto">
          <a:noFill/>
          <a:ln>
            <a:miter lim="800000"/>
            <a:headEnd/>
            <a:tailEnd/>
          </a:ln>
        </p:spPr>
        <p:txBody>
          <a:bodyPr vert="horz" wrap="square" lIns="91440" tIns="45720" rIns="91440" bIns="45720" numCol="1" anchor="t" anchorCtr="0" compatLnSpc="1">
            <a:prstTxWarp prst="textNoShape">
              <a:avLst/>
            </a:prstTxWarp>
          </a:bodyPr>
          <a:lstStyle/>
          <a:p>
            <a:r>
              <a:rPr lang="en-US" sz="2800" dirty="0" smtClean="0">
                <a:solidFill>
                  <a:srgbClr val="000000"/>
                </a:solidFill>
              </a:rPr>
              <a:t>You will receive a new Blue Cross and Blue Shield of Georgia, Inc. membership card in the mail.</a:t>
            </a:r>
          </a:p>
          <a:p>
            <a:r>
              <a:rPr lang="en-US" sz="2800" dirty="0" smtClean="0">
                <a:solidFill>
                  <a:srgbClr val="000000"/>
                </a:solidFill>
              </a:rPr>
              <a:t>Use it at all provider [and pharmacy] locations.</a:t>
            </a:r>
          </a:p>
          <a:p>
            <a:r>
              <a:rPr lang="en-US" sz="2800" dirty="0" smtClean="0">
                <a:solidFill>
                  <a:srgbClr val="000000"/>
                </a:solidFill>
              </a:rPr>
              <a:t>You do not need to show your Medicare card.</a:t>
            </a:r>
          </a:p>
          <a:p>
            <a:r>
              <a:rPr lang="en-US" sz="2800" b="1" dirty="0" smtClean="0">
                <a:solidFill>
                  <a:srgbClr val="000000"/>
                </a:solidFill>
              </a:rPr>
              <a:t>One card is all you need: </a:t>
            </a:r>
            <a:r>
              <a:rPr lang="en-US" sz="2800" dirty="0" smtClean="0">
                <a:solidFill>
                  <a:srgbClr val="000000"/>
                </a:solidFill>
              </a:rPr>
              <a:t>Bring your membership card to the pharmacy and your plan will process the claim – all you</a:t>
            </a:r>
            <a:r>
              <a:rPr lang="en-US" altLang="en-US" sz="2800" dirty="0" smtClean="0">
                <a:solidFill>
                  <a:srgbClr val="000000"/>
                </a:solidFill>
              </a:rPr>
              <a:t>’</a:t>
            </a:r>
            <a:r>
              <a:rPr lang="en-US" sz="2800" dirty="0" smtClean="0">
                <a:solidFill>
                  <a:srgbClr val="000000"/>
                </a:solidFill>
              </a:rPr>
              <a:t>ll need to do is pay your copay/coinsurance.</a:t>
            </a:r>
          </a:p>
          <a:p>
            <a:endParaRPr lang="en-US" dirty="0" smtClean="0"/>
          </a:p>
        </p:txBody>
      </p:sp>
      <p:pic>
        <p:nvPicPr>
          <p:cNvPr id="13314" name="Picture 2" descr="SHBPonweb"/>
          <p:cNvPicPr>
            <a:picLocks noChangeAspect="1" noChangeArrowheads="1"/>
          </p:cNvPicPr>
          <p:nvPr/>
        </p:nvPicPr>
        <p:blipFill>
          <a:blip r:embed="rId2" cstate="print"/>
          <a:srcRect/>
          <a:stretch>
            <a:fillRect/>
          </a:stretch>
        </p:blipFill>
        <p:spPr bwMode="auto">
          <a:xfrm>
            <a:off x="7467600" y="6172200"/>
            <a:ext cx="1143000" cy="428625"/>
          </a:xfrm>
          <a:prstGeom prst="rect">
            <a:avLst/>
          </a:prstGeom>
          <a:noFill/>
          <a:ln w="9525">
            <a:noFill/>
            <a:miter lim="800000"/>
            <a:headEnd/>
            <a:tailEnd/>
          </a:ln>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bwMode="auto">
          <a:xfrm>
            <a:off x="882650" y="247650"/>
            <a:ext cx="6203950" cy="723900"/>
          </a:xfrm>
          <a:noFill/>
          <a:ln>
            <a:miter lim="800000"/>
            <a:headEnd/>
            <a:tailEnd/>
          </a:ln>
        </p:spPr>
        <p:txBody>
          <a:bodyPr vert="horz" wrap="square" lIns="91440" tIns="45720" rIns="91440" bIns="45720" numCol="1" anchor="b" anchorCtr="0" compatLnSpc="1">
            <a:prstTxWarp prst="textNoShape">
              <a:avLst/>
            </a:prstTxWarp>
          </a:bodyPr>
          <a:lstStyle/>
          <a:p>
            <a:r>
              <a:rPr lang="en-US" sz="2600" dirty="0" smtClean="0"/>
              <a:t>Medicare Advantage PPO Customer Service </a:t>
            </a:r>
          </a:p>
        </p:txBody>
      </p:sp>
      <p:sp>
        <p:nvSpPr>
          <p:cNvPr id="49154" name="Rectangle 3"/>
          <p:cNvSpPr>
            <a:spLocks noGrp="1" noChangeArrowheads="1"/>
          </p:cNvSpPr>
          <p:nvPr>
            <p:ph idx="1"/>
          </p:nvPr>
        </p:nvSpPr>
        <p:spPr bwMode="auto">
          <a:xfrm>
            <a:off x="762000" y="1346200"/>
            <a:ext cx="8001000" cy="4724400"/>
          </a:xfrm>
          <a:extLst>
            <a:ext uri="{909E8E84-426E-40dd-AFC4-6F175D3DCCD1}"/>
            <a:ext uri="{91240B29-F687-4f45-9708-019B960494DF}"/>
          </a:extLst>
        </p:spPr>
        <p:txBody>
          <a:bodyPr vert="horz" wrap="square" lIns="91440" tIns="45720" rIns="91440" bIns="45720" numCol="1" anchor="t" anchorCtr="0" compatLnSpc="1">
            <a:prstTxWarp prst="textNoShape">
              <a:avLst/>
            </a:prstTxWarp>
          </a:bodyPr>
          <a:lstStyle/>
          <a:p>
            <a:pPr marL="171450" indent="-171450">
              <a:buFont typeface="Wingdings" charset="0"/>
              <a:buNone/>
              <a:defRPr/>
            </a:pPr>
            <a:r>
              <a:rPr lang="en-US" sz="2800" b="1" dirty="0">
                <a:solidFill>
                  <a:schemeClr val="tx2"/>
                </a:solidFill>
              </a:rPr>
              <a:t>First Impressions Welcome </a:t>
            </a:r>
            <a:r>
              <a:rPr lang="en-US" sz="2800" b="1" dirty="0" smtClean="0">
                <a:solidFill>
                  <a:schemeClr val="tx2"/>
                </a:solidFill>
              </a:rPr>
              <a:t>Line*</a:t>
            </a:r>
            <a:endParaRPr lang="en-US" sz="2800" dirty="0">
              <a:solidFill>
                <a:schemeClr val="tx2"/>
              </a:solidFill>
            </a:endParaRPr>
          </a:p>
          <a:p>
            <a:pPr>
              <a:defRPr/>
            </a:pPr>
            <a:r>
              <a:rPr lang="en-US" sz="2800" dirty="0" smtClean="0">
                <a:solidFill>
                  <a:srgbClr val="000000"/>
                </a:solidFill>
              </a:rPr>
              <a:t>Caring Customer Service professionals are available to help answer questions during Open Enrollment.</a:t>
            </a:r>
          </a:p>
          <a:p>
            <a:pPr>
              <a:defRPr/>
            </a:pPr>
            <a:r>
              <a:rPr lang="en-US" sz="2800" dirty="0" smtClean="0">
                <a:solidFill>
                  <a:srgbClr val="000000"/>
                </a:solidFill>
              </a:rPr>
              <a:t>The toll-free First Impressions and TTY numbers are listed in your Open Enrollment materials.</a:t>
            </a:r>
            <a:endParaRPr lang="en-US" sz="2800" dirty="0">
              <a:solidFill>
                <a:srgbClr val="000000"/>
              </a:solidFill>
            </a:endParaRPr>
          </a:p>
          <a:p>
            <a:pPr marL="171450" indent="-171450">
              <a:buFont typeface="Wingdings" charset="0"/>
              <a:buNone/>
              <a:defRPr/>
            </a:pPr>
            <a:r>
              <a:rPr lang="en-US" sz="2800" b="1" dirty="0" smtClean="0">
                <a:solidFill>
                  <a:schemeClr val="tx2"/>
                </a:solidFill>
              </a:rPr>
              <a:t>Dedicated Customer Service Team*</a:t>
            </a:r>
          </a:p>
          <a:p>
            <a:pPr>
              <a:defRPr/>
            </a:pPr>
            <a:r>
              <a:rPr lang="en-US" sz="2800" dirty="0" smtClean="0">
                <a:solidFill>
                  <a:srgbClr val="000000"/>
                </a:solidFill>
              </a:rPr>
              <a:t>The toll-free Customer Service and TTY numbers are listed on the membership card.</a:t>
            </a:r>
          </a:p>
          <a:p>
            <a:pPr marL="171450" indent="-171450">
              <a:buFont typeface="Wingdings" charset="0"/>
              <a:buNone/>
              <a:defRPr/>
            </a:pPr>
            <a:r>
              <a:rPr lang="en-US" sz="2800" i="1" dirty="0" smtClean="0">
                <a:solidFill>
                  <a:srgbClr val="000000"/>
                </a:solidFill>
              </a:rPr>
              <a:t>*Hours of operation: 8 a.m. to 8 p.m. ET, Monday through Friday</a:t>
            </a:r>
          </a:p>
          <a:p>
            <a:pPr>
              <a:buFont typeface="Wingdings" charset="0"/>
              <a:buChar char="•"/>
              <a:defRPr/>
            </a:pPr>
            <a:endParaRPr lang="en-US" sz="1600" dirty="0">
              <a:solidFill>
                <a:srgbClr val="000000"/>
              </a:solidFill>
            </a:endParaRPr>
          </a:p>
        </p:txBody>
      </p:sp>
      <p:pic>
        <p:nvPicPr>
          <p:cNvPr id="14338" name="Picture 2" descr="SHBPonweb"/>
          <p:cNvPicPr>
            <a:picLocks noChangeAspect="1" noChangeArrowheads="1"/>
          </p:cNvPicPr>
          <p:nvPr/>
        </p:nvPicPr>
        <p:blipFill>
          <a:blip r:embed="rId3" cstate="print"/>
          <a:srcRect/>
          <a:stretch>
            <a:fillRect/>
          </a:stretch>
        </p:blipFill>
        <p:spPr bwMode="auto">
          <a:xfrm>
            <a:off x="7315200" y="6248400"/>
            <a:ext cx="1143000" cy="4286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2014  Plan Options ( Non Medicare Advantage (MA) Options)</a:t>
            </a:r>
            <a:endParaRPr lang="en-US" dirty="0"/>
          </a:p>
        </p:txBody>
      </p:sp>
      <p:sp>
        <p:nvSpPr>
          <p:cNvPr id="3" name="Content Placeholder 2"/>
          <p:cNvSpPr>
            <a:spLocks noGrp="1"/>
          </p:cNvSpPr>
          <p:nvPr>
            <p:ph idx="1"/>
          </p:nvPr>
        </p:nvSpPr>
        <p:spPr>
          <a:xfrm>
            <a:off x="304800" y="1447800"/>
            <a:ext cx="8534400" cy="4953000"/>
          </a:xfrm>
        </p:spPr>
        <p:txBody>
          <a:bodyPr/>
          <a:lstStyle/>
          <a:p>
            <a:r>
              <a:rPr lang="en-US" dirty="0" smtClean="0"/>
              <a:t>Retirees not enrolled in Medicare can select </a:t>
            </a:r>
          </a:p>
          <a:p>
            <a:pPr lvl="1"/>
            <a:r>
              <a:rPr lang="en-US" sz="3200" dirty="0" smtClean="0"/>
              <a:t>Gold HRA</a:t>
            </a:r>
          </a:p>
          <a:p>
            <a:pPr lvl="1"/>
            <a:r>
              <a:rPr lang="en-US" sz="3200" dirty="0" smtClean="0"/>
              <a:t>Silver HRA</a:t>
            </a:r>
          </a:p>
          <a:p>
            <a:pPr lvl="1"/>
            <a:r>
              <a:rPr lang="en-US" sz="3200" dirty="0" smtClean="0"/>
              <a:t>Bronze HRA </a:t>
            </a:r>
          </a:p>
          <a:p>
            <a:r>
              <a:rPr lang="en-US" dirty="0" smtClean="0"/>
              <a:t>Each option above offers “actions based” incentives that allow members and their covered spouses to earn incentive fund contributions throughout 2014</a:t>
            </a:r>
            <a:endParaRPr lang="en-US" sz="2400" dirty="0" smtClean="0"/>
          </a:p>
          <a:p>
            <a:pPr>
              <a:buNone/>
            </a:pPr>
            <a:endParaRPr lang="en-US" sz="2400" dirty="0" smtClean="0"/>
          </a:p>
          <a:p>
            <a:pPr>
              <a:buNone/>
            </a:pPr>
            <a:r>
              <a:rPr lang="en-US" sz="2400" dirty="0" smtClean="0"/>
              <a:t>Note: TRICARE Supplement  is available to TRICARE members.</a:t>
            </a:r>
          </a:p>
          <a:p>
            <a:pPr>
              <a:buNone/>
            </a:pPr>
            <a:endParaRPr lang="en-US" sz="3600" dirty="0" smtClean="0"/>
          </a:p>
          <a:p>
            <a:pPr lvl="1">
              <a:buNone/>
            </a:pPr>
            <a:endParaRPr lang="en-US" dirty="0" smtClean="0"/>
          </a:p>
          <a:p>
            <a:pPr lvl="1"/>
            <a:endParaRPr lang="en-US" dirty="0"/>
          </a:p>
        </p:txBody>
      </p:sp>
      <p:pic>
        <p:nvPicPr>
          <p:cNvPr id="15362" name="Picture 2" descr="SHBPonweb"/>
          <p:cNvPicPr>
            <a:picLocks noChangeAspect="1" noChangeArrowheads="1"/>
          </p:cNvPicPr>
          <p:nvPr/>
        </p:nvPicPr>
        <p:blipFill>
          <a:blip r:embed="rId3" cstate="print"/>
          <a:srcRect/>
          <a:stretch>
            <a:fillRect/>
          </a:stretch>
        </p:blipFill>
        <p:spPr bwMode="auto">
          <a:xfrm>
            <a:off x="7467600" y="6248400"/>
            <a:ext cx="1143000" cy="4286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2014 Non MA Plan Options</a:t>
            </a:r>
            <a:endParaRPr lang="en-US" dirty="0"/>
          </a:p>
        </p:txBody>
      </p:sp>
      <p:sp>
        <p:nvSpPr>
          <p:cNvPr id="3" name="Content Placeholder 2"/>
          <p:cNvSpPr>
            <a:spLocks noGrp="1"/>
          </p:cNvSpPr>
          <p:nvPr>
            <p:ph idx="1"/>
          </p:nvPr>
        </p:nvSpPr>
        <p:spPr/>
        <p:txBody>
          <a:bodyPr/>
          <a:lstStyle/>
          <a:p>
            <a:pPr>
              <a:buNone/>
            </a:pPr>
            <a:endParaRPr lang="en-US" sz="4000" b="1" dirty="0" smtClean="0"/>
          </a:p>
          <a:p>
            <a:pPr>
              <a:buNone/>
            </a:pPr>
            <a:r>
              <a:rPr lang="en-US" sz="4000" b="1" dirty="0" smtClean="0"/>
              <a:t>SHBP will no longer offer the HMO or HDHP Plan Options.</a:t>
            </a:r>
          </a:p>
          <a:p>
            <a:pPr>
              <a:buNone/>
            </a:pPr>
            <a:r>
              <a:rPr lang="en-US" sz="4000" b="1" dirty="0" smtClean="0"/>
              <a:t>Cigna and United Healthcare will no longer be offered.</a:t>
            </a:r>
            <a:endParaRPr lang="en-US" sz="3600" b="1" dirty="0" smtClean="0"/>
          </a:p>
        </p:txBody>
      </p:sp>
      <p:pic>
        <p:nvPicPr>
          <p:cNvPr id="16386" name="Picture 2" descr="SHBPonweb"/>
          <p:cNvPicPr>
            <a:picLocks noChangeAspect="1" noChangeArrowheads="1"/>
          </p:cNvPicPr>
          <p:nvPr/>
        </p:nvPicPr>
        <p:blipFill>
          <a:blip r:embed="rId3" cstate="print"/>
          <a:srcRect/>
          <a:stretch>
            <a:fillRect/>
          </a:stretch>
        </p:blipFill>
        <p:spPr bwMode="auto">
          <a:xfrm>
            <a:off x="7391400" y="6324600"/>
            <a:ext cx="1143000" cy="4286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Title 1"/>
          <p:cNvSpPr>
            <a:spLocks/>
          </p:cNvSpPr>
          <p:nvPr/>
        </p:nvSpPr>
        <p:spPr bwMode="auto">
          <a:xfrm>
            <a:off x="152400" y="152400"/>
            <a:ext cx="8763000" cy="838200"/>
          </a:xfrm>
          <a:prstGeom prst="rect">
            <a:avLst/>
          </a:prstGeom>
          <a:noFill/>
          <a:ln w="9525">
            <a:noFill/>
            <a:miter lim="800000"/>
            <a:headEnd/>
            <a:tailEnd/>
          </a:ln>
        </p:spPr>
        <p:txBody>
          <a:bodyPr anchor="ctr"/>
          <a:lstStyle/>
          <a:p>
            <a:pPr eaLnBrk="0" hangingPunct="0"/>
            <a:r>
              <a:rPr lang="en-US" sz="4000" b="1" dirty="0" smtClean="0">
                <a:solidFill>
                  <a:schemeClr val="bg1"/>
                </a:solidFill>
                <a:latin typeface="Arial Narrow" pitchFamily="34" charset="0"/>
              </a:rPr>
              <a:t>Plan Design for HRA Options</a:t>
            </a:r>
            <a:endParaRPr lang="en-US" sz="2800" b="1" dirty="0">
              <a:solidFill>
                <a:schemeClr val="bg1"/>
              </a:solidFill>
              <a:latin typeface="Arial Narrow" pitchFamily="34" charset="0"/>
            </a:endParaRPr>
          </a:p>
        </p:txBody>
      </p:sp>
      <p:sp>
        <p:nvSpPr>
          <p:cNvPr id="23556" name="Rectangle 3"/>
          <p:cNvSpPr txBox="1">
            <a:spLocks noChangeArrowheads="1"/>
          </p:cNvSpPr>
          <p:nvPr/>
        </p:nvSpPr>
        <p:spPr bwMode="auto">
          <a:xfrm>
            <a:off x="304800" y="1447800"/>
            <a:ext cx="8382000" cy="4876800"/>
          </a:xfrm>
          <a:prstGeom prst="rect">
            <a:avLst/>
          </a:prstGeom>
          <a:noFill/>
          <a:ln w="9525">
            <a:noFill/>
            <a:miter lim="800000"/>
            <a:headEnd/>
            <a:tailEnd/>
          </a:ln>
        </p:spPr>
        <p:txBody>
          <a:bodyPr/>
          <a:lstStyle/>
          <a:p>
            <a:pPr marL="342900" indent="-342900">
              <a:lnSpc>
                <a:spcPct val="80000"/>
              </a:lnSpc>
              <a:spcBef>
                <a:spcPct val="20000"/>
              </a:spcBef>
              <a:buFont typeface="Arial" pitchFamily="34" charset="0"/>
              <a:buChar char="•"/>
            </a:pPr>
            <a:endParaRPr lang="en-US" sz="2400" b="1" dirty="0" smtClean="0">
              <a:latin typeface="Arial Narrow" pitchFamily="34" charset="0"/>
            </a:endParaRPr>
          </a:p>
          <a:p>
            <a:pPr marL="342900" indent="-342900">
              <a:lnSpc>
                <a:spcPct val="80000"/>
              </a:lnSpc>
              <a:spcBef>
                <a:spcPct val="20000"/>
              </a:spcBef>
            </a:pPr>
            <a:r>
              <a:rPr lang="en-US" sz="2400" dirty="0" smtClean="0">
                <a:latin typeface="Arial Narrow" pitchFamily="34" charset="0"/>
              </a:rPr>
              <a:t/>
            </a:r>
            <a:br>
              <a:rPr lang="en-US" sz="2400" dirty="0" smtClean="0">
                <a:latin typeface="Arial Narrow" pitchFamily="34" charset="0"/>
              </a:rPr>
            </a:br>
            <a:endParaRPr lang="en-US" sz="2400" dirty="0" smtClean="0">
              <a:latin typeface="Arial Narrow" pitchFamily="34" charset="0"/>
            </a:endParaRPr>
          </a:p>
          <a:p>
            <a:pPr marL="342900" indent="-342900">
              <a:lnSpc>
                <a:spcPct val="80000"/>
              </a:lnSpc>
              <a:spcBef>
                <a:spcPct val="20000"/>
              </a:spcBef>
            </a:pPr>
            <a:endParaRPr lang="en-US" sz="2400" dirty="0">
              <a:latin typeface="Arial Narrow" pitchFamily="34" charset="0"/>
            </a:endParaRPr>
          </a:p>
        </p:txBody>
      </p:sp>
      <p:graphicFrame>
        <p:nvGraphicFramePr>
          <p:cNvPr id="6" name="Table 5"/>
          <p:cNvGraphicFramePr>
            <a:graphicFrameLocks noGrp="1"/>
          </p:cNvGraphicFramePr>
          <p:nvPr/>
        </p:nvGraphicFramePr>
        <p:xfrm>
          <a:off x="228601" y="1371602"/>
          <a:ext cx="8534397" cy="4760974"/>
        </p:xfrm>
        <a:graphic>
          <a:graphicData uri="http://schemas.openxmlformats.org/drawingml/2006/table">
            <a:tbl>
              <a:tblPr/>
              <a:tblGrid>
                <a:gridCol w="2002971"/>
                <a:gridCol w="1100446"/>
                <a:gridCol w="1086197"/>
                <a:gridCol w="1008610"/>
                <a:gridCol w="1086197"/>
                <a:gridCol w="1083111"/>
                <a:gridCol w="1166865"/>
              </a:tblGrid>
              <a:tr h="313579">
                <a:tc>
                  <a:txBody>
                    <a:bodyPr/>
                    <a:lstStyle/>
                    <a:p>
                      <a:pPr algn="ctr" fontAlgn="b"/>
                      <a:r>
                        <a:rPr lang="en-US" sz="1000" b="0" i="0" u="none" strike="noStrike" dirty="0">
                          <a:solidFill>
                            <a:srgbClr val="000000"/>
                          </a:solidFill>
                          <a:latin typeface="Calibri"/>
                        </a:rPr>
                        <a:t> </a:t>
                      </a:r>
                    </a:p>
                  </a:txBody>
                  <a:tcPr marL="8628" marR="8628" marT="862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b"/>
                      <a:r>
                        <a:rPr lang="en-US" sz="1600" b="1" i="0" u="none" strike="noStrike" dirty="0">
                          <a:solidFill>
                            <a:srgbClr val="000000"/>
                          </a:solidFill>
                          <a:latin typeface="Calibri"/>
                        </a:rPr>
                        <a:t>Gold Plan</a:t>
                      </a:r>
                    </a:p>
                  </a:txBody>
                  <a:tcPr marL="8628" marR="8628" marT="862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endParaRPr lang="en-US"/>
                    </a:p>
                  </a:txBody>
                  <a:tcPr/>
                </a:tc>
                <a:tc gridSpan="2">
                  <a:txBody>
                    <a:bodyPr/>
                    <a:lstStyle/>
                    <a:p>
                      <a:pPr algn="ctr" fontAlgn="b"/>
                      <a:r>
                        <a:rPr lang="en-US" sz="1600" b="1" i="0" u="none" strike="noStrike" dirty="0">
                          <a:solidFill>
                            <a:srgbClr val="000000"/>
                          </a:solidFill>
                          <a:latin typeface="Calibri"/>
                        </a:rPr>
                        <a:t>Silver Plan</a:t>
                      </a:r>
                    </a:p>
                  </a:txBody>
                  <a:tcPr marL="8628" marR="8628" marT="862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hMerge="1">
                  <a:txBody>
                    <a:bodyPr/>
                    <a:lstStyle/>
                    <a:p>
                      <a:endParaRPr lang="en-US"/>
                    </a:p>
                  </a:txBody>
                  <a:tcPr/>
                </a:tc>
                <a:tc gridSpan="2">
                  <a:txBody>
                    <a:bodyPr/>
                    <a:lstStyle/>
                    <a:p>
                      <a:pPr algn="ctr" fontAlgn="b"/>
                      <a:r>
                        <a:rPr lang="en-US" sz="1600" b="1" i="0" u="none" strike="noStrike" dirty="0">
                          <a:solidFill>
                            <a:srgbClr val="000000"/>
                          </a:solidFill>
                          <a:latin typeface="Calibri"/>
                        </a:rPr>
                        <a:t>Bronze Plan</a:t>
                      </a:r>
                    </a:p>
                  </a:txBody>
                  <a:tcPr marL="8628" marR="8628" marT="862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6600"/>
                    </a:solidFill>
                  </a:tcPr>
                </a:tc>
                <a:tc hMerge="1">
                  <a:txBody>
                    <a:bodyPr/>
                    <a:lstStyle/>
                    <a:p>
                      <a:endParaRPr lang="en-US"/>
                    </a:p>
                  </a:txBody>
                  <a:tcPr/>
                </a:tc>
              </a:tr>
              <a:tr h="202311">
                <a:tc>
                  <a:txBody>
                    <a:bodyPr/>
                    <a:lstStyle/>
                    <a:p>
                      <a:pPr algn="ctr" fontAlgn="b"/>
                      <a:endParaRPr lang="en-US" sz="1000" b="1" i="0" u="none" strike="noStrike" dirty="0">
                        <a:solidFill>
                          <a:srgbClr val="000000"/>
                        </a:solidFill>
                        <a:latin typeface="Calibri"/>
                      </a:endParaRPr>
                    </a:p>
                  </a:txBody>
                  <a:tcPr marL="8628" marR="8628" marT="862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1" i="0" u="none" strike="noStrike" dirty="0" smtClean="0">
                          <a:solidFill>
                            <a:srgbClr val="000000"/>
                          </a:solidFill>
                          <a:latin typeface="Calibri"/>
                        </a:rPr>
                        <a:t>Network Provider</a:t>
                      </a:r>
                      <a:endParaRPr lang="en-US" sz="1000" b="1" i="0" u="none" strike="noStrike" dirty="0">
                        <a:solidFill>
                          <a:srgbClr val="000000"/>
                        </a:solidFill>
                        <a:latin typeface="Calibri"/>
                      </a:endParaRPr>
                    </a:p>
                  </a:txBody>
                  <a:tcPr marL="8628" marR="8628" marT="862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b"/>
                      <a:r>
                        <a:rPr lang="en-US" sz="1000" b="1" i="0" u="none" strike="noStrike" dirty="0" smtClean="0">
                          <a:solidFill>
                            <a:srgbClr val="000000"/>
                          </a:solidFill>
                          <a:latin typeface="Calibri"/>
                        </a:rPr>
                        <a:t>Out-of-Network</a:t>
                      </a:r>
                      <a:endParaRPr lang="en-US" sz="1000" b="1" i="0" u="none" strike="noStrike" dirty="0">
                        <a:solidFill>
                          <a:srgbClr val="000000"/>
                        </a:solidFill>
                        <a:latin typeface="Calibri"/>
                      </a:endParaRPr>
                    </a:p>
                  </a:txBody>
                  <a:tcPr marL="8628" marR="8628" marT="862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b"/>
                      <a:r>
                        <a:rPr lang="en-US" sz="1000" b="1" i="0" u="none" strike="noStrike" dirty="0" smtClean="0">
                          <a:solidFill>
                            <a:srgbClr val="000000"/>
                          </a:solidFill>
                          <a:latin typeface="Calibri"/>
                        </a:rPr>
                        <a:t>Network</a:t>
                      </a:r>
                      <a:r>
                        <a:rPr lang="en-US" sz="1000" b="1" i="0" u="none" strike="noStrike" baseline="0" dirty="0" smtClean="0">
                          <a:solidFill>
                            <a:srgbClr val="000000"/>
                          </a:solidFill>
                          <a:latin typeface="Calibri"/>
                        </a:rPr>
                        <a:t> Provider</a:t>
                      </a:r>
                      <a:endParaRPr lang="en-US" sz="1000" b="1" i="0" u="none" strike="noStrike" dirty="0">
                        <a:solidFill>
                          <a:srgbClr val="000000"/>
                        </a:solidFill>
                        <a:latin typeface="Calibri"/>
                      </a:endParaRPr>
                    </a:p>
                  </a:txBody>
                  <a:tcPr marL="8628" marR="8628" marT="862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b"/>
                      <a:r>
                        <a:rPr lang="en-US" sz="1000" b="1" i="0" u="none" strike="noStrike" dirty="0" smtClean="0">
                          <a:solidFill>
                            <a:srgbClr val="000000"/>
                          </a:solidFill>
                          <a:latin typeface="Calibri"/>
                        </a:rPr>
                        <a:t>Out-of-Network</a:t>
                      </a:r>
                      <a:endParaRPr lang="en-US" sz="1000" b="1" i="0" u="none" strike="noStrike" dirty="0">
                        <a:solidFill>
                          <a:srgbClr val="000000"/>
                        </a:solidFill>
                        <a:latin typeface="Calibri"/>
                      </a:endParaRPr>
                    </a:p>
                  </a:txBody>
                  <a:tcPr marL="8628" marR="8628" marT="862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b"/>
                      <a:r>
                        <a:rPr lang="en-US" sz="1000" b="1" i="0" u="none" strike="noStrike" dirty="0" smtClean="0">
                          <a:solidFill>
                            <a:srgbClr val="000000"/>
                          </a:solidFill>
                          <a:latin typeface="Calibri"/>
                        </a:rPr>
                        <a:t>Network</a:t>
                      </a:r>
                      <a:r>
                        <a:rPr lang="en-US" sz="1000" b="1" i="0" u="none" strike="noStrike" baseline="0" dirty="0" smtClean="0">
                          <a:solidFill>
                            <a:srgbClr val="000000"/>
                          </a:solidFill>
                          <a:latin typeface="Calibri"/>
                        </a:rPr>
                        <a:t> Provider</a:t>
                      </a:r>
                      <a:endParaRPr lang="en-US" sz="1000" b="1" i="0" u="none" strike="noStrike" dirty="0">
                        <a:solidFill>
                          <a:srgbClr val="000000"/>
                        </a:solidFill>
                        <a:latin typeface="Calibri"/>
                      </a:endParaRPr>
                    </a:p>
                  </a:txBody>
                  <a:tcPr marL="8628" marR="8628" marT="862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6600"/>
                    </a:solidFill>
                  </a:tcPr>
                </a:tc>
                <a:tc>
                  <a:txBody>
                    <a:bodyPr/>
                    <a:lstStyle/>
                    <a:p>
                      <a:pPr algn="ctr" fontAlgn="b"/>
                      <a:r>
                        <a:rPr lang="en-US" sz="1000" b="1" i="0" u="none" strike="noStrike" dirty="0" smtClean="0">
                          <a:solidFill>
                            <a:srgbClr val="000000"/>
                          </a:solidFill>
                          <a:latin typeface="Calibri"/>
                        </a:rPr>
                        <a:t>Out-of-Network</a:t>
                      </a:r>
                      <a:endParaRPr lang="en-US" sz="1000" b="1" i="0" u="none" strike="noStrike" dirty="0">
                        <a:solidFill>
                          <a:srgbClr val="000000"/>
                        </a:solidFill>
                        <a:latin typeface="Calibri"/>
                      </a:endParaRPr>
                    </a:p>
                  </a:txBody>
                  <a:tcPr marL="8628" marR="8628" marT="862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6600"/>
                    </a:solidFill>
                  </a:tcPr>
                </a:tc>
              </a:tr>
              <a:tr h="202311">
                <a:tc>
                  <a:txBody>
                    <a:bodyPr/>
                    <a:lstStyle/>
                    <a:p>
                      <a:pPr algn="ctr" fontAlgn="b"/>
                      <a:r>
                        <a:rPr lang="en-US" sz="1000" b="1" i="0" u="none" strike="noStrike" dirty="0" smtClean="0">
                          <a:solidFill>
                            <a:srgbClr val="000000"/>
                          </a:solidFill>
                          <a:latin typeface="Calibri"/>
                        </a:rPr>
                        <a:t>Medical Benefits</a:t>
                      </a:r>
                      <a:endParaRPr lang="en-US" sz="1000" b="1" i="0" u="none" strike="noStrike" dirty="0">
                        <a:solidFill>
                          <a:srgbClr val="000000"/>
                        </a:solidFill>
                        <a:latin typeface="Calibri"/>
                      </a:endParaRPr>
                    </a:p>
                  </a:txBody>
                  <a:tcPr marL="8628" marR="8628" marT="862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1000" b="0" i="0" u="none" strike="noStrike" dirty="0">
                        <a:solidFill>
                          <a:srgbClr val="000000"/>
                        </a:solidFill>
                        <a:latin typeface="Calibri"/>
                      </a:endParaRPr>
                    </a:p>
                  </a:txBody>
                  <a:tcPr marL="8628" marR="8628" marT="862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b"/>
                      <a:endParaRPr lang="en-US" sz="1000" b="0" i="0" u="none" strike="noStrike" dirty="0">
                        <a:solidFill>
                          <a:srgbClr val="000000"/>
                        </a:solidFill>
                        <a:latin typeface="Calibri"/>
                      </a:endParaRPr>
                    </a:p>
                  </a:txBody>
                  <a:tcPr marL="8628" marR="8628" marT="862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b"/>
                      <a:endParaRPr lang="en-US" sz="1000" b="0" i="0" u="none" strike="noStrike" dirty="0">
                        <a:solidFill>
                          <a:srgbClr val="000000"/>
                        </a:solidFill>
                        <a:latin typeface="Calibri"/>
                      </a:endParaRPr>
                    </a:p>
                  </a:txBody>
                  <a:tcPr marL="8628" marR="8628" marT="862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b"/>
                      <a:endParaRPr lang="en-US" sz="1000" b="0" i="0" u="none" strike="noStrike" dirty="0">
                        <a:solidFill>
                          <a:srgbClr val="000000"/>
                        </a:solidFill>
                        <a:latin typeface="Calibri"/>
                      </a:endParaRPr>
                    </a:p>
                  </a:txBody>
                  <a:tcPr marL="8628" marR="8628" marT="862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b"/>
                      <a:endParaRPr lang="en-US" sz="1000" b="0" i="0" u="none" strike="noStrike" dirty="0">
                        <a:solidFill>
                          <a:srgbClr val="000000"/>
                        </a:solidFill>
                        <a:latin typeface="Calibri"/>
                      </a:endParaRPr>
                    </a:p>
                  </a:txBody>
                  <a:tcPr marL="8628" marR="8628" marT="862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6600"/>
                    </a:solidFill>
                  </a:tcPr>
                </a:tc>
                <a:tc>
                  <a:txBody>
                    <a:bodyPr/>
                    <a:lstStyle/>
                    <a:p>
                      <a:pPr algn="ctr" fontAlgn="b"/>
                      <a:endParaRPr lang="en-US" sz="1000" b="0" i="0" u="none" strike="noStrike" dirty="0">
                        <a:solidFill>
                          <a:srgbClr val="000000"/>
                        </a:solidFill>
                        <a:latin typeface="Calibri"/>
                      </a:endParaRPr>
                    </a:p>
                  </a:txBody>
                  <a:tcPr marL="8628" marR="8628" marT="862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6600"/>
                    </a:solidFill>
                  </a:tcPr>
                </a:tc>
              </a:tr>
              <a:tr h="202311">
                <a:tc>
                  <a:txBody>
                    <a:bodyPr/>
                    <a:lstStyle/>
                    <a:p>
                      <a:pPr algn="ctr" fontAlgn="b"/>
                      <a:r>
                        <a:rPr lang="en-US" sz="1000" b="1" i="0" u="none" strike="noStrike" dirty="0" smtClean="0">
                          <a:solidFill>
                            <a:srgbClr val="000000"/>
                          </a:solidFill>
                          <a:latin typeface="Calibri"/>
                        </a:rPr>
                        <a:t>Deductible*</a:t>
                      </a:r>
                      <a:endParaRPr lang="en-US" sz="1000" b="1" i="0" u="none" strike="noStrike" dirty="0">
                        <a:solidFill>
                          <a:srgbClr val="000000"/>
                        </a:solidFill>
                        <a:latin typeface="Calibri"/>
                      </a:endParaRPr>
                    </a:p>
                  </a:txBody>
                  <a:tcPr marL="8628" marR="8628" marT="862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dirty="0">
                          <a:solidFill>
                            <a:srgbClr val="000000"/>
                          </a:solidFill>
                          <a:latin typeface="Calibri"/>
                        </a:rPr>
                        <a:t> </a:t>
                      </a:r>
                    </a:p>
                  </a:txBody>
                  <a:tcPr marL="8628" marR="8628" marT="862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b"/>
                      <a:r>
                        <a:rPr lang="en-US" sz="1000" b="0" i="0" u="none" strike="noStrike" dirty="0">
                          <a:solidFill>
                            <a:srgbClr val="000000"/>
                          </a:solidFill>
                          <a:latin typeface="Calibri"/>
                        </a:rPr>
                        <a:t> </a:t>
                      </a:r>
                    </a:p>
                  </a:txBody>
                  <a:tcPr marL="8628" marR="8628" marT="862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b"/>
                      <a:r>
                        <a:rPr lang="en-US" sz="1000" b="0" i="0" u="none" strike="noStrike" dirty="0">
                          <a:solidFill>
                            <a:srgbClr val="000000"/>
                          </a:solidFill>
                          <a:latin typeface="Calibri"/>
                        </a:rPr>
                        <a:t> </a:t>
                      </a:r>
                    </a:p>
                  </a:txBody>
                  <a:tcPr marL="8628" marR="8628" marT="862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b"/>
                      <a:r>
                        <a:rPr lang="en-US" sz="1000" b="0" i="0" u="none" strike="noStrike" dirty="0">
                          <a:solidFill>
                            <a:srgbClr val="000000"/>
                          </a:solidFill>
                          <a:latin typeface="Calibri"/>
                        </a:rPr>
                        <a:t> </a:t>
                      </a:r>
                    </a:p>
                  </a:txBody>
                  <a:tcPr marL="8628" marR="8628" marT="862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b"/>
                      <a:r>
                        <a:rPr lang="en-US" sz="1000" b="0" i="0" u="none" strike="noStrike" dirty="0">
                          <a:solidFill>
                            <a:srgbClr val="000000"/>
                          </a:solidFill>
                          <a:latin typeface="Calibri"/>
                        </a:rPr>
                        <a:t> </a:t>
                      </a:r>
                    </a:p>
                  </a:txBody>
                  <a:tcPr marL="8628" marR="8628" marT="862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6600"/>
                    </a:solidFill>
                  </a:tcPr>
                </a:tc>
                <a:tc>
                  <a:txBody>
                    <a:bodyPr/>
                    <a:lstStyle/>
                    <a:p>
                      <a:pPr algn="ctr" fontAlgn="b"/>
                      <a:r>
                        <a:rPr lang="en-US" sz="1000" b="0" i="0" u="none" strike="noStrike" dirty="0">
                          <a:solidFill>
                            <a:srgbClr val="000000"/>
                          </a:solidFill>
                          <a:latin typeface="Calibri"/>
                        </a:rPr>
                        <a:t> </a:t>
                      </a:r>
                    </a:p>
                  </a:txBody>
                  <a:tcPr marL="8628" marR="8628" marT="862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6600"/>
                    </a:solidFill>
                  </a:tcPr>
                </a:tc>
              </a:tr>
              <a:tr h="202311">
                <a:tc>
                  <a:txBody>
                    <a:bodyPr/>
                    <a:lstStyle/>
                    <a:p>
                      <a:pPr algn="l" fontAlgn="b"/>
                      <a:r>
                        <a:rPr lang="en-US" sz="1000" b="0" i="0" u="none" strike="noStrike" dirty="0">
                          <a:solidFill>
                            <a:srgbClr val="000000"/>
                          </a:solidFill>
                          <a:latin typeface="Calibri"/>
                        </a:rPr>
                        <a:t>You</a:t>
                      </a:r>
                    </a:p>
                  </a:txBody>
                  <a:tcPr marL="8628" marR="8628" marT="862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dirty="0">
                          <a:solidFill>
                            <a:srgbClr val="000000"/>
                          </a:solidFill>
                          <a:latin typeface="Calibri"/>
                        </a:rPr>
                        <a:t>$1,500 </a:t>
                      </a:r>
                    </a:p>
                  </a:txBody>
                  <a:tcPr marL="8628" marR="8628" marT="862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b"/>
                      <a:r>
                        <a:rPr lang="en-US" sz="1000" b="0" i="0" u="none" strike="noStrike" dirty="0">
                          <a:solidFill>
                            <a:srgbClr val="000000"/>
                          </a:solidFill>
                          <a:latin typeface="Calibri"/>
                        </a:rPr>
                        <a:t>$3,000 </a:t>
                      </a:r>
                    </a:p>
                  </a:txBody>
                  <a:tcPr marL="8628" marR="8628" marT="862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b"/>
                      <a:r>
                        <a:rPr lang="en-US" sz="1000" b="0" i="0" u="none" strike="noStrike" dirty="0">
                          <a:solidFill>
                            <a:srgbClr val="000000"/>
                          </a:solidFill>
                          <a:latin typeface="Calibri"/>
                        </a:rPr>
                        <a:t>$2,000 </a:t>
                      </a:r>
                    </a:p>
                  </a:txBody>
                  <a:tcPr marL="8628" marR="8628" marT="862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b"/>
                      <a:r>
                        <a:rPr lang="en-US" sz="1000" b="0" i="0" u="none" strike="noStrike" dirty="0">
                          <a:solidFill>
                            <a:srgbClr val="000000"/>
                          </a:solidFill>
                          <a:latin typeface="Calibri"/>
                        </a:rPr>
                        <a:t>$4,000 </a:t>
                      </a:r>
                    </a:p>
                  </a:txBody>
                  <a:tcPr marL="8628" marR="8628" marT="862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b"/>
                      <a:r>
                        <a:rPr lang="en-US" sz="1000" b="0" i="0" u="none" strike="noStrike" dirty="0">
                          <a:solidFill>
                            <a:srgbClr val="000000"/>
                          </a:solidFill>
                          <a:latin typeface="Calibri"/>
                        </a:rPr>
                        <a:t>$2,500 </a:t>
                      </a:r>
                    </a:p>
                  </a:txBody>
                  <a:tcPr marL="8628" marR="8628" marT="862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6600"/>
                    </a:solidFill>
                  </a:tcPr>
                </a:tc>
                <a:tc>
                  <a:txBody>
                    <a:bodyPr/>
                    <a:lstStyle/>
                    <a:p>
                      <a:pPr algn="ctr" fontAlgn="b"/>
                      <a:r>
                        <a:rPr lang="en-US" sz="1000" b="0" i="0" u="none" strike="noStrike" dirty="0">
                          <a:solidFill>
                            <a:srgbClr val="000000"/>
                          </a:solidFill>
                          <a:latin typeface="Calibri"/>
                        </a:rPr>
                        <a:t>$5,000 </a:t>
                      </a:r>
                    </a:p>
                  </a:txBody>
                  <a:tcPr marL="8628" marR="8628" marT="862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6600"/>
                    </a:solidFill>
                  </a:tcPr>
                </a:tc>
              </a:tr>
              <a:tr h="202311">
                <a:tc>
                  <a:txBody>
                    <a:bodyPr/>
                    <a:lstStyle/>
                    <a:p>
                      <a:pPr algn="l" fontAlgn="b"/>
                      <a:r>
                        <a:rPr lang="en-US" sz="1000" b="0" i="0" u="none" strike="noStrike" dirty="0">
                          <a:solidFill>
                            <a:srgbClr val="000000"/>
                          </a:solidFill>
                          <a:latin typeface="Calibri"/>
                        </a:rPr>
                        <a:t>You + </a:t>
                      </a:r>
                      <a:r>
                        <a:rPr lang="en-US" sz="1000" b="0" i="0" u="none" strike="noStrike" dirty="0" smtClean="0">
                          <a:solidFill>
                            <a:srgbClr val="000000"/>
                          </a:solidFill>
                          <a:latin typeface="Calibri"/>
                        </a:rPr>
                        <a:t>Child(ren</a:t>
                      </a:r>
                      <a:r>
                        <a:rPr lang="en-US" sz="1000" b="0" i="0" u="none" strike="noStrike" baseline="0" dirty="0" smtClean="0">
                          <a:solidFill>
                            <a:srgbClr val="000000"/>
                          </a:solidFill>
                          <a:latin typeface="Calibri"/>
                        </a:rPr>
                        <a:t>) or </a:t>
                      </a:r>
                      <a:r>
                        <a:rPr lang="en-US" sz="1000" b="0" i="0" u="none" strike="noStrike" dirty="0" smtClean="0">
                          <a:solidFill>
                            <a:srgbClr val="000000"/>
                          </a:solidFill>
                          <a:latin typeface="Calibri"/>
                        </a:rPr>
                        <a:t>Spouse</a:t>
                      </a:r>
                      <a:endParaRPr lang="en-US" sz="1000" b="0" i="0" u="none" strike="noStrike" dirty="0">
                        <a:solidFill>
                          <a:srgbClr val="000000"/>
                        </a:solidFill>
                        <a:latin typeface="Calibri"/>
                      </a:endParaRPr>
                    </a:p>
                  </a:txBody>
                  <a:tcPr marL="8628" marR="8628" marT="862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dirty="0">
                          <a:solidFill>
                            <a:srgbClr val="000000"/>
                          </a:solidFill>
                          <a:latin typeface="Calibri"/>
                        </a:rPr>
                        <a:t>$2,250 </a:t>
                      </a:r>
                    </a:p>
                  </a:txBody>
                  <a:tcPr marL="8628" marR="8628" marT="862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b"/>
                      <a:r>
                        <a:rPr lang="en-US" sz="1000" b="0" i="0" u="none" strike="noStrike" dirty="0">
                          <a:solidFill>
                            <a:srgbClr val="000000"/>
                          </a:solidFill>
                          <a:latin typeface="Calibri"/>
                        </a:rPr>
                        <a:t>$4,500 </a:t>
                      </a:r>
                    </a:p>
                  </a:txBody>
                  <a:tcPr marL="8628" marR="8628" marT="862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b"/>
                      <a:r>
                        <a:rPr lang="en-US" sz="1000" b="0" i="0" u="none" strike="noStrike" dirty="0">
                          <a:solidFill>
                            <a:srgbClr val="000000"/>
                          </a:solidFill>
                          <a:latin typeface="Calibri"/>
                        </a:rPr>
                        <a:t>$3,000 </a:t>
                      </a:r>
                    </a:p>
                  </a:txBody>
                  <a:tcPr marL="8628" marR="8628" marT="862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b"/>
                      <a:r>
                        <a:rPr lang="en-US" sz="1000" b="0" i="0" u="none" strike="noStrike" dirty="0">
                          <a:solidFill>
                            <a:srgbClr val="000000"/>
                          </a:solidFill>
                          <a:latin typeface="Calibri"/>
                        </a:rPr>
                        <a:t>$6,000 </a:t>
                      </a:r>
                    </a:p>
                  </a:txBody>
                  <a:tcPr marL="8628" marR="8628" marT="862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b"/>
                      <a:r>
                        <a:rPr lang="en-US" sz="1000" b="0" i="0" u="none" strike="noStrike" dirty="0">
                          <a:solidFill>
                            <a:srgbClr val="000000"/>
                          </a:solidFill>
                          <a:latin typeface="Calibri"/>
                        </a:rPr>
                        <a:t>$3,750 </a:t>
                      </a:r>
                    </a:p>
                  </a:txBody>
                  <a:tcPr marL="8628" marR="8628" marT="862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6600"/>
                    </a:solidFill>
                  </a:tcPr>
                </a:tc>
                <a:tc>
                  <a:txBody>
                    <a:bodyPr/>
                    <a:lstStyle/>
                    <a:p>
                      <a:pPr algn="ctr" fontAlgn="b"/>
                      <a:r>
                        <a:rPr lang="en-US" sz="1000" b="0" i="0" u="none" strike="noStrike" dirty="0">
                          <a:solidFill>
                            <a:srgbClr val="000000"/>
                          </a:solidFill>
                          <a:latin typeface="Calibri"/>
                        </a:rPr>
                        <a:t>$7,500 </a:t>
                      </a:r>
                    </a:p>
                  </a:txBody>
                  <a:tcPr marL="8628" marR="8628" marT="862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6600"/>
                    </a:solidFill>
                  </a:tcPr>
                </a:tc>
              </a:tr>
              <a:tr h="198864">
                <a:tc>
                  <a:txBody>
                    <a:bodyPr/>
                    <a:lstStyle/>
                    <a:p>
                      <a:pPr algn="l" fontAlgn="b"/>
                      <a:r>
                        <a:rPr lang="en-US" sz="1000" b="0" i="0" u="none" strike="noStrike" dirty="0">
                          <a:solidFill>
                            <a:srgbClr val="000000"/>
                          </a:solidFill>
                          <a:latin typeface="Calibri"/>
                        </a:rPr>
                        <a:t>You + Family</a:t>
                      </a:r>
                    </a:p>
                  </a:txBody>
                  <a:tcPr marL="8628" marR="8628" marT="862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dirty="0">
                          <a:solidFill>
                            <a:srgbClr val="000000"/>
                          </a:solidFill>
                          <a:latin typeface="Calibri"/>
                        </a:rPr>
                        <a:t>$3,000 </a:t>
                      </a:r>
                    </a:p>
                  </a:txBody>
                  <a:tcPr marL="8628" marR="8628" marT="862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b"/>
                      <a:r>
                        <a:rPr lang="en-US" sz="1000" b="0" i="0" u="none" strike="noStrike" dirty="0">
                          <a:solidFill>
                            <a:srgbClr val="000000"/>
                          </a:solidFill>
                          <a:latin typeface="Calibri"/>
                        </a:rPr>
                        <a:t>$6,000 </a:t>
                      </a:r>
                    </a:p>
                  </a:txBody>
                  <a:tcPr marL="8628" marR="8628" marT="862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b"/>
                      <a:r>
                        <a:rPr lang="en-US" sz="1000" b="0" i="0" u="none" strike="noStrike" dirty="0">
                          <a:solidFill>
                            <a:srgbClr val="000000"/>
                          </a:solidFill>
                          <a:latin typeface="Calibri"/>
                        </a:rPr>
                        <a:t>$4,000 </a:t>
                      </a:r>
                    </a:p>
                  </a:txBody>
                  <a:tcPr marL="8628" marR="8628" marT="862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b"/>
                      <a:r>
                        <a:rPr lang="en-US" sz="1000" b="0" i="0" u="none" strike="noStrike" dirty="0">
                          <a:solidFill>
                            <a:srgbClr val="000000"/>
                          </a:solidFill>
                          <a:latin typeface="Calibri"/>
                        </a:rPr>
                        <a:t>$8,000 </a:t>
                      </a:r>
                    </a:p>
                  </a:txBody>
                  <a:tcPr marL="8628" marR="8628" marT="862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b"/>
                      <a:r>
                        <a:rPr lang="en-US" sz="1000" b="0" i="0" u="none" strike="noStrike" dirty="0">
                          <a:solidFill>
                            <a:srgbClr val="000000"/>
                          </a:solidFill>
                          <a:latin typeface="Calibri"/>
                        </a:rPr>
                        <a:t>$5,000 </a:t>
                      </a:r>
                    </a:p>
                  </a:txBody>
                  <a:tcPr marL="8628" marR="8628" marT="862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6600"/>
                    </a:solidFill>
                  </a:tcPr>
                </a:tc>
                <a:tc>
                  <a:txBody>
                    <a:bodyPr/>
                    <a:lstStyle/>
                    <a:p>
                      <a:pPr algn="ctr" fontAlgn="b"/>
                      <a:r>
                        <a:rPr lang="en-US" sz="1000" b="0" i="0" u="none" strike="noStrike" dirty="0">
                          <a:solidFill>
                            <a:srgbClr val="000000"/>
                          </a:solidFill>
                          <a:latin typeface="Calibri"/>
                        </a:rPr>
                        <a:t>$10,000 </a:t>
                      </a:r>
                    </a:p>
                  </a:txBody>
                  <a:tcPr marL="8628" marR="8628" marT="862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6600"/>
                    </a:solidFill>
                  </a:tcPr>
                </a:tc>
              </a:tr>
              <a:tr h="202311">
                <a:tc>
                  <a:txBody>
                    <a:bodyPr/>
                    <a:lstStyle/>
                    <a:p>
                      <a:pPr algn="ctr" fontAlgn="b"/>
                      <a:r>
                        <a:rPr lang="en-US" sz="1000" b="1" i="0" u="none" strike="noStrike" dirty="0" smtClean="0">
                          <a:solidFill>
                            <a:srgbClr val="000000"/>
                          </a:solidFill>
                          <a:latin typeface="Calibri"/>
                        </a:rPr>
                        <a:t>Plan Pays</a:t>
                      </a:r>
                      <a:endParaRPr lang="en-US" sz="1000" b="1" i="0" u="none" strike="noStrike" dirty="0">
                        <a:solidFill>
                          <a:srgbClr val="000000"/>
                        </a:solidFill>
                        <a:latin typeface="Calibri"/>
                      </a:endParaRPr>
                    </a:p>
                  </a:txBody>
                  <a:tcPr marL="8628" marR="8628" marT="862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dirty="0">
                          <a:solidFill>
                            <a:srgbClr val="000000"/>
                          </a:solidFill>
                          <a:latin typeface="Calibri"/>
                        </a:rPr>
                        <a:t>85%</a:t>
                      </a:r>
                    </a:p>
                  </a:txBody>
                  <a:tcPr marL="8628" marR="8628" marT="862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b"/>
                      <a:r>
                        <a:rPr lang="en-US" sz="1000" b="0" i="0" u="none" strike="noStrike" dirty="0">
                          <a:solidFill>
                            <a:srgbClr val="000000"/>
                          </a:solidFill>
                          <a:latin typeface="Calibri"/>
                        </a:rPr>
                        <a:t>60</a:t>
                      </a:r>
                      <a:r>
                        <a:rPr lang="en-US" sz="1000" b="0" i="0" u="none" strike="noStrike" dirty="0" smtClean="0">
                          <a:solidFill>
                            <a:srgbClr val="000000"/>
                          </a:solidFill>
                          <a:latin typeface="Calibri"/>
                        </a:rPr>
                        <a:t>%*</a:t>
                      </a:r>
                      <a:endParaRPr lang="en-US" sz="1000" b="0" i="0" u="none" strike="noStrike" dirty="0">
                        <a:solidFill>
                          <a:srgbClr val="000000"/>
                        </a:solidFill>
                        <a:latin typeface="Calibri"/>
                      </a:endParaRPr>
                    </a:p>
                  </a:txBody>
                  <a:tcPr marL="8628" marR="8628" marT="862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b"/>
                      <a:r>
                        <a:rPr lang="en-US" sz="1000" b="0" i="0" u="none" strike="noStrike" dirty="0">
                          <a:solidFill>
                            <a:srgbClr val="000000"/>
                          </a:solidFill>
                          <a:latin typeface="Calibri"/>
                        </a:rPr>
                        <a:t>80%</a:t>
                      </a:r>
                    </a:p>
                  </a:txBody>
                  <a:tcPr marL="8628" marR="8628" marT="862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b"/>
                      <a:r>
                        <a:rPr lang="en-US" sz="1000" b="0" i="0" u="none" strike="noStrike" dirty="0">
                          <a:solidFill>
                            <a:srgbClr val="000000"/>
                          </a:solidFill>
                          <a:latin typeface="Calibri"/>
                        </a:rPr>
                        <a:t>60</a:t>
                      </a:r>
                      <a:r>
                        <a:rPr lang="en-US" sz="1000" b="0" i="0" u="none" strike="noStrike" dirty="0" smtClean="0">
                          <a:solidFill>
                            <a:srgbClr val="000000"/>
                          </a:solidFill>
                          <a:latin typeface="Calibri"/>
                        </a:rPr>
                        <a:t>%*</a:t>
                      </a:r>
                      <a:endParaRPr lang="en-US" sz="1000" b="0" i="0" u="none" strike="noStrike" dirty="0">
                        <a:solidFill>
                          <a:srgbClr val="000000"/>
                        </a:solidFill>
                        <a:latin typeface="Calibri"/>
                      </a:endParaRPr>
                    </a:p>
                  </a:txBody>
                  <a:tcPr marL="8628" marR="8628" marT="862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b"/>
                      <a:r>
                        <a:rPr lang="en-US" sz="1000" b="0" i="0" u="none" strike="noStrike" dirty="0">
                          <a:solidFill>
                            <a:srgbClr val="000000"/>
                          </a:solidFill>
                          <a:latin typeface="Calibri"/>
                        </a:rPr>
                        <a:t>75%</a:t>
                      </a:r>
                    </a:p>
                  </a:txBody>
                  <a:tcPr marL="8628" marR="8628" marT="862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6600"/>
                    </a:solidFill>
                  </a:tcPr>
                </a:tc>
                <a:tc>
                  <a:txBody>
                    <a:bodyPr/>
                    <a:lstStyle/>
                    <a:p>
                      <a:pPr algn="ctr" fontAlgn="b"/>
                      <a:r>
                        <a:rPr lang="en-US" sz="1000" b="0" i="0" u="none" strike="noStrike" dirty="0">
                          <a:solidFill>
                            <a:srgbClr val="000000"/>
                          </a:solidFill>
                          <a:latin typeface="Calibri"/>
                        </a:rPr>
                        <a:t>60</a:t>
                      </a:r>
                      <a:r>
                        <a:rPr lang="en-US" sz="1000" b="0" i="0" u="none" strike="noStrike" dirty="0" smtClean="0">
                          <a:solidFill>
                            <a:srgbClr val="000000"/>
                          </a:solidFill>
                          <a:latin typeface="Calibri"/>
                        </a:rPr>
                        <a:t>%*</a:t>
                      </a:r>
                      <a:endParaRPr lang="en-US" sz="1000" b="0" i="0" u="none" strike="noStrike" dirty="0">
                        <a:solidFill>
                          <a:srgbClr val="000000"/>
                        </a:solidFill>
                        <a:latin typeface="Calibri"/>
                      </a:endParaRPr>
                    </a:p>
                  </a:txBody>
                  <a:tcPr marL="8628" marR="8628" marT="862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6600"/>
                    </a:solidFill>
                  </a:tcPr>
                </a:tc>
              </a:tr>
              <a:tr h="202311">
                <a:tc>
                  <a:txBody>
                    <a:bodyPr/>
                    <a:lstStyle/>
                    <a:p>
                      <a:pPr algn="ctr" fontAlgn="b"/>
                      <a:r>
                        <a:rPr lang="en-US" sz="1000" b="1" i="0" u="none" strike="noStrike" dirty="0" smtClean="0">
                          <a:solidFill>
                            <a:srgbClr val="000000"/>
                          </a:solidFill>
                          <a:latin typeface="Calibri"/>
                        </a:rPr>
                        <a:t>ACA Preventive Care</a:t>
                      </a:r>
                      <a:endParaRPr lang="en-US" sz="1000" b="1" i="0" u="none" strike="noStrike" dirty="0">
                        <a:solidFill>
                          <a:srgbClr val="000000"/>
                        </a:solidFill>
                        <a:latin typeface="Calibri"/>
                      </a:endParaRPr>
                    </a:p>
                  </a:txBody>
                  <a:tcPr marL="8628" marR="8628" marT="862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dirty="0" smtClean="0">
                          <a:solidFill>
                            <a:srgbClr val="000000"/>
                          </a:solidFill>
                          <a:latin typeface="Calibri"/>
                        </a:rPr>
                        <a:t>100%</a:t>
                      </a:r>
                      <a:endParaRPr lang="en-US" sz="1000" b="0" i="0" u="none" strike="noStrike" dirty="0">
                        <a:solidFill>
                          <a:srgbClr val="000000"/>
                        </a:solidFill>
                        <a:latin typeface="Calibri"/>
                      </a:endParaRPr>
                    </a:p>
                  </a:txBody>
                  <a:tcPr marL="8628" marR="8628" marT="862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b"/>
                      <a:r>
                        <a:rPr lang="en-US" sz="1000" b="0" i="0" u="none" strike="noStrike" dirty="0" smtClean="0">
                          <a:solidFill>
                            <a:srgbClr val="000000"/>
                          </a:solidFill>
                          <a:latin typeface="Calibri"/>
                        </a:rPr>
                        <a:t>Not covered</a:t>
                      </a:r>
                      <a:endParaRPr lang="en-US" sz="1000" b="0" i="0" u="none" strike="noStrike" dirty="0">
                        <a:solidFill>
                          <a:srgbClr val="000000"/>
                        </a:solidFill>
                        <a:latin typeface="Calibri"/>
                      </a:endParaRPr>
                    </a:p>
                  </a:txBody>
                  <a:tcPr marL="8628" marR="8628" marT="862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b"/>
                      <a:r>
                        <a:rPr lang="en-US" sz="1000" b="0" i="0" u="none" strike="noStrike" dirty="0" smtClean="0">
                          <a:solidFill>
                            <a:srgbClr val="000000"/>
                          </a:solidFill>
                          <a:latin typeface="Calibri"/>
                        </a:rPr>
                        <a:t>100%</a:t>
                      </a:r>
                      <a:endParaRPr lang="en-US" sz="1000" b="0" i="0" u="none" strike="noStrike" dirty="0">
                        <a:solidFill>
                          <a:srgbClr val="000000"/>
                        </a:solidFill>
                        <a:latin typeface="Calibri"/>
                      </a:endParaRPr>
                    </a:p>
                  </a:txBody>
                  <a:tcPr marL="8628" marR="8628" marT="862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b"/>
                      <a:r>
                        <a:rPr lang="en-US" sz="1000" b="0" i="0" u="none" strike="noStrike" dirty="0" smtClean="0">
                          <a:solidFill>
                            <a:srgbClr val="000000"/>
                          </a:solidFill>
                          <a:latin typeface="Calibri"/>
                        </a:rPr>
                        <a:t>Not covered</a:t>
                      </a:r>
                      <a:endParaRPr lang="en-US" sz="1000" b="0" i="0" u="none" strike="noStrike" dirty="0">
                        <a:solidFill>
                          <a:srgbClr val="000000"/>
                        </a:solidFill>
                        <a:latin typeface="Calibri"/>
                      </a:endParaRPr>
                    </a:p>
                  </a:txBody>
                  <a:tcPr marL="8628" marR="8628" marT="862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b"/>
                      <a:r>
                        <a:rPr lang="en-US" sz="1000" b="0" i="0" u="none" strike="noStrike" dirty="0" smtClean="0">
                          <a:solidFill>
                            <a:srgbClr val="000000"/>
                          </a:solidFill>
                          <a:latin typeface="Calibri"/>
                        </a:rPr>
                        <a:t>100%</a:t>
                      </a:r>
                      <a:endParaRPr lang="en-US" sz="1000" b="0" i="0" u="none" strike="noStrike" dirty="0">
                        <a:solidFill>
                          <a:srgbClr val="000000"/>
                        </a:solidFill>
                        <a:latin typeface="Calibri"/>
                      </a:endParaRPr>
                    </a:p>
                  </a:txBody>
                  <a:tcPr marL="8628" marR="8628" marT="862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6600"/>
                    </a:solidFill>
                  </a:tcPr>
                </a:tc>
                <a:tc>
                  <a:txBody>
                    <a:bodyPr/>
                    <a:lstStyle/>
                    <a:p>
                      <a:pPr algn="ctr" fontAlgn="b"/>
                      <a:r>
                        <a:rPr lang="en-US" sz="1000" b="0" i="0" u="none" strike="noStrike" dirty="0" smtClean="0">
                          <a:solidFill>
                            <a:srgbClr val="000000"/>
                          </a:solidFill>
                          <a:latin typeface="Calibri"/>
                        </a:rPr>
                        <a:t>Not </a:t>
                      </a:r>
                      <a:r>
                        <a:rPr lang="en-US" sz="1000" b="0" i="0" u="none" strike="noStrike" baseline="0" dirty="0" smtClean="0">
                          <a:solidFill>
                            <a:srgbClr val="000000"/>
                          </a:solidFill>
                          <a:latin typeface="Calibri"/>
                        </a:rPr>
                        <a:t> covered</a:t>
                      </a:r>
                      <a:endParaRPr lang="en-US" sz="1000" b="0" i="0" u="none" strike="noStrike" dirty="0">
                        <a:solidFill>
                          <a:srgbClr val="000000"/>
                        </a:solidFill>
                        <a:latin typeface="Calibri"/>
                      </a:endParaRPr>
                    </a:p>
                  </a:txBody>
                  <a:tcPr marL="8628" marR="8628" marT="862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6600"/>
                    </a:solidFill>
                  </a:tcPr>
                </a:tc>
              </a:tr>
              <a:tr h="202311">
                <a:tc>
                  <a:txBody>
                    <a:bodyPr/>
                    <a:lstStyle/>
                    <a:p>
                      <a:pPr algn="ctr" fontAlgn="b"/>
                      <a:r>
                        <a:rPr lang="en-US" sz="1000" b="1" i="0" u="none" strike="noStrike" dirty="0" smtClean="0">
                          <a:solidFill>
                            <a:srgbClr val="000000"/>
                          </a:solidFill>
                          <a:latin typeface="Calibri"/>
                        </a:rPr>
                        <a:t>Out-of-Pocket Limit*</a:t>
                      </a:r>
                      <a:endParaRPr lang="en-US" sz="1000" b="1" i="0" u="none" strike="noStrike" dirty="0">
                        <a:solidFill>
                          <a:srgbClr val="000000"/>
                        </a:solidFill>
                        <a:latin typeface="Calibri"/>
                      </a:endParaRPr>
                    </a:p>
                  </a:txBody>
                  <a:tcPr marL="8628" marR="8628" marT="862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dirty="0">
                          <a:solidFill>
                            <a:srgbClr val="000000"/>
                          </a:solidFill>
                          <a:latin typeface="Calibri"/>
                        </a:rPr>
                        <a:t> </a:t>
                      </a:r>
                    </a:p>
                  </a:txBody>
                  <a:tcPr marL="8628" marR="8628" marT="862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b"/>
                      <a:r>
                        <a:rPr lang="en-US" sz="1000" b="0" i="0" u="none" strike="noStrike" dirty="0">
                          <a:solidFill>
                            <a:srgbClr val="000000"/>
                          </a:solidFill>
                          <a:latin typeface="Calibri"/>
                        </a:rPr>
                        <a:t> </a:t>
                      </a:r>
                    </a:p>
                  </a:txBody>
                  <a:tcPr marL="8628" marR="8628" marT="862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b"/>
                      <a:r>
                        <a:rPr lang="en-US" sz="1000" b="0" i="0" u="none" strike="noStrike" dirty="0">
                          <a:solidFill>
                            <a:srgbClr val="000000"/>
                          </a:solidFill>
                          <a:latin typeface="Calibri"/>
                        </a:rPr>
                        <a:t> </a:t>
                      </a:r>
                    </a:p>
                  </a:txBody>
                  <a:tcPr marL="8628" marR="8628" marT="862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b"/>
                      <a:r>
                        <a:rPr lang="en-US" sz="1000" b="0" i="0" u="none" strike="noStrike" dirty="0">
                          <a:solidFill>
                            <a:srgbClr val="000000"/>
                          </a:solidFill>
                          <a:latin typeface="Calibri"/>
                        </a:rPr>
                        <a:t> </a:t>
                      </a:r>
                    </a:p>
                  </a:txBody>
                  <a:tcPr marL="8628" marR="8628" marT="862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b"/>
                      <a:r>
                        <a:rPr lang="en-US" sz="1000" b="0" i="0" u="none" strike="noStrike" dirty="0">
                          <a:solidFill>
                            <a:srgbClr val="000000"/>
                          </a:solidFill>
                          <a:latin typeface="Calibri"/>
                        </a:rPr>
                        <a:t> </a:t>
                      </a:r>
                    </a:p>
                  </a:txBody>
                  <a:tcPr marL="8628" marR="8628" marT="862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6600"/>
                    </a:solidFill>
                  </a:tcPr>
                </a:tc>
                <a:tc>
                  <a:txBody>
                    <a:bodyPr/>
                    <a:lstStyle/>
                    <a:p>
                      <a:pPr algn="ctr" fontAlgn="b"/>
                      <a:r>
                        <a:rPr lang="en-US" sz="1000" b="0" i="0" u="none" strike="noStrike" dirty="0">
                          <a:solidFill>
                            <a:srgbClr val="000000"/>
                          </a:solidFill>
                          <a:latin typeface="Calibri"/>
                        </a:rPr>
                        <a:t> </a:t>
                      </a:r>
                    </a:p>
                  </a:txBody>
                  <a:tcPr marL="8628" marR="8628" marT="862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6600"/>
                    </a:solidFill>
                  </a:tcPr>
                </a:tc>
              </a:tr>
              <a:tr h="202311">
                <a:tc>
                  <a:txBody>
                    <a:bodyPr/>
                    <a:lstStyle/>
                    <a:p>
                      <a:pPr algn="l" fontAlgn="b"/>
                      <a:r>
                        <a:rPr lang="en-US" sz="1000" b="0" i="0" u="none" strike="noStrike" dirty="0">
                          <a:solidFill>
                            <a:srgbClr val="000000"/>
                          </a:solidFill>
                          <a:latin typeface="Calibri"/>
                        </a:rPr>
                        <a:t>You</a:t>
                      </a:r>
                    </a:p>
                  </a:txBody>
                  <a:tcPr marL="8628" marR="8628" marT="862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dirty="0">
                          <a:solidFill>
                            <a:srgbClr val="000000"/>
                          </a:solidFill>
                          <a:latin typeface="Calibri"/>
                        </a:rPr>
                        <a:t>$4,000 </a:t>
                      </a:r>
                    </a:p>
                  </a:txBody>
                  <a:tcPr marL="8628" marR="8628" marT="862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b"/>
                      <a:r>
                        <a:rPr lang="en-US" sz="1000" b="0" i="0" u="none" strike="noStrike" dirty="0">
                          <a:solidFill>
                            <a:srgbClr val="000000"/>
                          </a:solidFill>
                          <a:latin typeface="Calibri"/>
                        </a:rPr>
                        <a:t>$8,000 </a:t>
                      </a:r>
                    </a:p>
                  </a:txBody>
                  <a:tcPr marL="8628" marR="8628" marT="862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b"/>
                      <a:r>
                        <a:rPr lang="en-US" sz="1000" b="0" i="0" u="none" strike="noStrike" dirty="0">
                          <a:solidFill>
                            <a:srgbClr val="000000"/>
                          </a:solidFill>
                          <a:latin typeface="Calibri"/>
                        </a:rPr>
                        <a:t>$5,000 </a:t>
                      </a:r>
                    </a:p>
                  </a:txBody>
                  <a:tcPr marL="8628" marR="8628" marT="862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b"/>
                      <a:r>
                        <a:rPr lang="en-US" sz="1000" b="0" i="0" u="none" strike="noStrike" dirty="0">
                          <a:solidFill>
                            <a:srgbClr val="000000"/>
                          </a:solidFill>
                          <a:latin typeface="Calibri"/>
                        </a:rPr>
                        <a:t>$10,000 </a:t>
                      </a:r>
                    </a:p>
                  </a:txBody>
                  <a:tcPr marL="8628" marR="8628" marT="862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b"/>
                      <a:r>
                        <a:rPr lang="en-US" sz="1000" b="0" i="0" u="none" strike="noStrike" dirty="0">
                          <a:solidFill>
                            <a:srgbClr val="000000"/>
                          </a:solidFill>
                          <a:latin typeface="Calibri"/>
                        </a:rPr>
                        <a:t>$6,000 </a:t>
                      </a:r>
                    </a:p>
                  </a:txBody>
                  <a:tcPr marL="8628" marR="8628" marT="862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6600"/>
                    </a:solidFill>
                  </a:tcPr>
                </a:tc>
                <a:tc>
                  <a:txBody>
                    <a:bodyPr/>
                    <a:lstStyle/>
                    <a:p>
                      <a:pPr algn="ctr" fontAlgn="b"/>
                      <a:r>
                        <a:rPr lang="en-US" sz="1000" b="0" i="0" u="none" strike="noStrike" dirty="0">
                          <a:solidFill>
                            <a:srgbClr val="000000"/>
                          </a:solidFill>
                          <a:latin typeface="Calibri"/>
                        </a:rPr>
                        <a:t>$12,000 </a:t>
                      </a:r>
                    </a:p>
                  </a:txBody>
                  <a:tcPr marL="8628" marR="8628" marT="862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6600"/>
                    </a:solidFill>
                  </a:tcPr>
                </a:tc>
              </a:tr>
              <a:tr h="202311">
                <a:tc>
                  <a:txBody>
                    <a:bodyPr/>
                    <a:lstStyle/>
                    <a:p>
                      <a:pPr algn="l" fontAlgn="b"/>
                      <a:r>
                        <a:rPr lang="en-US" sz="1000" b="0" i="0" u="none" strike="noStrike" dirty="0">
                          <a:solidFill>
                            <a:srgbClr val="000000"/>
                          </a:solidFill>
                          <a:latin typeface="Calibri"/>
                        </a:rPr>
                        <a:t>You + </a:t>
                      </a:r>
                      <a:r>
                        <a:rPr lang="en-US" sz="1000" b="0" i="0" u="none" strike="noStrike" dirty="0" smtClean="0">
                          <a:solidFill>
                            <a:srgbClr val="000000"/>
                          </a:solidFill>
                          <a:latin typeface="Calibri"/>
                        </a:rPr>
                        <a:t>Child(ren) or Spouse</a:t>
                      </a:r>
                      <a:endParaRPr lang="en-US" sz="1000" b="0" i="0" u="none" strike="noStrike" dirty="0">
                        <a:solidFill>
                          <a:srgbClr val="000000"/>
                        </a:solidFill>
                        <a:latin typeface="Calibri"/>
                      </a:endParaRPr>
                    </a:p>
                  </a:txBody>
                  <a:tcPr marL="8628" marR="8628" marT="862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dirty="0">
                          <a:solidFill>
                            <a:srgbClr val="000000"/>
                          </a:solidFill>
                          <a:latin typeface="Calibri"/>
                        </a:rPr>
                        <a:t>$6,000 </a:t>
                      </a:r>
                    </a:p>
                  </a:txBody>
                  <a:tcPr marL="8628" marR="8628" marT="862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b"/>
                      <a:r>
                        <a:rPr lang="en-US" sz="1000" b="0" i="0" u="none" strike="noStrike" dirty="0">
                          <a:solidFill>
                            <a:srgbClr val="000000"/>
                          </a:solidFill>
                          <a:latin typeface="Calibri"/>
                        </a:rPr>
                        <a:t>$12,000 </a:t>
                      </a:r>
                    </a:p>
                  </a:txBody>
                  <a:tcPr marL="8628" marR="8628" marT="862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b"/>
                      <a:r>
                        <a:rPr lang="en-US" sz="1000" b="0" i="0" u="none" strike="noStrike" dirty="0">
                          <a:solidFill>
                            <a:srgbClr val="000000"/>
                          </a:solidFill>
                          <a:latin typeface="Calibri"/>
                        </a:rPr>
                        <a:t>$7,500 </a:t>
                      </a:r>
                    </a:p>
                  </a:txBody>
                  <a:tcPr marL="8628" marR="8628" marT="862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b"/>
                      <a:r>
                        <a:rPr lang="en-US" sz="1000" b="0" i="0" u="none" strike="noStrike" dirty="0">
                          <a:solidFill>
                            <a:srgbClr val="000000"/>
                          </a:solidFill>
                          <a:latin typeface="Calibri"/>
                        </a:rPr>
                        <a:t>$15,000 </a:t>
                      </a:r>
                    </a:p>
                  </a:txBody>
                  <a:tcPr marL="8628" marR="8628" marT="862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b"/>
                      <a:r>
                        <a:rPr lang="en-US" sz="1000" b="0" i="0" u="none" strike="noStrike" dirty="0">
                          <a:solidFill>
                            <a:srgbClr val="000000"/>
                          </a:solidFill>
                          <a:latin typeface="Calibri"/>
                        </a:rPr>
                        <a:t>$9,000 </a:t>
                      </a:r>
                    </a:p>
                  </a:txBody>
                  <a:tcPr marL="8628" marR="8628" marT="862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6600"/>
                    </a:solidFill>
                  </a:tcPr>
                </a:tc>
                <a:tc>
                  <a:txBody>
                    <a:bodyPr/>
                    <a:lstStyle/>
                    <a:p>
                      <a:pPr algn="ctr" fontAlgn="b"/>
                      <a:r>
                        <a:rPr lang="en-US" sz="1000" b="0" i="0" u="none" strike="noStrike" dirty="0">
                          <a:solidFill>
                            <a:srgbClr val="000000"/>
                          </a:solidFill>
                          <a:latin typeface="Calibri"/>
                        </a:rPr>
                        <a:t>$18,000 </a:t>
                      </a:r>
                    </a:p>
                  </a:txBody>
                  <a:tcPr marL="8628" marR="8628" marT="862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6600"/>
                    </a:solidFill>
                  </a:tcPr>
                </a:tc>
              </a:tr>
              <a:tr h="202311">
                <a:tc>
                  <a:txBody>
                    <a:bodyPr/>
                    <a:lstStyle/>
                    <a:p>
                      <a:pPr algn="l" fontAlgn="b"/>
                      <a:r>
                        <a:rPr lang="en-US" sz="1000" b="0" i="0" u="none" strike="noStrike" dirty="0">
                          <a:solidFill>
                            <a:srgbClr val="000000"/>
                          </a:solidFill>
                          <a:latin typeface="Calibri"/>
                        </a:rPr>
                        <a:t>You + Family</a:t>
                      </a:r>
                    </a:p>
                  </a:txBody>
                  <a:tcPr marL="8628" marR="8628" marT="862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dirty="0">
                          <a:solidFill>
                            <a:srgbClr val="000000"/>
                          </a:solidFill>
                          <a:latin typeface="Calibri"/>
                        </a:rPr>
                        <a:t>$8,000 </a:t>
                      </a:r>
                    </a:p>
                  </a:txBody>
                  <a:tcPr marL="8628" marR="8628" marT="862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b"/>
                      <a:r>
                        <a:rPr lang="en-US" sz="1000" b="0" i="0" u="none" strike="noStrike" dirty="0">
                          <a:solidFill>
                            <a:srgbClr val="000000"/>
                          </a:solidFill>
                          <a:latin typeface="Calibri"/>
                        </a:rPr>
                        <a:t>$16,000 </a:t>
                      </a:r>
                    </a:p>
                  </a:txBody>
                  <a:tcPr marL="8628" marR="8628" marT="862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b"/>
                      <a:r>
                        <a:rPr lang="en-US" sz="1000" b="0" i="0" u="none" strike="noStrike" dirty="0">
                          <a:solidFill>
                            <a:srgbClr val="000000"/>
                          </a:solidFill>
                          <a:latin typeface="Calibri"/>
                        </a:rPr>
                        <a:t>$10,000 </a:t>
                      </a:r>
                    </a:p>
                  </a:txBody>
                  <a:tcPr marL="8628" marR="8628" marT="862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b"/>
                      <a:r>
                        <a:rPr lang="en-US" sz="1000" b="0" i="0" u="none" strike="noStrike" dirty="0">
                          <a:solidFill>
                            <a:srgbClr val="000000"/>
                          </a:solidFill>
                          <a:latin typeface="Calibri"/>
                        </a:rPr>
                        <a:t>$20,000 </a:t>
                      </a:r>
                    </a:p>
                  </a:txBody>
                  <a:tcPr marL="8628" marR="8628" marT="862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b"/>
                      <a:r>
                        <a:rPr lang="en-US" sz="1000" b="0" i="0" u="none" strike="noStrike" dirty="0">
                          <a:solidFill>
                            <a:srgbClr val="000000"/>
                          </a:solidFill>
                          <a:latin typeface="Calibri"/>
                        </a:rPr>
                        <a:t>$12,000 </a:t>
                      </a:r>
                    </a:p>
                  </a:txBody>
                  <a:tcPr marL="8628" marR="8628" marT="862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6600"/>
                    </a:solidFill>
                  </a:tcPr>
                </a:tc>
                <a:tc>
                  <a:txBody>
                    <a:bodyPr/>
                    <a:lstStyle/>
                    <a:p>
                      <a:pPr algn="ctr" fontAlgn="b"/>
                      <a:r>
                        <a:rPr lang="en-US" sz="1000" b="0" i="0" u="none" strike="noStrike" dirty="0">
                          <a:solidFill>
                            <a:srgbClr val="000000"/>
                          </a:solidFill>
                          <a:latin typeface="Calibri"/>
                        </a:rPr>
                        <a:t>$24,000 </a:t>
                      </a:r>
                    </a:p>
                  </a:txBody>
                  <a:tcPr marL="8628" marR="8628" marT="862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6600"/>
                    </a:solidFill>
                  </a:tcPr>
                </a:tc>
              </a:tr>
              <a:tr h="202311">
                <a:tc>
                  <a:txBody>
                    <a:bodyPr/>
                    <a:lstStyle/>
                    <a:p>
                      <a:pPr algn="ctr" fontAlgn="b"/>
                      <a:r>
                        <a:rPr lang="en-US" sz="1000" b="1" i="0" u="none" strike="noStrike" dirty="0" smtClean="0">
                          <a:solidFill>
                            <a:srgbClr val="000000"/>
                          </a:solidFill>
                          <a:latin typeface="Calibri"/>
                        </a:rPr>
                        <a:t>Base</a:t>
                      </a:r>
                      <a:r>
                        <a:rPr lang="en-US" sz="1000" b="1" i="0" u="none" strike="noStrike" baseline="0" dirty="0" smtClean="0">
                          <a:solidFill>
                            <a:srgbClr val="000000"/>
                          </a:solidFill>
                          <a:latin typeface="Calibri"/>
                        </a:rPr>
                        <a:t> </a:t>
                      </a:r>
                      <a:r>
                        <a:rPr lang="en-US" sz="1000" b="1" i="0" u="none" strike="noStrike" dirty="0" smtClean="0">
                          <a:solidFill>
                            <a:srgbClr val="000000"/>
                          </a:solidFill>
                          <a:latin typeface="Calibri"/>
                        </a:rPr>
                        <a:t>HRA Contribution</a:t>
                      </a:r>
                      <a:endParaRPr lang="en-US" sz="1000" b="1" i="0" u="none" strike="noStrike" dirty="0">
                        <a:solidFill>
                          <a:srgbClr val="000000"/>
                        </a:solidFill>
                        <a:latin typeface="Calibri"/>
                      </a:endParaRPr>
                    </a:p>
                  </a:txBody>
                  <a:tcPr marL="8628" marR="8628" marT="862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dirty="0">
                          <a:solidFill>
                            <a:srgbClr val="000000"/>
                          </a:solidFill>
                          <a:latin typeface="Calibri"/>
                        </a:rPr>
                        <a:t> </a:t>
                      </a:r>
                    </a:p>
                  </a:txBody>
                  <a:tcPr marL="8628" marR="8628" marT="862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b"/>
                      <a:r>
                        <a:rPr lang="en-US" sz="1000" b="0" i="0" u="none" strike="noStrike" dirty="0">
                          <a:solidFill>
                            <a:srgbClr val="000000"/>
                          </a:solidFill>
                          <a:latin typeface="Calibri"/>
                        </a:rPr>
                        <a:t> </a:t>
                      </a:r>
                    </a:p>
                  </a:txBody>
                  <a:tcPr marL="8628" marR="8628" marT="862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b"/>
                      <a:r>
                        <a:rPr lang="en-US" sz="1000" b="0" i="0" u="none" strike="noStrike" dirty="0">
                          <a:solidFill>
                            <a:srgbClr val="000000"/>
                          </a:solidFill>
                          <a:latin typeface="Calibri"/>
                        </a:rPr>
                        <a:t> </a:t>
                      </a:r>
                    </a:p>
                  </a:txBody>
                  <a:tcPr marL="8628" marR="8628" marT="862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b"/>
                      <a:r>
                        <a:rPr lang="en-US" sz="1000" b="0" i="0" u="none" strike="noStrike" dirty="0">
                          <a:solidFill>
                            <a:srgbClr val="000000"/>
                          </a:solidFill>
                          <a:latin typeface="Calibri"/>
                        </a:rPr>
                        <a:t> </a:t>
                      </a:r>
                    </a:p>
                  </a:txBody>
                  <a:tcPr marL="8628" marR="8628" marT="862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b"/>
                      <a:r>
                        <a:rPr lang="en-US" sz="1000" b="0" i="0" u="none" strike="noStrike" dirty="0">
                          <a:solidFill>
                            <a:srgbClr val="000000"/>
                          </a:solidFill>
                          <a:latin typeface="Calibri"/>
                        </a:rPr>
                        <a:t> </a:t>
                      </a:r>
                    </a:p>
                  </a:txBody>
                  <a:tcPr marL="8628" marR="8628" marT="862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6600"/>
                    </a:solidFill>
                  </a:tcPr>
                </a:tc>
                <a:tc>
                  <a:txBody>
                    <a:bodyPr/>
                    <a:lstStyle/>
                    <a:p>
                      <a:pPr algn="ctr" fontAlgn="b"/>
                      <a:r>
                        <a:rPr lang="en-US" sz="1000" b="0" i="0" u="none" strike="noStrike" dirty="0">
                          <a:solidFill>
                            <a:srgbClr val="000000"/>
                          </a:solidFill>
                          <a:latin typeface="Calibri"/>
                        </a:rPr>
                        <a:t> </a:t>
                      </a:r>
                    </a:p>
                  </a:txBody>
                  <a:tcPr marL="8628" marR="8628" marT="862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6600"/>
                    </a:solidFill>
                  </a:tcPr>
                </a:tc>
              </a:tr>
              <a:tr h="202311">
                <a:tc>
                  <a:txBody>
                    <a:bodyPr/>
                    <a:lstStyle/>
                    <a:p>
                      <a:pPr algn="l" fontAlgn="b"/>
                      <a:r>
                        <a:rPr lang="en-US" sz="1000" b="0" i="0" u="none" strike="noStrike" dirty="0">
                          <a:solidFill>
                            <a:srgbClr val="000000"/>
                          </a:solidFill>
                          <a:latin typeface="Calibri"/>
                        </a:rPr>
                        <a:t>You</a:t>
                      </a:r>
                    </a:p>
                  </a:txBody>
                  <a:tcPr marL="8628" marR="8628" marT="862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b"/>
                      <a:r>
                        <a:rPr lang="en-US" sz="1000" b="0" i="0" u="none" strike="noStrike" dirty="0">
                          <a:solidFill>
                            <a:srgbClr val="000000"/>
                          </a:solidFill>
                          <a:latin typeface="Calibri"/>
                        </a:rPr>
                        <a:t>$400 </a:t>
                      </a:r>
                    </a:p>
                  </a:txBody>
                  <a:tcPr marL="8628" marR="8628" marT="862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endParaRPr lang="en-US"/>
                    </a:p>
                  </a:txBody>
                  <a:tcPr/>
                </a:tc>
                <a:tc gridSpan="2">
                  <a:txBody>
                    <a:bodyPr/>
                    <a:lstStyle/>
                    <a:p>
                      <a:pPr algn="ctr" fontAlgn="b"/>
                      <a:r>
                        <a:rPr lang="en-US" sz="1000" b="0" i="0" u="none" strike="noStrike" dirty="0">
                          <a:solidFill>
                            <a:srgbClr val="000000"/>
                          </a:solidFill>
                          <a:latin typeface="Calibri"/>
                        </a:rPr>
                        <a:t>$200 </a:t>
                      </a:r>
                    </a:p>
                  </a:txBody>
                  <a:tcPr marL="8628" marR="8628" marT="862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hMerge="1">
                  <a:txBody>
                    <a:bodyPr/>
                    <a:lstStyle/>
                    <a:p>
                      <a:endParaRPr lang="en-US"/>
                    </a:p>
                  </a:txBody>
                  <a:tcPr/>
                </a:tc>
                <a:tc gridSpan="2">
                  <a:txBody>
                    <a:bodyPr/>
                    <a:lstStyle/>
                    <a:p>
                      <a:pPr algn="ctr" fontAlgn="b"/>
                      <a:r>
                        <a:rPr lang="en-US" sz="1000" b="0" i="0" u="none" strike="noStrike" dirty="0">
                          <a:solidFill>
                            <a:srgbClr val="000000"/>
                          </a:solidFill>
                          <a:latin typeface="Calibri"/>
                        </a:rPr>
                        <a:t>$100 </a:t>
                      </a:r>
                    </a:p>
                  </a:txBody>
                  <a:tcPr marL="8628" marR="8628" marT="862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6600"/>
                    </a:solidFill>
                  </a:tcPr>
                </a:tc>
                <a:tc hMerge="1">
                  <a:txBody>
                    <a:bodyPr/>
                    <a:lstStyle/>
                    <a:p>
                      <a:endParaRPr lang="en-US"/>
                    </a:p>
                  </a:txBody>
                  <a:tcPr/>
                </a:tc>
              </a:tr>
              <a:tr h="202311">
                <a:tc>
                  <a:txBody>
                    <a:bodyPr/>
                    <a:lstStyle/>
                    <a:p>
                      <a:pPr algn="l" fontAlgn="b"/>
                      <a:r>
                        <a:rPr lang="en-US" sz="1000" b="0" i="0" u="none" strike="noStrike" dirty="0">
                          <a:solidFill>
                            <a:srgbClr val="000000"/>
                          </a:solidFill>
                          <a:latin typeface="Calibri"/>
                        </a:rPr>
                        <a:t>You + </a:t>
                      </a:r>
                      <a:r>
                        <a:rPr lang="en-US" sz="1000" b="0" i="0" u="none" strike="noStrike" dirty="0" smtClean="0">
                          <a:solidFill>
                            <a:srgbClr val="000000"/>
                          </a:solidFill>
                          <a:latin typeface="Calibri"/>
                        </a:rPr>
                        <a:t>Child(ren)</a:t>
                      </a:r>
                      <a:r>
                        <a:rPr lang="en-US" sz="1000" b="0" i="0" u="none" strike="noStrike" baseline="0" dirty="0" smtClean="0">
                          <a:solidFill>
                            <a:srgbClr val="000000"/>
                          </a:solidFill>
                          <a:latin typeface="Calibri"/>
                        </a:rPr>
                        <a:t> or </a:t>
                      </a:r>
                      <a:r>
                        <a:rPr lang="en-US" sz="1000" b="0" i="0" u="none" strike="noStrike" dirty="0" smtClean="0">
                          <a:solidFill>
                            <a:srgbClr val="000000"/>
                          </a:solidFill>
                          <a:latin typeface="Calibri"/>
                        </a:rPr>
                        <a:t>Spouse</a:t>
                      </a:r>
                      <a:endParaRPr lang="en-US" sz="1000" b="0" i="0" u="none" strike="noStrike" dirty="0">
                        <a:solidFill>
                          <a:srgbClr val="000000"/>
                        </a:solidFill>
                        <a:latin typeface="Calibri"/>
                      </a:endParaRPr>
                    </a:p>
                  </a:txBody>
                  <a:tcPr marL="8628" marR="8628" marT="862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b"/>
                      <a:r>
                        <a:rPr lang="en-US" sz="1000" b="0" i="0" u="none" strike="noStrike" dirty="0">
                          <a:solidFill>
                            <a:srgbClr val="000000"/>
                          </a:solidFill>
                          <a:latin typeface="Calibri"/>
                        </a:rPr>
                        <a:t>$600 </a:t>
                      </a:r>
                    </a:p>
                  </a:txBody>
                  <a:tcPr marL="8628" marR="8628" marT="862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endParaRPr lang="en-US"/>
                    </a:p>
                  </a:txBody>
                  <a:tcPr/>
                </a:tc>
                <a:tc gridSpan="2">
                  <a:txBody>
                    <a:bodyPr/>
                    <a:lstStyle/>
                    <a:p>
                      <a:pPr algn="ctr" fontAlgn="b"/>
                      <a:r>
                        <a:rPr lang="en-US" sz="1000" b="0" i="0" u="none" strike="noStrike" dirty="0">
                          <a:solidFill>
                            <a:srgbClr val="000000"/>
                          </a:solidFill>
                          <a:latin typeface="Calibri"/>
                        </a:rPr>
                        <a:t>$300 </a:t>
                      </a:r>
                    </a:p>
                  </a:txBody>
                  <a:tcPr marL="8628" marR="8628" marT="862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hMerge="1">
                  <a:txBody>
                    <a:bodyPr/>
                    <a:lstStyle/>
                    <a:p>
                      <a:endParaRPr lang="en-US"/>
                    </a:p>
                  </a:txBody>
                  <a:tcPr/>
                </a:tc>
                <a:tc gridSpan="2">
                  <a:txBody>
                    <a:bodyPr/>
                    <a:lstStyle/>
                    <a:p>
                      <a:pPr algn="ctr" fontAlgn="b"/>
                      <a:r>
                        <a:rPr lang="en-US" sz="1000" b="0" i="0" u="none" strike="noStrike" dirty="0">
                          <a:solidFill>
                            <a:srgbClr val="000000"/>
                          </a:solidFill>
                          <a:latin typeface="Calibri"/>
                        </a:rPr>
                        <a:t>$150 </a:t>
                      </a:r>
                    </a:p>
                  </a:txBody>
                  <a:tcPr marL="8628" marR="8628" marT="862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6600"/>
                    </a:solidFill>
                  </a:tcPr>
                </a:tc>
                <a:tc hMerge="1">
                  <a:txBody>
                    <a:bodyPr/>
                    <a:lstStyle/>
                    <a:p>
                      <a:endParaRPr lang="en-US"/>
                    </a:p>
                  </a:txBody>
                  <a:tcPr/>
                </a:tc>
              </a:tr>
              <a:tr h="202311">
                <a:tc>
                  <a:txBody>
                    <a:bodyPr/>
                    <a:lstStyle/>
                    <a:p>
                      <a:pPr algn="l" fontAlgn="b"/>
                      <a:r>
                        <a:rPr lang="en-US" sz="1000" b="0" i="0" u="none" strike="noStrike" dirty="0">
                          <a:solidFill>
                            <a:srgbClr val="000000"/>
                          </a:solidFill>
                          <a:latin typeface="Calibri"/>
                        </a:rPr>
                        <a:t>You + Family</a:t>
                      </a:r>
                    </a:p>
                  </a:txBody>
                  <a:tcPr marL="8628" marR="8628" marT="862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b"/>
                      <a:r>
                        <a:rPr lang="en-US" sz="1000" b="0" i="0" u="none" strike="noStrike" dirty="0">
                          <a:solidFill>
                            <a:srgbClr val="000000"/>
                          </a:solidFill>
                          <a:latin typeface="Calibri"/>
                        </a:rPr>
                        <a:t>$800 </a:t>
                      </a:r>
                    </a:p>
                  </a:txBody>
                  <a:tcPr marL="8628" marR="8628" marT="862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endParaRPr lang="en-US"/>
                    </a:p>
                  </a:txBody>
                  <a:tcPr/>
                </a:tc>
                <a:tc gridSpan="2">
                  <a:txBody>
                    <a:bodyPr/>
                    <a:lstStyle/>
                    <a:p>
                      <a:pPr algn="ctr" fontAlgn="b"/>
                      <a:r>
                        <a:rPr lang="en-US" sz="1000" b="0" i="0" u="none" strike="noStrike" dirty="0">
                          <a:solidFill>
                            <a:srgbClr val="000000"/>
                          </a:solidFill>
                          <a:latin typeface="Calibri"/>
                        </a:rPr>
                        <a:t>$400 </a:t>
                      </a:r>
                    </a:p>
                  </a:txBody>
                  <a:tcPr marL="8628" marR="8628" marT="862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hMerge="1">
                  <a:txBody>
                    <a:bodyPr/>
                    <a:lstStyle/>
                    <a:p>
                      <a:endParaRPr lang="en-US"/>
                    </a:p>
                  </a:txBody>
                  <a:tcPr/>
                </a:tc>
                <a:tc gridSpan="2">
                  <a:txBody>
                    <a:bodyPr/>
                    <a:lstStyle/>
                    <a:p>
                      <a:pPr algn="ctr" fontAlgn="b"/>
                      <a:r>
                        <a:rPr lang="en-US" sz="1000" b="0" i="0" u="none" strike="noStrike" dirty="0">
                          <a:solidFill>
                            <a:srgbClr val="000000"/>
                          </a:solidFill>
                          <a:latin typeface="Calibri"/>
                        </a:rPr>
                        <a:t>$200 </a:t>
                      </a:r>
                    </a:p>
                  </a:txBody>
                  <a:tcPr marL="8628" marR="8628" marT="862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6600"/>
                    </a:solidFill>
                  </a:tcPr>
                </a:tc>
                <a:tc hMerge="1">
                  <a:txBody>
                    <a:bodyPr/>
                    <a:lstStyle/>
                    <a:p>
                      <a:endParaRPr lang="en-US"/>
                    </a:p>
                  </a:txBody>
                  <a:tcPr/>
                </a:tc>
              </a:tr>
              <a:tr h="202311">
                <a:tc>
                  <a:txBody>
                    <a:bodyPr/>
                    <a:lstStyle/>
                    <a:p>
                      <a:pPr algn="ctr" fontAlgn="b"/>
                      <a:r>
                        <a:rPr lang="en-US" sz="1000" b="1" i="0" u="none" strike="noStrike" dirty="0" smtClean="0">
                          <a:solidFill>
                            <a:srgbClr val="000000"/>
                          </a:solidFill>
                          <a:latin typeface="Calibri"/>
                        </a:rPr>
                        <a:t>Pharmacy</a:t>
                      </a:r>
                      <a:r>
                        <a:rPr lang="en-US" sz="1000" b="1" i="0" u="none" strike="noStrike" baseline="0" dirty="0" smtClean="0">
                          <a:solidFill>
                            <a:srgbClr val="000000"/>
                          </a:solidFill>
                          <a:latin typeface="Calibri"/>
                        </a:rPr>
                        <a:t> Benefits</a:t>
                      </a:r>
                      <a:endParaRPr lang="en-US" sz="1000" b="1" i="0" u="none" strike="noStrike" dirty="0">
                        <a:solidFill>
                          <a:srgbClr val="000000"/>
                        </a:solidFill>
                        <a:latin typeface="Calibri"/>
                      </a:endParaRPr>
                    </a:p>
                  </a:txBody>
                  <a:tcPr marL="8628" marR="8628" marT="862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dirty="0">
                          <a:solidFill>
                            <a:srgbClr val="000000"/>
                          </a:solidFill>
                          <a:latin typeface="Calibri"/>
                        </a:rPr>
                        <a:t> </a:t>
                      </a:r>
                    </a:p>
                  </a:txBody>
                  <a:tcPr marL="8628" marR="8628" marT="862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b"/>
                      <a:r>
                        <a:rPr lang="en-US" sz="1000" b="0" i="0" u="none" strike="noStrike" dirty="0">
                          <a:solidFill>
                            <a:srgbClr val="000000"/>
                          </a:solidFill>
                          <a:latin typeface="Calibri"/>
                        </a:rPr>
                        <a:t> </a:t>
                      </a:r>
                    </a:p>
                  </a:txBody>
                  <a:tcPr marL="8628" marR="8628" marT="862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b"/>
                      <a:r>
                        <a:rPr lang="en-US" sz="1000" b="0" i="0" u="none" strike="noStrike" dirty="0">
                          <a:solidFill>
                            <a:srgbClr val="000000"/>
                          </a:solidFill>
                          <a:latin typeface="Calibri"/>
                        </a:rPr>
                        <a:t> </a:t>
                      </a:r>
                    </a:p>
                  </a:txBody>
                  <a:tcPr marL="8628" marR="8628" marT="862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b"/>
                      <a:r>
                        <a:rPr lang="en-US" sz="1000" b="0" i="0" u="none" strike="noStrike" dirty="0">
                          <a:solidFill>
                            <a:srgbClr val="000000"/>
                          </a:solidFill>
                          <a:latin typeface="Calibri"/>
                        </a:rPr>
                        <a:t> </a:t>
                      </a:r>
                    </a:p>
                  </a:txBody>
                  <a:tcPr marL="8628" marR="8628" marT="862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b"/>
                      <a:r>
                        <a:rPr lang="en-US" sz="1000" b="0" i="0" u="none" strike="noStrike" dirty="0">
                          <a:solidFill>
                            <a:srgbClr val="000000"/>
                          </a:solidFill>
                          <a:latin typeface="Calibri"/>
                        </a:rPr>
                        <a:t> </a:t>
                      </a:r>
                    </a:p>
                  </a:txBody>
                  <a:tcPr marL="8628" marR="8628" marT="862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6600"/>
                    </a:solidFill>
                  </a:tcPr>
                </a:tc>
                <a:tc>
                  <a:txBody>
                    <a:bodyPr/>
                    <a:lstStyle/>
                    <a:p>
                      <a:pPr algn="ctr" fontAlgn="b"/>
                      <a:r>
                        <a:rPr lang="en-US" sz="1000" b="0" i="0" u="none" strike="noStrike" dirty="0">
                          <a:solidFill>
                            <a:srgbClr val="000000"/>
                          </a:solidFill>
                          <a:latin typeface="Calibri"/>
                        </a:rPr>
                        <a:t> </a:t>
                      </a:r>
                    </a:p>
                  </a:txBody>
                  <a:tcPr marL="8628" marR="8628" marT="862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6600"/>
                    </a:solidFill>
                  </a:tcPr>
                </a:tc>
              </a:tr>
              <a:tr h="202311">
                <a:tc>
                  <a:txBody>
                    <a:bodyPr/>
                    <a:lstStyle/>
                    <a:p>
                      <a:pPr algn="l" fontAlgn="b"/>
                      <a:r>
                        <a:rPr lang="en-US" sz="1000" b="0" i="0" u="none" strike="noStrike" dirty="0">
                          <a:solidFill>
                            <a:srgbClr val="000000"/>
                          </a:solidFill>
                          <a:latin typeface="Calibri"/>
                        </a:rPr>
                        <a:t>Tier 1</a:t>
                      </a:r>
                    </a:p>
                  </a:txBody>
                  <a:tcPr marL="8628" marR="8628" marT="862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b"/>
                      <a:r>
                        <a:rPr lang="en-US" sz="800" b="0" i="0" u="none" strike="noStrike" dirty="0">
                          <a:solidFill>
                            <a:srgbClr val="000000"/>
                          </a:solidFill>
                          <a:latin typeface="Calibri"/>
                        </a:rPr>
                        <a:t>15%, Min $20, Max $</a:t>
                      </a:r>
                      <a:r>
                        <a:rPr lang="en-US" sz="800" b="0" i="0" u="none" strike="noStrike" dirty="0" smtClean="0">
                          <a:solidFill>
                            <a:srgbClr val="000000"/>
                          </a:solidFill>
                          <a:latin typeface="Calibri"/>
                        </a:rPr>
                        <a:t>50 </a:t>
                      </a:r>
                      <a:endParaRPr lang="en-US" sz="800" b="0" i="0" u="none" strike="noStrike" dirty="0">
                        <a:solidFill>
                          <a:srgbClr val="000000"/>
                        </a:solidFill>
                        <a:latin typeface="Calibri"/>
                      </a:endParaRPr>
                    </a:p>
                  </a:txBody>
                  <a:tcPr marL="8628" marR="8628" marT="862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endParaRPr lang="en-US"/>
                    </a:p>
                  </a:txBody>
                  <a:tcPr/>
                </a:tc>
                <a:tc gridSpan="2">
                  <a:txBody>
                    <a:bodyPr/>
                    <a:lstStyle/>
                    <a:p>
                      <a:pPr algn="ctr" fontAlgn="b"/>
                      <a:r>
                        <a:rPr lang="en-US" sz="800" b="0" i="0" u="none" strike="noStrike" dirty="0">
                          <a:solidFill>
                            <a:srgbClr val="000000"/>
                          </a:solidFill>
                          <a:latin typeface="Calibri"/>
                        </a:rPr>
                        <a:t>15%, Min $20, Max $50</a:t>
                      </a:r>
                    </a:p>
                  </a:txBody>
                  <a:tcPr marL="8628" marR="8628" marT="862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hMerge="1">
                  <a:txBody>
                    <a:bodyPr/>
                    <a:lstStyle/>
                    <a:p>
                      <a:endParaRPr lang="en-US"/>
                    </a:p>
                  </a:txBody>
                  <a:tcPr/>
                </a:tc>
                <a:tc gridSpan="2">
                  <a:txBody>
                    <a:bodyPr/>
                    <a:lstStyle/>
                    <a:p>
                      <a:pPr algn="ctr" fontAlgn="b"/>
                      <a:r>
                        <a:rPr lang="en-US" sz="800" b="0" i="0" u="none" strike="noStrike" dirty="0">
                          <a:solidFill>
                            <a:srgbClr val="000000"/>
                          </a:solidFill>
                          <a:latin typeface="Calibri"/>
                        </a:rPr>
                        <a:t>15%, Min $20, Max $50</a:t>
                      </a:r>
                    </a:p>
                  </a:txBody>
                  <a:tcPr marL="8628" marR="8628" marT="862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6600"/>
                    </a:solidFill>
                  </a:tcPr>
                </a:tc>
                <a:tc hMerge="1">
                  <a:txBody>
                    <a:bodyPr/>
                    <a:lstStyle/>
                    <a:p>
                      <a:endParaRPr lang="en-US"/>
                    </a:p>
                  </a:txBody>
                  <a:tcPr/>
                </a:tc>
              </a:tr>
              <a:tr h="202311">
                <a:tc>
                  <a:txBody>
                    <a:bodyPr/>
                    <a:lstStyle/>
                    <a:p>
                      <a:pPr algn="l" fontAlgn="b"/>
                      <a:r>
                        <a:rPr lang="en-US" sz="1000" b="0" i="0" u="none" strike="noStrike" dirty="0">
                          <a:solidFill>
                            <a:srgbClr val="000000"/>
                          </a:solidFill>
                          <a:latin typeface="Calibri"/>
                        </a:rPr>
                        <a:t>Tier 2</a:t>
                      </a:r>
                    </a:p>
                  </a:txBody>
                  <a:tcPr marL="8628" marR="8628" marT="862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b"/>
                      <a:r>
                        <a:rPr lang="en-US" sz="800" b="0" i="0" u="none" strike="noStrike" dirty="0">
                          <a:solidFill>
                            <a:srgbClr val="000000"/>
                          </a:solidFill>
                          <a:latin typeface="Calibri"/>
                        </a:rPr>
                        <a:t>25%, Min $50, Max $80</a:t>
                      </a:r>
                    </a:p>
                  </a:txBody>
                  <a:tcPr marL="8628" marR="8628" marT="862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endParaRPr lang="en-US"/>
                    </a:p>
                  </a:txBody>
                  <a:tcPr/>
                </a:tc>
                <a:tc gridSpan="2">
                  <a:txBody>
                    <a:bodyPr/>
                    <a:lstStyle/>
                    <a:p>
                      <a:pPr algn="ctr" fontAlgn="b"/>
                      <a:r>
                        <a:rPr lang="en-US" sz="800" b="0" i="0" u="none" strike="noStrike" dirty="0">
                          <a:solidFill>
                            <a:srgbClr val="000000"/>
                          </a:solidFill>
                          <a:latin typeface="Calibri"/>
                        </a:rPr>
                        <a:t>25%, Min $50, Max $80</a:t>
                      </a:r>
                    </a:p>
                  </a:txBody>
                  <a:tcPr marL="8628" marR="8628" marT="862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hMerge="1">
                  <a:txBody>
                    <a:bodyPr/>
                    <a:lstStyle/>
                    <a:p>
                      <a:endParaRPr lang="en-US"/>
                    </a:p>
                  </a:txBody>
                  <a:tcPr/>
                </a:tc>
                <a:tc gridSpan="2">
                  <a:txBody>
                    <a:bodyPr/>
                    <a:lstStyle/>
                    <a:p>
                      <a:pPr algn="ctr" fontAlgn="b"/>
                      <a:r>
                        <a:rPr lang="en-US" sz="800" b="0" i="0" u="none" strike="noStrike" dirty="0">
                          <a:solidFill>
                            <a:srgbClr val="000000"/>
                          </a:solidFill>
                          <a:latin typeface="Calibri"/>
                        </a:rPr>
                        <a:t>25%, Min $50, Max $80</a:t>
                      </a:r>
                    </a:p>
                  </a:txBody>
                  <a:tcPr marL="8628" marR="8628" marT="862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6600"/>
                    </a:solidFill>
                  </a:tcPr>
                </a:tc>
                <a:tc hMerge="1">
                  <a:txBody>
                    <a:bodyPr/>
                    <a:lstStyle/>
                    <a:p>
                      <a:endParaRPr lang="en-US"/>
                    </a:p>
                  </a:txBody>
                  <a:tcPr/>
                </a:tc>
              </a:tr>
              <a:tr h="202311">
                <a:tc>
                  <a:txBody>
                    <a:bodyPr/>
                    <a:lstStyle/>
                    <a:p>
                      <a:pPr algn="l" fontAlgn="b"/>
                      <a:r>
                        <a:rPr lang="en-US" sz="1000" b="0" i="0" u="none" strike="noStrike" dirty="0">
                          <a:solidFill>
                            <a:srgbClr val="000000"/>
                          </a:solidFill>
                          <a:latin typeface="Calibri"/>
                        </a:rPr>
                        <a:t>Tier 3</a:t>
                      </a:r>
                    </a:p>
                  </a:txBody>
                  <a:tcPr marL="8628" marR="8628" marT="862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b"/>
                      <a:r>
                        <a:rPr lang="en-US" sz="800" b="0" i="0" u="none" strike="noStrike" dirty="0">
                          <a:solidFill>
                            <a:srgbClr val="000000"/>
                          </a:solidFill>
                          <a:latin typeface="Calibri"/>
                        </a:rPr>
                        <a:t>25%, Min $80, Max $125</a:t>
                      </a:r>
                    </a:p>
                  </a:txBody>
                  <a:tcPr marL="8628" marR="8628" marT="862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endParaRPr lang="en-US"/>
                    </a:p>
                  </a:txBody>
                  <a:tcPr/>
                </a:tc>
                <a:tc gridSpan="2">
                  <a:txBody>
                    <a:bodyPr/>
                    <a:lstStyle/>
                    <a:p>
                      <a:pPr algn="ctr" fontAlgn="b"/>
                      <a:r>
                        <a:rPr lang="en-US" sz="800" b="0" i="0" u="none" strike="noStrike" dirty="0">
                          <a:solidFill>
                            <a:srgbClr val="000000"/>
                          </a:solidFill>
                          <a:latin typeface="Calibri"/>
                        </a:rPr>
                        <a:t>25%, Min $80, Max $125</a:t>
                      </a:r>
                    </a:p>
                  </a:txBody>
                  <a:tcPr marL="8628" marR="8628" marT="862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hMerge="1">
                  <a:txBody>
                    <a:bodyPr/>
                    <a:lstStyle/>
                    <a:p>
                      <a:endParaRPr lang="en-US"/>
                    </a:p>
                  </a:txBody>
                  <a:tcPr/>
                </a:tc>
                <a:tc gridSpan="2">
                  <a:txBody>
                    <a:bodyPr/>
                    <a:lstStyle/>
                    <a:p>
                      <a:pPr algn="ctr" fontAlgn="b"/>
                      <a:r>
                        <a:rPr lang="en-US" sz="800" b="0" i="0" u="none" strike="noStrike" dirty="0">
                          <a:solidFill>
                            <a:srgbClr val="000000"/>
                          </a:solidFill>
                          <a:latin typeface="Calibri"/>
                        </a:rPr>
                        <a:t>25%, Min $80, Max $125</a:t>
                      </a:r>
                    </a:p>
                  </a:txBody>
                  <a:tcPr marL="8628" marR="8628" marT="862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6600"/>
                    </a:solidFill>
                  </a:tcPr>
                </a:tc>
                <a:tc hMerge="1">
                  <a:txBody>
                    <a:bodyPr/>
                    <a:lstStyle/>
                    <a:p>
                      <a:endParaRPr lang="en-US"/>
                    </a:p>
                  </a:txBody>
                  <a:tcPr/>
                </a:tc>
              </a:tr>
              <a:tr h="202311">
                <a:tc gridSpan="7">
                  <a:txBody>
                    <a:bodyPr/>
                    <a:lstStyle/>
                    <a:p>
                      <a:pPr algn="l" fontAlgn="b"/>
                      <a:r>
                        <a:rPr lang="en-US" sz="1000" b="0" i="0" u="none" strike="noStrike" dirty="0" smtClean="0">
                          <a:solidFill>
                            <a:srgbClr val="000000"/>
                          </a:solidFill>
                          <a:latin typeface="Calibri"/>
                        </a:rPr>
                        <a:t>* </a:t>
                      </a:r>
                      <a:r>
                        <a:rPr lang="en-US" sz="1000" b="0" i="0" u="none" strike="noStrike" baseline="0" dirty="0" smtClean="0">
                          <a:solidFill>
                            <a:srgbClr val="000000"/>
                          </a:solidFill>
                          <a:latin typeface="Calibri"/>
                        </a:rPr>
                        <a:t>See ACA Glossary of Health Coverage and Medical Terms for definition; ** of Allowed Amount, See ACA Glossary for definition</a:t>
                      </a:r>
                      <a:endParaRPr lang="en-US" sz="1000" b="0" i="0" u="none" strike="noStrike" dirty="0">
                        <a:solidFill>
                          <a:srgbClr val="000000"/>
                        </a:solidFill>
                        <a:latin typeface="Calibri"/>
                      </a:endParaRPr>
                    </a:p>
                  </a:txBody>
                  <a:tcPr marL="8628" marR="8628" marT="862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ctr" fontAlgn="b"/>
                      <a:endParaRPr lang="en-US" sz="800" b="0" i="0" u="none" strike="noStrike" dirty="0">
                        <a:solidFill>
                          <a:srgbClr val="000000"/>
                        </a:solidFill>
                        <a:latin typeface="Calibri"/>
                      </a:endParaRPr>
                    </a:p>
                  </a:txBody>
                  <a:tcPr marL="8628" marR="8628" marT="862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endParaRPr lang="en-US"/>
                    </a:p>
                  </a:txBody>
                  <a:tcPr/>
                </a:tc>
                <a:tc hMerge="1">
                  <a:txBody>
                    <a:bodyPr/>
                    <a:lstStyle/>
                    <a:p>
                      <a:pPr algn="ctr" fontAlgn="b"/>
                      <a:endParaRPr lang="en-US" sz="800" b="0" i="0" u="none" strike="noStrike" dirty="0">
                        <a:solidFill>
                          <a:srgbClr val="000000"/>
                        </a:solidFill>
                        <a:latin typeface="Calibri"/>
                      </a:endParaRPr>
                    </a:p>
                  </a:txBody>
                  <a:tcPr marL="8628" marR="8628" marT="862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hMerge="1">
                  <a:txBody>
                    <a:bodyPr/>
                    <a:lstStyle/>
                    <a:p>
                      <a:endParaRPr lang="en-US"/>
                    </a:p>
                  </a:txBody>
                  <a:tcPr/>
                </a:tc>
                <a:tc hMerge="1">
                  <a:txBody>
                    <a:bodyPr/>
                    <a:lstStyle/>
                    <a:p>
                      <a:pPr algn="ctr" fontAlgn="b"/>
                      <a:endParaRPr lang="en-US" sz="800" b="0" i="0" u="none" strike="noStrike" dirty="0">
                        <a:solidFill>
                          <a:srgbClr val="000000"/>
                        </a:solidFill>
                        <a:latin typeface="Calibri"/>
                      </a:endParaRPr>
                    </a:p>
                  </a:txBody>
                  <a:tcPr marL="8628" marR="8628" marT="862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6600"/>
                    </a:solidFill>
                  </a:tcPr>
                </a:tc>
                <a:tc hMerge="1">
                  <a:txBody>
                    <a:bodyPr/>
                    <a:lstStyle/>
                    <a:p>
                      <a:endParaRPr lang="en-US"/>
                    </a:p>
                  </a:txBody>
                  <a:tcPr/>
                </a:tc>
              </a:tr>
              <a:tr h="202311">
                <a:tc gridSpan="7">
                  <a:txBody>
                    <a:bodyPr/>
                    <a:lstStyle/>
                    <a:p>
                      <a:pPr algn="l" fontAlgn="b"/>
                      <a:r>
                        <a:rPr lang="en-US" sz="1000" b="0" i="0" u="none" strike="noStrike" dirty="0" smtClean="0">
                          <a:solidFill>
                            <a:srgbClr val="000000"/>
                          </a:solidFill>
                          <a:latin typeface="Calibri"/>
                        </a:rPr>
                        <a:t>This is a high</a:t>
                      </a:r>
                      <a:r>
                        <a:rPr lang="en-US" sz="1000" b="0" i="0" u="none" strike="noStrike" baseline="0" dirty="0" smtClean="0">
                          <a:solidFill>
                            <a:srgbClr val="000000"/>
                          </a:solidFill>
                          <a:latin typeface="Calibri"/>
                        </a:rPr>
                        <a:t> level  plan design summary.  </a:t>
                      </a:r>
                      <a:endParaRPr lang="en-US" sz="1000" b="0" i="0" u="none" strike="noStrike" dirty="0">
                        <a:solidFill>
                          <a:srgbClr val="000000"/>
                        </a:solidFill>
                        <a:latin typeface="Calibri"/>
                      </a:endParaRPr>
                    </a:p>
                  </a:txBody>
                  <a:tcPr marL="8628" marR="8628" marT="862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ctr" fontAlgn="b"/>
                      <a:endParaRPr lang="en-US" sz="800" b="0" i="0" u="none" strike="noStrike" dirty="0">
                        <a:solidFill>
                          <a:srgbClr val="000000"/>
                        </a:solidFill>
                        <a:latin typeface="Calibri"/>
                      </a:endParaRPr>
                    </a:p>
                  </a:txBody>
                  <a:tcPr marL="8628" marR="8628" marT="862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endParaRPr lang="en-US"/>
                    </a:p>
                  </a:txBody>
                  <a:tcPr/>
                </a:tc>
                <a:tc hMerge="1">
                  <a:txBody>
                    <a:bodyPr/>
                    <a:lstStyle/>
                    <a:p>
                      <a:pPr algn="ctr" fontAlgn="b"/>
                      <a:endParaRPr lang="en-US" sz="800" b="0" i="0" u="none" strike="noStrike" dirty="0">
                        <a:solidFill>
                          <a:srgbClr val="000000"/>
                        </a:solidFill>
                        <a:latin typeface="Calibri"/>
                      </a:endParaRPr>
                    </a:p>
                  </a:txBody>
                  <a:tcPr marL="8628" marR="8628" marT="862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hMerge="1">
                  <a:txBody>
                    <a:bodyPr/>
                    <a:lstStyle/>
                    <a:p>
                      <a:endParaRPr lang="en-US"/>
                    </a:p>
                  </a:txBody>
                  <a:tcPr/>
                </a:tc>
                <a:tc hMerge="1">
                  <a:txBody>
                    <a:bodyPr/>
                    <a:lstStyle/>
                    <a:p>
                      <a:pPr algn="ctr" fontAlgn="b"/>
                      <a:endParaRPr lang="en-US" sz="800" b="0" i="0" u="none" strike="noStrike" dirty="0">
                        <a:solidFill>
                          <a:srgbClr val="000000"/>
                        </a:solidFill>
                        <a:latin typeface="Calibri"/>
                      </a:endParaRPr>
                    </a:p>
                  </a:txBody>
                  <a:tcPr marL="8628" marR="8628" marT="862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6600"/>
                    </a:solidFill>
                  </a:tcPr>
                </a:tc>
                <a:tc hMerge="1">
                  <a:txBody>
                    <a:bodyPr/>
                    <a:lstStyle/>
                    <a:p>
                      <a:endParaRPr lang="en-US"/>
                    </a:p>
                  </a:txBody>
                  <a:tcPr/>
                </a:tc>
              </a:tr>
            </a:tbl>
          </a:graphicData>
        </a:graphic>
      </p:graphicFrame>
      <p:pic>
        <p:nvPicPr>
          <p:cNvPr id="18434" name="Picture 2" descr="SHBPonweb"/>
          <p:cNvPicPr>
            <a:picLocks noChangeAspect="1" noChangeArrowheads="1"/>
          </p:cNvPicPr>
          <p:nvPr/>
        </p:nvPicPr>
        <p:blipFill>
          <a:blip r:embed="rId3" cstate="print"/>
          <a:srcRect/>
          <a:stretch>
            <a:fillRect/>
          </a:stretch>
        </p:blipFill>
        <p:spPr bwMode="auto">
          <a:xfrm>
            <a:off x="0" y="0"/>
            <a:ext cx="1143000" cy="428625"/>
          </a:xfrm>
          <a:prstGeom prst="rect">
            <a:avLst/>
          </a:prstGeom>
          <a:noFill/>
          <a:ln w="9525">
            <a:noFill/>
            <a:miter lim="800000"/>
            <a:headEnd/>
            <a:tailEnd/>
          </a:ln>
        </p:spPr>
      </p:pic>
      <p:pic>
        <p:nvPicPr>
          <p:cNvPr id="18436" name="Picture 4" descr="SHBPonweb"/>
          <p:cNvPicPr>
            <a:picLocks noChangeAspect="1" noChangeArrowheads="1"/>
          </p:cNvPicPr>
          <p:nvPr/>
        </p:nvPicPr>
        <p:blipFill>
          <a:blip r:embed="rId3" cstate="print"/>
          <a:srcRect/>
          <a:stretch>
            <a:fillRect/>
          </a:stretch>
        </p:blipFill>
        <p:spPr bwMode="auto">
          <a:xfrm>
            <a:off x="7315200" y="6248400"/>
            <a:ext cx="1143000" cy="4286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Additional Plan Information- HRA</a:t>
            </a:r>
            <a:endParaRPr lang="en-US" dirty="0"/>
          </a:p>
        </p:txBody>
      </p:sp>
      <p:sp>
        <p:nvSpPr>
          <p:cNvPr id="3" name="Content Placeholder 2"/>
          <p:cNvSpPr>
            <a:spLocks noGrp="1"/>
          </p:cNvSpPr>
          <p:nvPr>
            <p:ph idx="1"/>
          </p:nvPr>
        </p:nvSpPr>
        <p:spPr>
          <a:xfrm>
            <a:off x="457200" y="1371600"/>
            <a:ext cx="8229600" cy="4525963"/>
          </a:xfrm>
        </p:spPr>
        <p:txBody>
          <a:bodyPr/>
          <a:lstStyle/>
          <a:p>
            <a:r>
              <a:rPr lang="en-US" dirty="0" smtClean="0"/>
              <a:t>Members that are enrolled in the current HRA, HMO or HDHP Plans that do not make an election, either by going online or calling customer service, will be enrolled in the Bronze HRA level</a:t>
            </a:r>
          </a:p>
          <a:p>
            <a:r>
              <a:rPr lang="en-US" dirty="0" smtClean="0"/>
              <a:t>If you do not make an election and are currently paying the Tobacco surcharge, your coverage will default with the Tobacco surcharge in 2014</a:t>
            </a:r>
          </a:p>
        </p:txBody>
      </p:sp>
      <p:pic>
        <p:nvPicPr>
          <p:cNvPr id="19458" name="Picture 2" descr="SHBPonweb"/>
          <p:cNvPicPr>
            <a:picLocks noChangeAspect="1" noChangeArrowheads="1"/>
          </p:cNvPicPr>
          <p:nvPr/>
        </p:nvPicPr>
        <p:blipFill>
          <a:blip r:embed="rId3" cstate="print"/>
          <a:srcRect/>
          <a:stretch>
            <a:fillRect/>
          </a:stretch>
        </p:blipFill>
        <p:spPr bwMode="auto">
          <a:xfrm>
            <a:off x="7391400" y="6248400"/>
            <a:ext cx="1143000" cy="4286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HRA Incentives ( Non MA Plans)</a:t>
            </a:r>
            <a:endParaRPr lang="en-US" dirty="0"/>
          </a:p>
        </p:txBody>
      </p:sp>
      <p:sp>
        <p:nvSpPr>
          <p:cNvPr id="3" name="Content Placeholder 2"/>
          <p:cNvSpPr>
            <a:spLocks noGrp="1"/>
          </p:cNvSpPr>
          <p:nvPr>
            <p:ph idx="1"/>
          </p:nvPr>
        </p:nvSpPr>
        <p:spPr>
          <a:xfrm>
            <a:off x="304800" y="1371600"/>
            <a:ext cx="8305800" cy="4754563"/>
          </a:xfrm>
        </p:spPr>
        <p:txBody>
          <a:bodyPr/>
          <a:lstStyle/>
          <a:p>
            <a:r>
              <a:rPr lang="en-US" sz="2800" dirty="0" smtClean="0"/>
              <a:t>2014 Wellness incentives are starting new - increases to a maximum of $480 for employee; plus an additional $480 for covered spouse.  </a:t>
            </a:r>
          </a:p>
          <a:p>
            <a:r>
              <a:rPr lang="en-US" sz="2800" dirty="0" smtClean="0"/>
              <a:t>That is a total of up to $960 per household.</a:t>
            </a:r>
            <a:endParaRPr lang="en-US" sz="2800" b="1" dirty="0" smtClean="0"/>
          </a:p>
          <a:p>
            <a:pPr>
              <a:buNone/>
            </a:pPr>
            <a:endParaRPr lang="en-US" sz="2800" dirty="0" smtClean="0"/>
          </a:p>
          <a:p>
            <a:pPr>
              <a:buNone/>
            </a:pPr>
            <a:r>
              <a:rPr lang="en-US" sz="2800" dirty="0" smtClean="0"/>
              <a:t>For those members who met the wellness requirements in 2013, the $240 will be credited to their HRA on January 1, 2014.</a:t>
            </a:r>
          </a:p>
          <a:p>
            <a:pPr>
              <a:buNone/>
            </a:pPr>
            <a:r>
              <a:rPr lang="en-US" sz="2800" dirty="0" smtClean="0"/>
              <a:t>In January 2014, visit </a:t>
            </a:r>
            <a:r>
              <a:rPr lang="en-US" sz="2800" u="sng" dirty="0" smtClean="0">
                <a:hlinkClick r:id="rId3"/>
              </a:rPr>
              <a:t>www.BeWellSHBP.com</a:t>
            </a:r>
            <a:r>
              <a:rPr lang="en-US" sz="2800" dirty="0" smtClean="0"/>
              <a:t> to learn more and get started.  </a:t>
            </a:r>
          </a:p>
          <a:p>
            <a:pPr>
              <a:buNone/>
            </a:pPr>
            <a:endParaRPr lang="en-US" sz="2400" dirty="0" smtClean="0"/>
          </a:p>
          <a:p>
            <a:pPr>
              <a:buNone/>
            </a:pPr>
            <a:endParaRPr lang="en-US" sz="2400" b="1" dirty="0"/>
          </a:p>
        </p:txBody>
      </p:sp>
      <p:pic>
        <p:nvPicPr>
          <p:cNvPr id="20482" name="Picture 2" descr="SHBPonweb"/>
          <p:cNvPicPr>
            <a:picLocks noChangeAspect="1" noChangeArrowheads="1"/>
          </p:cNvPicPr>
          <p:nvPr/>
        </p:nvPicPr>
        <p:blipFill>
          <a:blip r:embed="rId4" cstate="print"/>
          <a:srcRect/>
          <a:stretch>
            <a:fillRect/>
          </a:stretch>
        </p:blipFill>
        <p:spPr bwMode="auto">
          <a:xfrm>
            <a:off x="7315200" y="6276975"/>
            <a:ext cx="1143000" cy="4286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6" descr="PPTdesignD"/>
          <p:cNvPicPr>
            <a:picLocks noChangeAspect="1" noChangeArrowheads="1"/>
          </p:cNvPicPr>
          <p:nvPr/>
        </p:nvPicPr>
        <p:blipFill>
          <a:blip r:embed="rId3" cstate="print"/>
          <a:srcRect/>
          <a:stretch>
            <a:fillRect/>
          </a:stretch>
        </p:blipFill>
        <p:spPr bwMode="auto">
          <a:xfrm>
            <a:off x="0" y="0"/>
            <a:ext cx="9213850" cy="6908800"/>
          </a:xfrm>
          <a:prstGeom prst="rect">
            <a:avLst/>
          </a:prstGeom>
          <a:noFill/>
          <a:ln w="9525">
            <a:noFill/>
            <a:miter lim="800000"/>
            <a:headEnd/>
            <a:tailEnd/>
          </a:ln>
        </p:spPr>
      </p:pic>
      <p:sp>
        <p:nvSpPr>
          <p:cNvPr id="3075" name="Rectangle 8"/>
          <p:cNvSpPr>
            <a:spLocks noGrp="1" noChangeArrowheads="1"/>
          </p:cNvSpPr>
          <p:nvPr>
            <p:ph type="body" idx="1"/>
          </p:nvPr>
        </p:nvSpPr>
        <p:spPr>
          <a:xfrm>
            <a:off x="457200" y="2133600"/>
            <a:ext cx="8229600" cy="3992563"/>
          </a:xfrm>
          <a:noFill/>
        </p:spPr>
        <p:txBody>
          <a:bodyPr/>
          <a:lstStyle/>
          <a:p>
            <a:pPr algn="ctr" eaLnBrk="1" hangingPunct="1">
              <a:buFontTx/>
              <a:buNone/>
            </a:pPr>
            <a:r>
              <a:rPr lang="en-US" sz="4000" b="1" dirty="0" smtClean="0">
                <a:solidFill>
                  <a:schemeClr val="bg1"/>
                </a:solidFill>
              </a:rPr>
              <a:t>Mission</a:t>
            </a:r>
          </a:p>
          <a:p>
            <a:pPr algn="ctr" eaLnBrk="1" hangingPunct="1">
              <a:buFontTx/>
              <a:buNone/>
            </a:pPr>
            <a:r>
              <a:rPr lang="en-US" sz="2800" b="1" dirty="0" smtClean="0">
                <a:solidFill>
                  <a:schemeClr val="bg1"/>
                </a:solidFill>
              </a:rPr>
              <a:t>The Georgia Department of Community Health</a:t>
            </a:r>
          </a:p>
          <a:p>
            <a:pPr algn="ctr" eaLnBrk="1" hangingPunct="1">
              <a:buFontTx/>
              <a:buNone/>
            </a:pPr>
            <a:r>
              <a:rPr lang="en-US" sz="2400" dirty="0" smtClean="0">
                <a:solidFill>
                  <a:schemeClr val="bg1"/>
                </a:solidFill>
              </a:rPr>
              <a:t>We will provide access to affordable, quality health care </a:t>
            </a:r>
            <a:br>
              <a:rPr lang="en-US" sz="2400" dirty="0" smtClean="0">
                <a:solidFill>
                  <a:schemeClr val="bg1"/>
                </a:solidFill>
              </a:rPr>
            </a:br>
            <a:r>
              <a:rPr lang="en-US" sz="2400" dirty="0" smtClean="0">
                <a:solidFill>
                  <a:schemeClr val="bg1"/>
                </a:solidFill>
              </a:rPr>
              <a:t>to Georgians through effective planning, purchasing </a:t>
            </a:r>
            <a:br>
              <a:rPr lang="en-US" sz="2400" dirty="0" smtClean="0">
                <a:solidFill>
                  <a:schemeClr val="bg1"/>
                </a:solidFill>
              </a:rPr>
            </a:br>
            <a:r>
              <a:rPr lang="en-US" sz="2400" dirty="0" smtClean="0">
                <a:solidFill>
                  <a:schemeClr val="bg1"/>
                </a:solidFill>
              </a:rPr>
              <a:t>and oversight.</a:t>
            </a:r>
          </a:p>
          <a:p>
            <a:pPr algn="ctr" eaLnBrk="1" hangingPunct="1">
              <a:buFontTx/>
              <a:buNone/>
            </a:pPr>
            <a:endParaRPr lang="en-US" sz="2400" b="1" i="1" dirty="0" smtClean="0">
              <a:solidFill>
                <a:schemeClr val="bg1"/>
              </a:solidFill>
            </a:endParaRPr>
          </a:p>
          <a:p>
            <a:pPr algn="ctr" eaLnBrk="1" hangingPunct="1">
              <a:buFontTx/>
              <a:buNone/>
            </a:pPr>
            <a:r>
              <a:rPr lang="en-US" sz="2400" b="1" i="1" dirty="0" smtClean="0">
                <a:solidFill>
                  <a:schemeClr val="bg1"/>
                </a:solidFill>
              </a:rPr>
              <a:t>We are dedicated to A Healthy Georgia.</a:t>
            </a:r>
          </a:p>
        </p:txBody>
      </p:sp>
      <p:pic>
        <p:nvPicPr>
          <p:cNvPr id="3076" name="Picture 9" descr="dch_logo_pms299_ALT2012_REVRS"/>
          <p:cNvPicPr>
            <a:picLocks noChangeAspect="1" noChangeArrowheads="1"/>
          </p:cNvPicPr>
          <p:nvPr/>
        </p:nvPicPr>
        <p:blipFill>
          <a:blip r:embed="rId4" cstate="print"/>
          <a:srcRect/>
          <a:stretch>
            <a:fillRect/>
          </a:stretch>
        </p:blipFill>
        <p:spPr bwMode="auto">
          <a:xfrm>
            <a:off x="207963" y="228600"/>
            <a:ext cx="2001837" cy="457200"/>
          </a:xfrm>
          <a:prstGeom prst="rect">
            <a:avLst/>
          </a:prstGeom>
          <a:noFill/>
          <a:ln w="9525">
            <a:noFill/>
            <a:miter lim="800000"/>
            <a:headEnd/>
            <a:tailEnd/>
          </a:ln>
        </p:spPr>
      </p:pic>
      <p:pic>
        <p:nvPicPr>
          <p:cNvPr id="2050" name="Picture 2" descr="SHBPonweb"/>
          <p:cNvPicPr>
            <a:picLocks noChangeAspect="1" noChangeArrowheads="1"/>
          </p:cNvPicPr>
          <p:nvPr/>
        </p:nvPicPr>
        <p:blipFill>
          <a:blip r:embed="rId5" cstate="print"/>
          <a:srcRect/>
          <a:stretch>
            <a:fillRect/>
          </a:stretch>
        </p:blipFill>
        <p:spPr bwMode="auto">
          <a:xfrm>
            <a:off x="7620000" y="5410200"/>
            <a:ext cx="1143000" cy="4286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3600" dirty="0" smtClean="0"/>
              <a:t>2014 Wellness Incentives</a:t>
            </a:r>
            <a:endParaRPr lang="en-US" sz="3600" dirty="0"/>
          </a:p>
        </p:txBody>
      </p:sp>
      <p:sp>
        <p:nvSpPr>
          <p:cNvPr id="19" name="Slide Number Placeholder 2"/>
          <p:cNvSpPr txBox="1">
            <a:spLocks/>
          </p:cNvSpPr>
          <p:nvPr/>
        </p:nvSpPr>
        <p:spPr>
          <a:xfrm>
            <a:off x="4175918" y="6462107"/>
            <a:ext cx="785813" cy="354012"/>
          </a:xfrm>
          <a:prstGeom prst="rect">
            <a:avLst/>
          </a:prstGeom>
        </p:spPr>
        <p:txBody>
          <a:bodyPr vert="horz" wrap="square" lIns="91440" tIns="45720" rIns="91440" bIns="45720" numCol="1" anchor="ctr" anchorCtr="0" compatLnSpc="1">
            <a:prstTxWarp prst="textNoShape">
              <a:avLst/>
            </a:prstTxWarp>
          </a:bodyPr>
          <a:lstStyle>
            <a:defPPr>
              <a:defRPr lang="en-US"/>
            </a:defPPr>
            <a:lvl1pPr algn="ctr" defTabSz="457200" rtl="0" eaLnBrk="1" fontAlgn="auto" hangingPunct="1">
              <a:spcBef>
                <a:spcPts val="0"/>
              </a:spcBef>
              <a:spcAft>
                <a:spcPts val="0"/>
              </a:spcAft>
              <a:defRPr sz="1000" b="0" kern="1200">
                <a:solidFill>
                  <a:schemeClr val="tx2"/>
                </a:solidFill>
                <a:latin typeface="Georgia"/>
                <a:ea typeface="Geneva" pitchFamily="35" charset="0"/>
                <a:cs typeface="Geneva" pitchFamily="35" charset="0"/>
              </a:defRPr>
            </a:lvl1pPr>
            <a:lvl2pPr marL="457200" algn="l" defTabSz="457200" rtl="0" fontAlgn="base">
              <a:spcBef>
                <a:spcPct val="0"/>
              </a:spcBef>
              <a:spcAft>
                <a:spcPct val="0"/>
              </a:spcAft>
              <a:defRPr kern="1200">
                <a:solidFill>
                  <a:schemeClr val="tx1"/>
                </a:solidFill>
                <a:latin typeface="Arial" charset="0"/>
                <a:ea typeface="ヒラギノ角ゴ Pro W3" charset="-128"/>
                <a:cs typeface="ヒラギノ角ゴ Pro W3" charset="-128"/>
              </a:defRPr>
            </a:lvl2pPr>
            <a:lvl3pPr marL="914400" algn="l" defTabSz="457200" rtl="0" fontAlgn="base">
              <a:spcBef>
                <a:spcPct val="0"/>
              </a:spcBef>
              <a:spcAft>
                <a:spcPct val="0"/>
              </a:spcAft>
              <a:defRPr kern="1200">
                <a:solidFill>
                  <a:schemeClr val="tx1"/>
                </a:solidFill>
                <a:latin typeface="Arial" charset="0"/>
                <a:ea typeface="ヒラギノ角ゴ Pro W3" charset="-128"/>
                <a:cs typeface="ヒラギノ角ゴ Pro W3" charset="-128"/>
              </a:defRPr>
            </a:lvl3pPr>
            <a:lvl4pPr marL="1371600" algn="l" defTabSz="457200" rtl="0" fontAlgn="base">
              <a:spcBef>
                <a:spcPct val="0"/>
              </a:spcBef>
              <a:spcAft>
                <a:spcPct val="0"/>
              </a:spcAft>
              <a:defRPr kern="1200">
                <a:solidFill>
                  <a:schemeClr val="tx1"/>
                </a:solidFill>
                <a:latin typeface="Arial" charset="0"/>
                <a:ea typeface="ヒラギノ角ゴ Pro W3" charset="-128"/>
                <a:cs typeface="ヒラギノ角ゴ Pro W3" charset="-128"/>
              </a:defRPr>
            </a:lvl4pPr>
            <a:lvl5pPr marL="1828800" algn="l" defTabSz="457200" rtl="0" fontAlgn="base">
              <a:spcBef>
                <a:spcPct val="0"/>
              </a:spcBef>
              <a:spcAft>
                <a:spcPct val="0"/>
              </a:spcAft>
              <a:defRPr kern="1200">
                <a:solidFill>
                  <a:schemeClr val="tx1"/>
                </a:solidFill>
                <a:latin typeface="Arial" charset="0"/>
                <a:ea typeface="ヒラギノ角ゴ Pro W3" charset="-128"/>
                <a:cs typeface="ヒラギノ角ゴ Pro W3" charset="-128"/>
              </a:defRPr>
            </a:lvl5pPr>
            <a:lvl6pPr marL="2286000" algn="l" defTabSz="457200" rtl="0" eaLnBrk="1" latinLnBrk="0" hangingPunct="1">
              <a:defRPr kern="1200">
                <a:solidFill>
                  <a:schemeClr val="tx1"/>
                </a:solidFill>
                <a:latin typeface="Arial" charset="0"/>
                <a:ea typeface="ヒラギノ角ゴ Pro W3" charset="-128"/>
                <a:cs typeface="ヒラギノ角ゴ Pro W3" charset="-128"/>
              </a:defRPr>
            </a:lvl6pPr>
            <a:lvl7pPr marL="2743200" algn="l" defTabSz="457200" rtl="0" eaLnBrk="1" latinLnBrk="0" hangingPunct="1">
              <a:defRPr kern="1200">
                <a:solidFill>
                  <a:schemeClr val="tx1"/>
                </a:solidFill>
                <a:latin typeface="Arial" charset="0"/>
                <a:ea typeface="ヒラギノ角ゴ Pro W3" charset="-128"/>
                <a:cs typeface="ヒラギノ角ゴ Pro W3" charset="-128"/>
              </a:defRPr>
            </a:lvl7pPr>
            <a:lvl8pPr marL="3200400" algn="l" defTabSz="457200" rtl="0" eaLnBrk="1" latinLnBrk="0" hangingPunct="1">
              <a:defRPr kern="1200">
                <a:solidFill>
                  <a:schemeClr val="tx1"/>
                </a:solidFill>
                <a:latin typeface="Arial" charset="0"/>
                <a:ea typeface="ヒラギノ角ゴ Pro W3" charset="-128"/>
                <a:cs typeface="ヒラギノ角ゴ Pro W3" charset="-128"/>
              </a:defRPr>
            </a:lvl8pPr>
            <a:lvl9pPr marL="3657600" algn="l" defTabSz="457200" rtl="0" eaLnBrk="1" latinLnBrk="0" hangingPunct="1">
              <a:defRPr kern="1200">
                <a:solidFill>
                  <a:schemeClr val="tx1"/>
                </a:solidFill>
                <a:latin typeface="Arial" charset="0"/>
                <a:ea typeface="ヒラギノ角ゴ Pro W3" charset="-128"/>
                <a:cs typeface="ヒラギノ角ゴ Pro W3" charset="-128"/>
              </a:defRPr>
            </a:lvl9pPr>
          </a:lstStyle>
          <a:p>
            <a:pPr>
              <a:defRPr/>
            </a:pPr>
            <a:fld id="{49A55401-F522-AC4C-9B35-57258AD6DEDA}" type="slidenum">
              <a:rPr lang="en-US" smtClean="0"/>
              <a:pPr>
                <a:defRPr/>
              </a:pPr>
              <a:t>19</a:t>
            </a:fld>
            <a:endParaRPr lang="en-US" dirty="0"/>
          </a:p>
        </p:txBody>
      </p:sp>
      <p:graphicFrame>
        <p:nvGraphicFramePr>
          <p:cNvPr id="25" name="Table 24"/>
          <p:cNvGraphicFramePr>
            <a:graphicFrameLocks noGrp="1"/>
          </p:cNvGraphicFramePr>
          <p:nvPr/>
        </p:nvGraphicFramePr>
        <p:xfrm>
          <a:off x="838200" y="1524000"/>
          <a:ext cx="7162800" cy="4724401"/>
        </p:xfrm>
        <a:graphic>
          <a:graphicData uri="http://schemas.openxmlformats.org/drawingml/2006/table">
            <a:tbl>
              <a:tblPr/>
              <a:tblGrid>
                <a:gridCol w="526170"/>
                <a:gridCol w="4877911"/>
                <a:gridCol w="1758719"/>
              </a:tblGrid>
              <a:tr h="203289">
                <a:tc>
                  <a:txBody>
                    <a:bodyPr/>
                    <a:lstStyle/>
                    <a:p>
                      <a:pPr marL="0" marR="0">
                        <a:lnSpc>
                          <a:spcPct val="115000"/>
                        </a:lnSpc>
                        <a:spcBef>
                          <a:spcPts val="0"/>
                        </a:spcBef>
                        <a:spcAft>
                          <a:spcPts val="1000"/>
                        </a:spcAft>
                      </a:pPr>
                      <a:endParaRPr lang="en-US" sz="1000" dirty="0">
                        <a:latin typeface="Calibri"/>
                        <a:ea typeface="Calibri"/>
                        <a:cs typeface="Times New Roman"/>
                      </a:endParaRPr>
                    </a:p>
                  </a:txBody>
                  <a:tcPr marL="0" marR="0" marT="0" marB="0">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marL="48895" marR="0">
                        <a:lnSpc>
                          <a:spcPct val="115000"/>
                        </a:lnSpc>
                        <a:spcBef>
                          <a:spcPts val="185"/>
                        </a:spcBef>
                        <a:spcAft>
                          <a:spcPts val="0"/>
                        </a:spcAft>
                      </a:pPr>
                      <a:r>
                        <a:rPr lang="en-US" sz="1100" b="1" dirty="0">
                          <a:latin typeface="Calibri"/>
                          <a:ea typeface="Calibri"/>
                          <a:cs typeface="Calibri"/>
                        </a:rPr>
                        <a:t>Wh</a:t>
                      </a:r>
                      <a:r>
                        <a:rPr lang="en-US" sz="1100" b="1" spc="-10" dirty="0">
                          <a:latin typeface="Calibri"/>
                          <a:ea typeface="Calibri"/>
                          <a:cs typeface="Calibri"/>
                        </a:rPr>
                        <a:t>a</a:t>
                      </a:r>
                      <a:r>
                        <a:rPr lang="en-US" sz="1100" b="1" dirty="0">
                          <a:latin typeface="Calibri"/>
                          <a:ea typeface="Calibri"/>
                          <a:cs typeface="Calibri"/>
                        </a:rPr>
                        <a:t>t</a:t>
                      </a:r>
                      <a:r>
                        <a:rPr lang="en-US" sz="1100" b="1" spc="-5" dirty="0">
                          <a:latin typeface="Calibri"/>
                          <a:ea typeface="Calibri"/>
                          <a:cs typeface="Calibri"/>
                        </a:rPr>
                        <a:t> </a:t>
                      </a:r>
                      <a:r>
                        <a:rPr lang="en-US" sz="1100" b="1" spc="-10" dirty="0">
                          <a:latin typeface="Calibri"/>
                          <a:ea typeface="Calibri"/>
                          <a:cs typeface="Calibri"/>
                        </a:rPr>
                        <a:t>t</a:t>
                      </a:r>
                      <a:r>
                        <a:rPr lang="en-US" sz="1100" b="1" dirty="0">
                          <a:latin typeface="Calibri"/>
                          <a:ea typeface="Calibri"/>
                          <a:cs typeface="Calibri"/>
                        </a:rPr>
                        <a:t>o</a:t>
                      </a:r>
                      <a:r>
                        <a:rPr lang="en-US" sz="1100" b="1" spc="-5" dirty="0">
                          <a:latin typeface="Calibri"/>
                          <a:ea typeface="Calibri"/>
                          <a:cs typeface="Calibri"/>
                        </a:rPr>
                        <a:t> </a:t>
                      </a:r>
                      <a:r>
                        <a:rPr lang="en-US" sz="1100" b="1" dirty="0">
                          <a:latin typeface="Calibri"/>
                          <a:ea typeface="Calibri"/>
                          <a:cs typeface="Calibri"/>
                        </a:rPr>
                        <a:t>DO</a:t>
                      </a:r>
                      <a:endParaRPr lang="en-US" sz="1100" dirty="0">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9530" marR="0">
                        <a:lnSpc>
                          <a:spcPct val="115000"/>
                        </a:lnSpc>
                        <a:spcBef>
                          <a:spcPts val="185"/>
                        </a:spcBef>
                        <a:spcAft>
                          <a:spcPts val="0"/>
                        </a:spcAft>
                      </a:pPr>
                      <a:r>
                        <a:rPr lang="en-US" sz="1100" b="1" dirty="0">
                          <a:latin typeface="Calibri"/>
                          <a:ea typeface="Calibri"/>
                          <a:cs typeface="Calibri"/>
                        </a:rPr>
                        <a:t>Wh</a:t>
                      </a:r>
                      <a:r>
                        <a:rPr lang="en-US" sz="1100" b="1" spc="-10" dirty="0">
                          <a:latin typeface="Calibri"/>
                          <a:ea typeface="Calibri"/>
                          <a:cs typeface="Calibri"/>
                        </a:rPr>
                        <a:t>a</a:t>
                      </a:r>
                      <a:r>
                        <a:rPr lang="en-US" sz="1100" b="1" dirty="0">
                          <a:latin typeface="Calibri"/>
                          <a:ea typeface="Calibri"/>
                          <a:cs typeface="Calibri"/>
                        </a:rPr>
                        <a:t>t </a:t>
                      </a:r>
                      <a:r>
                        <a:rPr lang="en-US" sz="1100" b="1" spc="-10" dirty="0">
                          <a:latin typeface="Calibri"/>
                          <a:ea typeface="Calibri"/>
                          <a:cs typeface="Calibri"/>
                        </a:rPr>
                        <a:t>y</a:t>
                      </a:r>
                      <a:r>
                        <a:rPr lang="en-US" sz="1100" b="1" dirty="0">
                          <a:latin typeface="Calibri"/>
                          <a:ea typeface="Calibri"/>
                          <a:cs typeface="Calibri"/>
                        </a:rPr>
                        <a:t>ou </a:t>
                      </a:r>
                      <a:r>
                        <a:rPr lang="en-US" sz="1100" b="1" spc="-10" dirty="0">
                          <a:latin typeface="Calibri"/>
                          <a:ea typeface="Calibri"/>
                          <a:cs typeface="Calibri"/>
                        </a:rPr>
                        <a:t>E</a:t>
                      </a:r>
                      <a:r>
                        <a:rPr lang="en-US" sz="1100" b="1" dirty="0">
                          <a:latin typeface="Calibri"/>
                          <a:ea typeface="Calibri"/>
                          <a:cs typeface="Calibri"/>
                        </a:rPr>
                        <a:t>ARN</a:t>
                      </a:r>
                      <a:endParaRPr lang="en-US" sz="1100" dirty="0">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24033">
                <a:tc>
                  <a:txBody>
                    <a:bodyPr/>
                    <a:lstStyle/>
                    <a:p>
                      <a:pPr marL="49530" marR="0">
                        <a:lnSpc>
                          <a:spcPct val="115000"/>
                        </a:lnSpc>
                        <a:spcBef>
                          <a:spcPts val="85"/>
                        </a:spcBef>
                        <a:spcAft>
                          <a:spcPts val="0"/>
                        </a:spcAft>
                      </a:pPr>
                      <a:r>
                        <a:rPr lang="en-US" sz="1300" dirty="0">
                          <a:solidFill>
                            <a:srgbClr val="8C8788"/>
                          </a:solidFill>
                          <a:latin typeface="Calibri"/>
                          <a:ea typeface="Calibri"/>
                          <a:cs typeface="Calibri"/>
                        </a:rPr>
                        <a:t>1.</a:t>
                      </a:r>
                      <a:endParaRPr lang="en-US" sz="1000" dirty="0">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2070" marR="1402715" algn="just">
                        <a:lnSpc>
                          <a:spcPct val="115000"/>
                        </a:lnSpc>
                        <a:spcBef>
                          <a:spcPts val="165"/>
                        </a:spcBef>
                        <a:spcAft>
                          <a:spcPts val="0"/>
                        </a:spcAft>
                      </a:pPr>
                      <a:r>
                        <a:rPr lang="en-US" sz="1200" b="1" spc="20" dirty="0">
                          <a:solidFill>
                            <a:srgbClr val="00B0F0"/>
                          </a:solidFill>
                          <a:latin typeface="Calibri"/>
                          <a:ea typeface="Calibri"/>
                          <a:cs typeface="Calibri"/>
                        </a:rPr>
                        <a:t>Ass</a:t>
                      </a:r>
                      <a:r>
                        <a:rPr lang="en-US" sz="1200" b="1" spc="10" dirty="0">
                          <a:solidFill>
                            <a:srgbClr val="00B0F0"/>
                          </a:solidFill>
                          <a:latin typeface="Calibri"/>
                          <a:ea typeface="Calibri"/>
                          <a:cs typeface="Calibri"/>
                        </a:rPr>
                        <a:t>e</a:t>
                      </a:r>
                      <a:r>
                        <a:rPr lang="en-US" sz="1200" b="1" spc="20" dirty="0">
                          <a:solidFill>
                            <a:srgbClr val="00B0F0"/>
                          </a:solidFill>
                          <a:latin typeface="Calibri"/>
                          <a:ea typeface="Calibri"/>
                          <a:cs typeface="Calibri"/>
                        </a:rPr>
                        <a:t>s</a:t>
                      </a:r>
                      <a:r>
                        <a:rPr lang="en-US" sz="1200" b="1" dirty="0">
                          <a:solidFill>
                            <a:srgbClr val="00B0F0"/>
                          </a:solidFill>
                          <a:latin typeface="Calibri"/>
                          <a:ea typeface="Calibri"/>
                          <a:cs typeface="Calibri"/>
                        </a:rPr>
                        <a:t>s </a:t>
                      </a:r>
                      <a:r>
                        <a:rPr lang="en-US" sz="1200" b="1" spc="35" dirty="0">
                          <a:solidFill>
                            <a:srgbClr val="00B0F0"/>
                          </a:solidFill>
                          <a:latin typeface="Calibri"/>
                          <a:ea typeface="Calibri"/>
                          <a:cs typeface="Calibri"/>
                        </a:rPr>
                        <a:t> </a:t>
                      </a:r>
                      <a:r>
                        <a:rPr lang="en-US" sz="1200" b="1" spc="-20" dirty="0">
                          <a:solidFill>
                            <a:srgbClr val="00B0F0"/>
                          </a:solidFill>
                          <a:latin typeface="Calibri"/>
                          <a:ea typeface="Calibri"/>
                          <a:cs typeface="Calibri"/>
                        </a:rPr>
                        <a:t>Y</a:t>
                      </a:r>
                      <a:r>
                        <a:rPr lang="en-US" sz="1200" b="1" spc="20" dirty="0">
                          <a:solidFill>
                            <a:srgbClr val="00B0F0"/>
                          </a:solidFill>
                          <a:latin typeface="Calibri"/>
                          <a:ea typeface="Calibri"/>
                          <a:cs typeface="Calibri"/>
                        </a:rPr>
                        <a:t>ou</a:t>
                      </a:r>
                      <a:r>
                        <a:rPr lang="en-US" sz="1200" b="1" dirty="0">
                          <a:solidFill>
                            <a:srgbClr val="00B0F0"/>
                          </a:solidFill>
                          <a:latin typeface="Calibri"/>
                          <a:ea typeface="Calibri"/>
                          <a:cs typeface="Calibri"/>
                        </a:rPr>
                        <a:t>r </a:t>
                      </a:r>
                      <a:r>
                        <a:rPr lang="en-US" sz="1200" b="1" spc="20" dirty="0" smtClean="0">
                          <a:solidFill>
                            <a:srgbClr val="00B0F0"/>
                          </a:solidFill>
                          <a:latin typeface="Calibri"/>
                          <a:ea typeface="Calibri"/>
                          <a:cs typeface="Calibri"/>
                        </a:rPr>
                        <a:t>H</a:t>
                      </a:r>
                      <a:r>
                        <a:rPr lang="en-US" sz="1200" b="1" spc="10" dirty="0" smtClean="0">
                          <a:solidFill>
                            <a:srgbClr val="00B0F0"/>
                          </a:solidFill>
                          <a:latin typeface="Calibri"/>
                          <a:ea typeface="Calibri"/>
                          <a:cs typeface="Calibri"/>
                        </a:rPr>
                        <a:t>e</a:t>
                      </a:r>
                      <a:r>
                        <a:rPr lang="en-US" sz="1200" b="1" spc="20" dirty="0" smtClean="0">
                          <a:solidFill>
                            <a:srgbClr val="00B0F0"/>
                          </a:solidFill>
                          <a:latin typeface="Calibri"/>
                          <a:ea typeface="Calibri"/>
                          <a:cs typeface="Calibri"/>
                        </a:rPr>
                        <a:t>a</a:t>
                      </a:r>
                      <a:r>
                        <a:rPr lang="en-US" sz="1200" b="1" spc="-60" dirty="0" smtClean="0">
                          <a:solidFill>
                            <a:srgbClr val="00B0F0"/>
                          </a:solidFill>
                          <a:latin typeface="Calibri"/>
                          <a:ea typeface="Calibri"/>
                          <a:cs typeface="Calibri"/>
                        </a:rPr>
                        <a:t>l</a:t>
                      </a:r>
                      <a:r>
                        <a:rPr lang="en-US" sz="1200" b="1" spc="20" dirty="0" smtClean="0">
                          <a:solidFill>
                            <a:srgbClr val="00B0F0"/>
                          </a:solidFill>
                          <a:latin typeface="Calibri"/>
                          <a:ea typeface="Calibri"/>
                          <a:cs typeface="Calibri"/>
                        </a:rPr>
                        <a:t>th </a:t>
                      </a:r>
                      <a:endParaRPr lang="en-US" sz="1200" dirty="0">
                        <a:latin typeface="Calibri"/>
                        <a:ea typeface="Calibri"/>
                        <a:cs typeface="Times New Roman"/>
                      </a:endParaRPr>
                    </a:p>
                    <a:p>
                      <a:pPr marL="48895" marR="24765" algn="just">
                        <a:lnSpc>
                          <a:spcPct val="106000"/>
                        </a:lnSpc>
                        <a:spcBef>
                          <a:spcPts val="50"/>
                        </a:spcBef>
                        <a:spcAft>
                          <a:spcPts val="0"/>
                        </a:spcAft>
                      </a:pPr>
                      <a:r>
                        <a:rPr lang="en-US" sz="1200" dirty="0">
                          <a:latin typeface="Calibri"/>
                          <a:ea typeface="Calibri"/>
                          <a:cs typeface="Calibri"/>
                        </a:rPr>
                        <a:t>Compl</a:t>
                      </a:r>
                      <a:r>
                        <a:rPr lang="en-US" sz="1200" spc="-5" dirty="0">
                          <a:latin typeface="Calibri"/>
                          <a:ea typeface="Calibri"/>
                          <a:cs typeface="Calibri"/>
                        </a:rPr>
                        <a:t>e</a:t>
                      </a:r>
                      <a:r>
                        <a:rPr lang="en-US" sz="1200" spc="-10" dirty="0">
                          <a:latin typeface="Calibri"/>
                          <a:ea typeface="Calibri"/>
                          <a:cs typeface="Calibri"/>
                        </a:rPr>
                        <a:t>t</a:t>
                      </a:r>
                      <a:r>
                        <a:rPr lang="en-US" sz="1200" dirty="0">
                          <a:latin typeface="Calibri"/>
                          <a:ea typeface="Calibri"/>
                          <a:cs typeface="Calibri"/>
                        </a:rPr>
                        <a:t>e </a:t>
                      </a:r>
                      <a:r>
                        <a:rPr lang="en-US" sz="1200" spc="-15" dirty="0">
                          <a:latin typeface="Calibri"/>
                          <a:ea typeface="Calibri"/>
                          <a:cs typeface="Calibri"/>
                        </a:rPr>
                        <a:t>y</a:t>
                      </a:r>
                      <a:r>
                        <a:rPr lang="en-US" sz="1200" dirty="0">
                          <a:latin typeface="Calibri"/>
                          <a:ea typeface="Calibri"/>
                          <a:cs typeface="Calibri"/>
                        </a:rPr>
                        <a:t>our Healt</a:t>
                      </a:r>
                      <a:r>
                        <a:rPr lang="en-US" sz="1200" spc="-5" dirty="0">
                          <a:latin typeface="Calibri"/>
                          <a:ea typeface="Calibri"/>
                          <a:cs typeface="Calibri"/>
                        </a:rPr>
                        <a:t>h</a:t>
                      </a:r>
                      <a:r>
                        <a:rPr lang="en-US" sz="1200" spc="-10" dirty="0">
                          <a:latin typeface="Calibri"/>
                          <a:ea typeface="Calibri"/>
                          <a:cs typeface="Calibri"/>
                        </a:rPr>
                        <a:t>w</a:t>
                      </a:r>
                      <a:r>
                        <a:rPr lang="en-US" sz="1200" spc="-20" dirty="0">
                          <a:latin typeface="Calibri"/>
                          <a:ea typeface="Calibri"/>
                          <a:cs typeface="Calibri"/>
                        </a:rPr>
                        <a:t>a</a:t>
                      </a:r>
                      <a:r>
                        <a:rPr lang="en-US" sz="1200" spc="-10" dirty="0">
                          <a:latin typeface="Calibri"/>
                          <a:ea typeface="Calibri"/>
                          <a:cs typeface="Calibri"/>
                        </a:rPr>
                        <a:t>y</a:t>
                      </a:r>
                      <a:r>
                        <a:rPr lang="en-US" sz="1200" dirty="0">
                          <a:latin typeface="Calibri"/>
                          <a:ea typeface="Calibri"/>
                          <a:cs typeface="Calibri"/>
                        </a:rPr>
                        <a:t>s </a:t>
                      </a:r>
                      <a:r>
                        <a:rPr lang="en-US" sz="1200" spc="-35" dirty="0">
                          <a:latin typeface="Calibri"/>
                          <a:ea typeface="Calibri"/>
                          <a:cs typeface="Calibri"/>
                        </a:rPr>
                        <a:t>W</a:t>
                      </a:r>
                      <a:r>
                        <a:rPr lang="en-US" sz="1200" dirty="0">
                          <a:latin typeface="Calibri"/>
                          <a:ea typeface="Calibri"/>
                          <a:cs typeface="Calibri"/>
                        </a:rPr>
                        <a:t>ell-Being Assessme</a:t>
                      </a:r>
                      <a:r>
                        <a:rPr lang="en-US" sz="1200" spc="-10" dirty="0">
                          <a:latin typeface="Calibri"/>
                          <a:ea typeface="Calibri"/>
                          <a:cs typeface="Calibri"/>
                        </a:rPr>
                        <a:t>n</a:t>
                      </a:r>
                      <a:r>
                        <a:rPr lang="en-US" sz="1200" dirty="0">
                          <a:latin typeface="Calibri"/>
                          <a:ea typeface="Calibri"/>
                          <a:cs typeface="Calibri"/>
                        </a:rPr>
                        <a:t>t® (W</a:t>
                      </a:r>
                      <a:r>
                        <a:rPr lang="en-US" sz="1200" spc="-10" dirty="0">
                          <a:latin typeface="Calibri"/>
                          <a:ea typeface="Calibri"/>
                          <a:cs typeface="Calibri"/>
                        </a:rPr>
                        <a:t>B</a:t>
                      </a:r>
                      <a:r>
                        <a:rPr lang="en-US" sz="1200" dirty="0">
                          <a:latin typeface="Calibri"/>
                          <a:ea typeface="Calibri"/>
                          <a:cs typeface="Calibri"/>
                        </a:rPr>
                        <a:t>A), </a:t>
                      </a:r>
                      <a:r>
                        <a:rPr lang="en-US" sz="1200" dirty="0" smtClean="0">
                          <a:latin typeface="Calibri"/>
                          <a:ea typeface="Calibri"/>
                          <a:cs typeface="Calibri"/>
                        </a:rPr>
                        <a:t>a</a:t>
                      </a:r>
                      <a:r>
                        <a:rPr lang="en-US" sz="1200" baseline="0" dirty="0" smtClean="0">
                          <a:latin typeface="Calibri"/>
                          <a:ea typeface="Calibri"/>
                          <a:cs typeface="Calibri"/>
                        </a:rPr>
                        <a:t> </a:t>
                      </a:r>
                      <a:r>
                        <a:rPr lang="en-US" sz="1200" spc="-10" dirty="0" smtClean="0">
                          <a:latin typeface="Calibri"/>
                          <a:ea typeface="Calibri"/>
                          <a:cs typeface="Calibri"/>
                        </a:rPr>
                        <a:t>c</a:t>
                      </a:r>
                      <a:r>
                        <a:rPr lang="en-US" sz="1200" dirty="0" smtClean="0">
                          <a:latin typeface="Calibri"/>
                          <a:ea typeface="Calibri"/>
                          <a:cs typeface="Calibri"/>
                        </a:rPr>
                        <a:t>o</a:t>
                      </a:r>
                      <a:r>
                        <a:rPr lang="en-US" sz="1200" spc="-5" dirty="0" smtClean="0">
                          <a:latin typeface="Calibri"/>
                          <a:ea typeface="Calibri"/>
                          <a:cs typeface="Calibri"/>
                        </a:rPr>
                        <a:t>n</a:t>
                      </a:r>
                      <a:r>
                        <a:rPr lang="en-US" sz="1200" dirty="0" smtClean="0">
                          <a:latin typeface="Calibri"/>
                          <a:ea typeface="Calibri"/>
                          <a:cs typeface="Calibri"/>
                        </a:rPr>
                        <a:t>fide</a:t>
                      </a:r>
                      <a:r>
                        <a:rPr lang="en-US" sz="1200" spc="-10" dirty="0" smtClean="0">
                          <a:latin typeface="Calibri"/>
                          <a:ea typeface="Calibri"/>
                          <a:cs typeface="Calibri"/>
                        </a:rPr>
                        <a:t>n</a:t>
                      </a:r>
                      <a:r>
                        <a:rPr lang="en-US" sz="1200" dirty="0" smtClean="0">
                          <a:latin typeface="Calibri"/>
                          <a:ea typeface="Calibri"/>
                          <a:cs typeface="Calibri"/>
                        </a:rPr>
                        <a:t>tial</a:t>
                      </a:r>
                      <a:r>
                        <a:rPr lang="en-US" sz="1200" dirty="0">
                          <a:latin typeface="Calibri"/>
                          <a:ea typeface="Calibri"/>
                          <a:cs typeface="Calibri"/>
                        </a:rPr>
                        <a:t>,</a:t>
                      </a:r>
                      <a:r>
                        <a:rPr lang="en-US" sz="1200" spc="-35" dirty="0">
                          <a:latin typeface="Calibri"/>
                          <a:ea typeface="Calibri"/>
                          <a:cs typeface="Calibri"/>
                        </a:rPr>
                        <a:t> </a:t>
                      </a:r>
                      <a:r>
                        <a:rPr lang="en-US" sz="1200" dirty="0">
                          <a:latin typeface="Calibri"/>
                          <a:ea typeface="Calibri"/>
                          <a:cs typeface="Calibri"/>
                        </a:rPr>
                        <a:t>online que</a:t>
                      </a:r>
                      <a:r>
                        <a:rPr lang="en-US" sz="1200" spc="-10" dirty="0">
                          <a:latin typeface="Calibri"/>
                          <a:ea typeface="Calibri"/>
                          <a:cs typeface="Calibri"/>
                        </a:rPr>
                        <a:t>s</a:t>
                      </a:r>
                      <a:r>
                        <a:rPr lang="en-US" sz="1200" dirty="0">
                          <a:latin typeface="Calibri"/>
                          <a:ea typeface="Calibri"/>
                          <a:cs typeface="Calibri"/>
                        </a:rPr>
                        <a:t>tionnai</a:t>
                      </a:r>
                      <a:r>
                        <a:rPr lang="en-US" sz="1200" spc="-10" dirty="0">
                          <a:latin typeface="Calibri"/>
                          <a:ea typeface="Calibri"/>
                          <a:cs typeface="Calibri"/>
                        </a:rPr>
                        <a:t>r</a:t>
                      </a:r>
                      <a:r>
                        <a:rPr lang="en-US" sz="1200" dirty="0">
                          <a:latin typeface="Calibri"/>
                          <a:ea typeface="Calibri"/>
                          <a:cs typeface="Calibri"/>
                        </a:rPr>
                        <a:t>e</a:t>
                      </a:r>
                      <a:r>
                        <a:rPr lang="en-US" sz="1200" spc="-30" dirty="0">
                          <a:latin typeface="Calibri"/>
                          <a:ea typeface="Calibri"/>
                          <a:cs typeface="Calibri"/>
                        </a:rPr>
                        <a:t> </a:t>
                      </a:r>
                      <a:r>
                        <a:rPr lang="en-US" sz="1200" dirty="0">
                          <a:latin typeface="Calibri"/>
                          <a:ea typeface="Calibri"/>
                          <a:cs typeface="Calibri"/>
                        </a:rPr>
                        <a:t>th</a:t>
                      </a:r>
                      <a:r>
                        <a:rPr lang="en-US" sz="1200" spc="-10" dirty="0">
                          <a:latin typeface="Calibri"/>
                          <a:ea typeface="Calibri"/>
                          <a:cs typeface="Calibri"/>
                        </a:rPr>
                        <a:t>a</a:t>
                      </a:r>
                      <a:r>
                        <a:rPr lang="en-US" sz="1200" dirty="0">
                          <a:latin typeface="Calibri"/>
                          <a:ea typeface="Calibri"/>
                          <a:cs typeface="Calibri"/>
                        </a:rPr>
                        <a:t>t will </a:t>
                      </a:r>
                      <a:r>
                        <a:rPr lang="en-US" sz="1200" spc="-10" dirty="0">
                          <a:latin typeface="Calibri"/>
                          <a:ea typeface="Calibri"/>
                          <a:cs typeface="Calibri"/>
                        </a:rPr>
                        <a:t>t</a:t>
                      </a:r>
                      <a:r>
                        <a:rPr lang="en-US" sz="1200" dirty="0">
                          <a:latin typeface="Calibri"/>
                          <a:ea typeface="Calibri"/>
                          <a:cs typeface="Calibri"/>
                        </a:rPr>
                        <a:t>a</a:t>
                      </a:r>
                      <a:r>
                        <a:rPr lang="en-US" sz="1200" spc="-35" dirty="0">
                          <a:latin typeface="Calibri"/>
                          <a:ea typeface="Calibri"/>
                          <a:cs typeface="Calibri"/>
                        </a:rPr>
                        <a:t>k</a:t>
                      </a:r>
                      <a:r>
                        <a:rPr lang="en-US" sz="1200" dirty="0">
                          <a:latin typeface="Calibri"/>
                          <a:ea typeface="Calibri"/>
                          <a:cs typeface="Calibri"/>
                        </a:rPr>
                        <a:t>e about 20 minu</a:t>
                      </a:r>
                      <a:r>
                        <a:rPr lang="en-US" sz="1200" spc="-10" dirty="0">
                          <a:latin typeface="Calibri"/>
                          <a:ea typeface="Calibri"/>
                          <a:cs typeface="Calibri"/>
                        </a:rPr>
                        <a:t>t</a:t>
                      </a:r>
                      <a:r>
                        <a:rPr lang="en-US" sz="1200" dirty="0">
                          <a:latin typeface="Calibri"/>
                          <a:ea typeface="Calibri"/>
                          <a:cs typeface="Calibri"/>
                        </a:rPr>
                        <a:t>es.</a:t>
                      </a:r>
                      <a:endParaRPr lang="en-US" sz="1200" dirty="0">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marL="0" marR="0">
                        <a:lnSpc>
                          <a:spcPts val="1400"/>
                        </a:lnSpc>
                        <a:spcBef>
                          <a:spcPts val="85"/>
                        </a:spcBef>
                        <a:spcAft>
                          <a:spcPts val="0"/>
                        </a:spcAft>
                      </a:pPr>
                      <a:endParaRPr lang="en-US" sz="1200" dirty="0">
                        <a:latin typeface="Calibri"/>
                        <a:ea typeface="Calibri"/>
                        <a:cs typeface="Times New Roman"/>
                      </a:endParaRPr>
                    </a:p>
                    <a:p>
                      <a:pPr marL="71755" marR="59055" algn="ctr">
                        <a:lnSpc>
                          <a:spcPct val="106000"/>
                        </a:lnSpc>
                        <a:spcBef>
                          <a:spcPts val="0"/>
                        </a:spcBef>
                        <a:spcAft>
                          <a:spcPts val="0"/>
                        </a:spcAft>
                      </a:pPr>
                      <a:r>
                        <a:rPr lang="en-US" sz="1200" dirty="0">
                          <a:latin typeface="Calibri"/>
                          <a:ea typeface="Calibri"/>
                          <a:cs typeface="Calibri"/>
                        </a:rPr>
                        <a:t>Compl</a:t>
                      </a:r>
                      <a:r>
                        <a:rPr lang="en-US" sz="1200" spc="-5" dirty="0">
                          <a:latin typeface="Calibri"/>
                          <a:ea typeface="Calibri"/>
                          <a:cs typeface="Calibri"/>
                        </a:rPr>
                        <a:t>e</a:t>
                      </a:r>
                      <a:r>
                        <a:rPr lang="en-US" sz="1200" spc="-15" dirty="0">
                          <a:latin typeface="Calibri"/>
                          <a:ea typeface="Calibri"/>
                          <a:cs typeface="Calibri"/>
                        </a:rPr>
                        <a:t>t</a:t>
                      </a:r>
                      <a:r>
                        <a:rPr lang="en-US" sz="1200" dirty="0">
                          <a:latin typeface="Calibri"/>
                          <a:ea typeface="Calibri"/>
                          <a:cs typeface="Calibri"/>
                        </a:rPr>
                        <a:t>e</a:t>
                      </a:r>
                      <a:r>
                        <a:rPr lang="en-US" sz="1200" spc="-5" dirty="0">
                          <a:latin typeface="Calibri"/>
                          <a:ea typeface="Calibri"/>
                          <a:cs typeface="Calibri"/>
                        </a:rPr>
                        <a:t> </a:t>
                      </a:r>
                      <a:r>
                        <a:rPr lang="en-US" sz="1200" u="sng" dirty="0">
                          <a:uFill>
                            <a:solidFill>
                              <a:srgbClr val="8C8788"/>
                            </a:solidFill>
                          </a:uFill>
                          <a:latin typeface="Calibri"/>
                          <a:ea typeface="Calibri"/>
                          <a:cs typeface="Calibri"/>
                        </a:rPr>
                        <a:t>b</a:t>
                      </a:r>
                      <a:r>
                        <a:rPr lang="en-US" sz="1200" u="sng" spc="-20" dirty="0">
                          <a:uFill>
                            <a:solidFill>
                              <a:srgbClr val="8C8788"/>
                            </a:solidFill>
                          </a:uFill>
                          <a:latin typeface="Calibri"/>
                          <a:ea typeface="Calibri"/>
                          <a:cs typeface="Calibri"/>
                        </a:rPr>
                        <a:t>o</a:t>
                      </a:r>
                      <a:r>
                        <a:rPr lang="en-US" sz="1200" u="sng" dirty="0">
                          <a:uFill>
                            <a:solidFill>
                              <a:srgbClr val="8C8788"/>
                            </a:solidFill>
                          </a:uFill>
                          <a:latin typeface="Calibri"/>
                          <a:ea typeface="Calibri"/>
                          <a:cs typeface="Calibri"/>
                        </a:rPr>
                        <a:t>th</a:t>
                      </a:r>
                      <a:r>
                        <a:rPr lang="en-US" sz="1200" dirty="0">
                          <a:latin typeface="Calibri"/>
                          <a:ea typeface="Calibri"/>
                          <a:cs typeface="Calibri"/>
                        </a:rPr>
                        <a:t> and</a:t>
                      </a:r>
                      <a:r>
                        <a:rPr lang="en-US" sz="1200" spc="-15" dirty="0">
                          <a:latin typeface="Calibri"/>
                          <a:ea typeface="Calibri"/>
                          <a:cs typeface="Calibri"/>
                        </a:rPr>
                        <a:t> </a:t>
                      </a:r>
                      <a:r>
                        <a:rPr lang="en-US" sz="1200" dirty="0">
                          <a:latin typeface="Calibri"/>
                          <a:ea typeface="Calibri"/>
                          <a:cs typeface="Calibri"/>
                        </a:rPr>
                        <a:t>earn</a:t>
                      </a:r>
                      <a:endParaRPr lang="en-US" sz="1200" dirty="0">
                        <a:latin typeface="Calibri"/>
                        <a:ea typeface="Calibri"/>
                        <a:cs typeface="Times New Roman"/>
                      </a:endParaRPr>
                    </a:p>
                    <a:p>
                      <a:pPr marL="294005" marR="281305" algn="ctr">
                        <a:lnSpc>
                          <a:spcPts val="1330"/>
                        </a:lnSpc>
                        <a:spcBef>
                          <a:spcPts val="0"/>
                        </a:spcBef>
                        <a:spcAft>
                          <a:spcPts val="0"/>
                        </a:spcAft>
                      </a:pPr>
                      <a:r>
                        <a:rPr lang="en-US" sz="1600" b="1" dirty="0">
                          <a:solidFill>
                            <a:srgbClr val="00B0F0"/>
                          </a:solidFill>
                          <a:latin typeface="Calibri"/>
                          <a:ea typeface="Calibri"/>
                          <a:cs typeface="Calibri"/>
                        </a:rPr>
                        <a:t>$240</a:t>
                      </a:r>
                      <a:endParaRPr lang="en-US" sz="1600" dirty="0">
                        <a:latin typeface="Calibri"/>
                        <a:ea typeface="Calibri"/>
                        <a:cs typeface="Times New Roman"/>
                      </a:endParaRPr>
                    </a:p>
                    <a:p>
                      <a:pPr marL="163195" marR="150495" algn="ctr">
                        <a:lnSpc>
                          <a:spcPts val="1195"/>
                        </a:lnSpc>
                        <a:spcBef>
                          <a:spcPts val="0"/>
                        </a:spcBef>
                        <a:spcAft>
                          <a:spcPts val="0"/>
                        </a:spcAft>
                      </a:pPr>
                      <a:r>
                        <a:rPr lang="en-US" sz="1200" dirty="0">
                          <a:latin typeface="Calibri"/>
                          <a:ea typeface="Calibri"/>
                          <a:cs typeface="Calibri"/>
                        </a:rPr>
                        <a:t>in HRA</a:t>
                      </a:r>
                      <a:r>
                        <a:rPr lang="en-US" sz="1200" spc="-35" dirty="0">
                          <a:latin typeface="Calibri"/>
                          <a:ea typeface="Calibri"/>
                          <a:cs typeface="Calibri"/>
                        </a:rPr>
                        <a:t> </a:t>
                      </a:r>
                      <a:r>
                        <a:rPr lang="en-US" sz="1200" dirty="0">
                          <a:latin typeface="Calibri"/>
                          <a:ea typeface="Calibri"/>
                          <a:cs typeface="Calibri"/>
                        </a:rPr>
                        <a:t>fund</a:t>
                      </a:r>
                      <a:endParaRPr lang="en-US" sz="1200" dirty="0">
                        <a:latin typeface="Calibri"/>
                        <a:ea typeface="Calibri"/>
                        <a:cs typeface="Times New Roman"/>
                      </a:endParaRPr>
                    </a:p>
                    <a:p>
                      <a:pPr marL="109220" marR="96520" algn="ctr">
                        <a:lnSpc>
                          <a:spcPct val="115000"/>
                        </a:lnSpc>
                        <a:spcBef>
                          <a:spcPts val="80"/>
                        </a:spcBef>
                        <a:spcAft>
                          <a:spcPts val="0"/>
                        </a:spcAft>
                      </a:pPr>
                      <a:r>
                        <a:rPr lang="en-US" sz="1200" spc="-5" dirty="0">
                          <a:latin typeface="Calibri"/>
                          <a:ea typeface="Calibri"/>
                          <a:cs typeface="Calibri"/>
                        </a:rPr>
                        <a:t>c</a:t>
                      </a:r>
                      <a:r>
                        <a:rPr lang="en-US" sz="1200" dirty="0">
                          <a:latin typeface="Calibri"/>
                          <a:ea typeface="Calibri"/>
                          <a:cs typeface="Calibri"/>
                        </a:rPr>
                        <a:t>o</a:t>
                      </a:r>
                      <a:r>
                        <a:rPr lang="en-US" sz="1200" spc="-10" dirty="0">
                          <a:latin typeface="Calibri"/>
                          <a:ea typeface="Calibri"/>
                          <a:cs typeface="Calibri"/>
                        </a:rPr>
                        <a:t>n</a:t>
                      </a:r>
                      <a:r>
                        <a:rPr lang="en-US" sz="1200" dirty="0">
                          <a:latin typeface="Calibri"/>
                          <a:ea typeface="Calibri"/>
                          <a:cs typeface="Calibri"/>
                        </a:rPr>
                        <a:t>tributions</a:t>
                      </a:r>
                      <a:endParaRPr lang="en-US" sz="1200" dirty="0">
                        <a:latin typeface="Calibri"/>
                        <a:ea typeface="Calibri"/>
                        <a:cs typeface="Times New Roman"/>
                      </a:endParaRPr>
                    </a:p>
                    <a:p>
                      <a:pPr marL="62865" marR="50165" algn="ctr">
                        <a:lnSpc>
                          <a:spcPct val="117000"/>
                        </a:lnSpc>
                        <a:spcBef>
                          <a:spcPts val="0"/>
                        </a:spcBef>
                        <a:spcAft>
                          <a:spcPts val="0"/>
                        </a:spcAft>
                      </a:pPr>
                      <a:r>
                        <a:rPr lang="en-US" sz="1200" dirty="0">
                          <a:latin typeface="Calibri"/>
                          <a:ea typeface="Calibri"/>
                          <a:cs typeface="Calibri"/>
                        </a:rPr>
                        <a:t>(</a:t>
                      </a:r>
                      <a:r>
                        <a:rPr lang="en-US" sz="1200" i="1" dirty="0">
                          <a:latin typeface="Calibri"/>
                          <a:ea typeface="Calibri"/>
                          <a:cs typeface="Calibri"/>
                        </a:rPr>
                        <a:t>W</a:t>
                      </a:r>
                      <a:r>
                        <a:rPr lang="en-US" sz="1200" i="1" spc="-10" dirty="0">
                          <a:latin typeface="Calibri"/>
                          <a:ea typeface="Calibri"/>
                          <a:cs typeface="Calibri"/>
                        </a:rPr>
                        <a:t>B</a:t>
                      </a:r>
                      <a:r>
                        <a:rPr lang="en-US" sz="1200" i="1" dirty="0">
                          <a:latin typeface="Calibri"/>
                          <a:ea typeface="Calibri"/>
                          <a:cs typeface="Calibri"/>
                        </a:rPr>
                        <a:t>A</a:t>
                      </a:r>
                      <a:r>
                        <a:rPr lang="en-US" sz="1200" i="1" spc="-5" dirty="0">
                          <a:latin typeface="Calibri"/>
                          <a:ea typeface="Calibri"/>
                          <a:cs typeface="Calibri"/>
                        </a:rPr>
                        <a:t> </a:t>
                      </a:r>
                      <a:r>
                        <a:rPr lang="en-US" sz="1200" i="1" dirty="0">
                          <a:latin typeface="Calibri"/>
                          <a:ea typeface="Calibri"/>
                          <a:cs typeface="Calibri"/>
                        </a:rPr>
                        <a:t>mu</a:t>
                      </a:r>
                      <a:r>
                        <a:rPr lang="en-US" sz="1200" i="1" spc="-10" dirty="0">
                          <a:latin typeface="Calibri"/>
                          <a:ea typeface="Calibri"/>
                          <a:cs typeface="Calibri"/>
                        </a:rPr>
                        <a:t>s</a:t>
                      </a:r>
                      <a:r>
                        <a:rPr lang="en-US" sz="1200" i="1" dirty="0">
                          <a:latin typeface="Calibri"/>
                          <a:ea typeface="Calibri"/>
                          <a:cs typeface="Calibri"/>
                        </a:rPr>
                        <a:t>t</a:t>
                      </a:r>
                      <a:r>
                        <a:rPr lang="en-US" sz="1200" i="1" spc="-5" dirty="0">
                          <a:latin typeface="Calibri"/>
                          <a:ea typeface="Calibri"/>
                          <a:cs typeface="Calibri"/>
                        </a:rPr>
                        <a:t> </a:t>
                      </a:r>
                      <a:r>
                        <a:rPr lang="en-US" sz="1200" i="1" dirty="0">
                          <a:latin typeface="Calibri"/>
                          <a:ea typeface="Calibri"/>
                          <a:cs typeface="Calibri"/>
                        </a:rPr>
                        <a:t>be </a:t>
                      </a:r>
                      <a:r>
                        <a:rPr lang="en-US" sz="1200" i="1" spc="-5" dirty="0">
                          <a:latin typeface="Calibri"/>
                          <a:ea typeface="Calibri"/>
                          <a:cs typeface="Calibri"/>
                        </a:rPr>
                        <a:t>c</a:t>
                      </a:r>
                      <a:r>
                        <a:rPr lang="en-US" sz="1200" i="1" dirty="0">
                          <a:latin typeface="Calibri"/>
                          <a:ea typeface="Calibri"/>
                          <a:cs typeface="Calibri"/>
                        </a:rPr>
                        <a:t>ompl</a:t>
                      </a:r>
                      <a:r>
                        <a:rPr lang="en-US" sz="1200" i="1" spc="-5" dirty="0">
                          <a:latin typeface="Calibri"/>
                          <a:ea typeface="Calibri"/>
                          <a:cs typeface="Calibri"/>
                        </a:rPr>
                        <a:t>e</a:t>
                      </a:r>
                      <a:r>
                        <a:rPr lang="en-US" sz="1200" i="1" spc="-10" dirty="0">
                          <a:latin typeface="Calibri"/>
                          <a:ea typeface="Calibri"/>
                          <a:cs typeface="Calibri"/>
                        </a:rPr>
                        <a:t>t</a:t>
                      </a:r>
                      <a:r>
                        <a:rPr lang="en-US" sz="1200" i="1" dirty="0">
                          <a:latin typeface="Calibri"/>
                          <a:ea typeface="Calibri"/>
                          <a:cs typeface="Calibri"/>
                        </a:rPr>
                        <a:t>ed</a:t>
                      </a:r>
                      <a:r>
                        <a:rPr lang="en-US" sz="1200" i="1" spc="-10" dirty="0">
                          <a:latin typeface="Calibri"/>
                          <a:ea typeface="Calibri"/>
                          <a:cs typeface="Calibri"/>
                        </a:rPr>
                        <a:t> </a:t>
                      </a:r>
                      <a:r>
                        <a:rPr lang="en-US" sz="1200" i="1" dirty="0">
                          <a:latin typeface="Calibri"/>
                          <a:ea typeface="Calibri"/>
                          <a:cs typeface="Calibri"/>
                        </a:rPr>
                        <a:t>prior </a:t>
                      </a:r>
                      <a:r>
                        <a:rPr lang="en-US" sz="1200" i="1" spc="-10" dirty="0">
                          <a:latin typeface="Calibri"/>
                          <a:ea typeface="Calibri"/>
                          <a:cs typeface="Calibri"/>
                        </a:rPr>
                        <a:t>t</a:t>
                      </a:r>
                      <a:r>
                        <a:rPr lang="en-US" sz="1200" i="1" dirty="0">
                          <a:latin typeface="Calibri"/>
                          <a:ea typeface="Calibri"/>
                          <a:cs typeface="Calibri"/>
                        </a:rPr>
                        <a:t>o HRA</a:t>
                      </a:r>
                      <a:r>
                        <a:rPr lang="en-US" sz="1200" i="1" spc="-15" dirty="0">
                          <a:latin typeface="Calibri"/>
                          <a:ea typeface="Calibri"/>
                          <a:cs typeface="Calibri"/>
                        </a:rPr>
                        <a:t> </a:t>
                      </a:r>
                      <a:r>
                        <a:rPr lang="en-US" sz="1200" i="1" dirty="0">
                          <a:latin typeface="Calibri"/>
                          <a:ea typeface="Calibri"/>
                          <a:cs typeface="Calibri"/>
                        </a:rPr>
                        <a:t>fund di</a:t>
                      </a:r>
                      <a:r>
                        <a:rPr lang="en-US" sz="1200" i="1" spc="-10" dirty="0">
                          <a:latin typeface="Calibri"/>
                          <a:ea typeface="Calibri"/>
                          <a:cs typeface="Calibri"/>
                        </a:rPr>
                        <a:t>s</a:t>
                      </a:r>
                      <a:r>
                        <a:rPr lang="en-US" sz="1200" i="1" dirty="0">
                          <a:latin typeface="Calibri"/>
                          <a:ea typeface="Calibri"/>
                          <a:cs typeface="Calibri"/>
                        </a:rPr>
                        <a:t>tribution.</a:t>
                      </a:r>
                      <a:r>
                        <a:rPr lang="en-US" sz="1200" dirty="0">
                          <a:latin typeface="Calibri"/>
                          <a:ea typeface="Calibri"/>
                          <a:cs typeface="Calibri"/>
                        </a:rPr>
                        <a:t>)</a:t>
                      </a:r>
                      <a:endParaRPr lang="en-US" sz="1200" dirty="0">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21416">
                <a:tc>
                  <a:txBody>
                    <a:bodyPr/>
                    <a:lstStyle/>
                    <a:p>
                      <a:pPr marL="49530" marR="0">
                        <a:lnSpc>
                          <a:spcPct val="115000"/>
                        </a:lnSpc>
                        <a:spcBef>
                          <a:spcPts val="65"/>
                        </a:spcBef>
                        <a:spcAft>
                          <a:spcPts val="0"/>
                        </a:spcAft>
                      </a:pPr>
                      <a:r>
                        <a:rPr lang="en-US" sz="1400" dirty="0">
                          <a:solidFill>
                            <a:srgbClr val="8C8788"/>
                          </a:solidFill>
                          <a:latin typeface="Calibri"/>
                          <a:ea typeface="Calibri"/>
                          <a:cs typeface="Calibri"/>
                        </a:rPr>
                        <a:t>2.</a:t>
                      </a:r>
                      <a:endParaRPr lang="en-US" sz="1000" dirty="0">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2070" marR="0">
                        <a:lnSpc>
                          <a:spcPct val="115000"/>
                        </a:lnSpc>
                        <a:spcBef>
                          <a:spcPts val="165"/>
                        </a:spcBef>
                        <a:spcAft>
                          <a:spcPts val="0"/>
                        </a:spcAft>
                      </a:pPr>
                      <a:r>
                        <a:rPr lang="en-US" sz="1200" b="1" spc="25" dirty="0">
                          <a:solidFill>
                            <a:srgbClr val="00B0F0"/>
                          </a:solidFill>
                          <a:latin typeface="Calibri"/>
                          <a:ea typeface="Calibri"/>
                          <a:cs typeface="Calibri"/>
                        </a:rPr>
                        <a:t>Kn</a:t>
                      </a:r>
                      <a:r>
                        <a:rPr lang="en-US" sz="1200" b="1" spc="10" dirty="0">
                          <a:solidFill>
                            <a:srgbClr val="00B0F0"/>
                          </a:solidFill>
                          <a:latin typeface="Calibri"/>
                          <a:ea typeface="Calibri"/>
                          <a:cs typeface="Calibri"/>
                        </a:rPr>
                        <a:t>o</a:t>
                      </a:r>
                      <a:r>
                        <a:rPr lang="en-US" sz="1200" b="1" dirty="0">
                          <a:solidFill>
                            <a:srgbClr val="00B0F0"/>
                          </a:solidFill>
                          <a:latin typeface="Calibri"/>
                          <a:ea typeface="Calibri"/>
                          <a:cs typeface="Calibri"/>
                        </a:rPr>
                        <a:t>w</a:t>
                      </a:r>
                      <a:r>
                        <a:rPr lang="en-US" sz="1200" b="1" spc="-150" dirty="0">
                          <a:solidFill>
                            <a:srgbClr val="00B0F0"/>
                          </a:solidFill>
                          <a:latin typeface="Calibri"/>
                          <a:ea typeface="Calibri"/>
                          <a:cs typeface="Calibri"/>
                        </a:rPr>
                        <a:t> </a:t>
                      </a:r>
                      <a:r>
                        <a:rPr lang="en-US" sz="1200" b="1" spc="-25" dirty="0">
                          <a:solidFill>
                            <a:srgbClr val="00B0F0"/>
                          </a:solidFill>
                          <a:latin typeface="Calibri"/>
                          <a:ea typeface="Calibri"/>
                          <a:cs typeface="Calibri"/>
                        </a:rPr>
                        <a:t>Y</a:t>
                      </a:r>
                      <a:r>
                        <a:rPr lang="en-US" sz="1200" b="1" spc="25" dirty="0">
                          <a:solidFill>
                            <a:srgbClr val="00B0F0"/>
                          </a:solidFill>
                          <a:latin typeface="Calibri"/>
                          <a:ea typeface="Calibri"/>
                          <a:cs typeface="Calibri"/>
                        </a:rPr>
                        <a:t>ou</a:t>
                      </a:r>
                      <a:r>
                        <a:rPr lang="en-US" sz="1200" b="1" dirty="0">
                          <a:solidFill>
                            <a:srgbClr val="00B0F0"/>
                          </a:solidFill>
                          <a:latin typeface="Calibri"/>
                          <a:ea typeface="Calibri"/>
                          <a:cs typeface="Calibri"/>
                        </a:rPr>
                        <a:t>r</a:t>
                      </a:r>
                      <a:r>
                        <a:rPr lang="en-US" sz="1200" b="1" spc="55" dirty="0">
                          <a:solidFill>
                            <a:srgbClr val="00B0F0"/>
                          </a:solidFill>
                          <a:latin typeface="Calibri"/>
                          <a:ea typeface="Calibri"/>
                          <a:cs typeface="Calibri"/>
                        </a:rPr>
                        <a:t> Numbers</a:t>
                      </a:r>
                      <a:endParaRPr lang="en-US" sz="1200" dirty="0">
                        <a:latin typeface="Calibri"/>
                        <a:ea typeface="Calibri"/>
                        <a:cs typeface="Times New Roman"/>
                      </a:endParaRPr>
                    </a:p>
                    <a:p>
                      <a:pPr marL="48895" marR="50165">
                        <a:lnSpc>
                          <a:spcPct val="106000"/>
                        </a:lnSpc>
                        <a:spcBef>
                          <a:spcPts val="50"/>
                        </a:spcBef>
                        <a:spcAft>
                          <a:spcPts val="0"/>
                        </a:spcAft>
                      </a:pPr>
                      <a:r>
                        <a:rPr lang="en-US" sz="1200" dirty="0">
                          <a:latin typeface="Calibri"/>
                          <a:ea typeface="Calibri"/>
                          <a:cs typeface="Calibri"/>
                        </a:rPr>
                        <a:t>Compl</a:t>
                      </a:r>
                      <a:r>
                        <a:rPr lang="en-US" sz="1200" spc="-5" dirty="0">
                          <a:latin typeface="Calibri"/>
                          <a:ea typeface="Calibri"/>
                          <a:cs typeface="Calibri"/>
                        </a:rPr>
                        <a:t>e</a:t>
                      </a:r>
                      <a:r>
                        <a:rPr lang="en-US" sz="1200" spc="-10" dirty="0">
                          <a:latin typeface="Calibri"/>
                          <a:ea typeface="Calibri"/>
                          <a:cs typeface="Calibri"/>
                        </a:rPr>
                        <a:t>t</a:t>
                      </a:r>
                      <a:r>
                        <a:rPr lang="en-US" sz="1200" dirty="0">
                          <a:latin typeface="Calibri"/>
                          <a:ea typeface="Calibri"/>
                          <a:cs typeface="Calibri"/>
                        </a:rPr>
                        <a:t>e a biom</a:t>
                      </a:r>
                      <a:r>
                        <a:rPr lang="en-US" sz="1200" spc="-5" dirty="0">
                          <a:latin typeface="Calibri"/>
                          <a:ea typeface="Calibri"/>
                          <a:cs typeface="Calibri"/>
                        </a:rPr>
                        <a:t>e</a:t>
                      </a:r>
                      <a:r>
                        <a:rPr lang="en-US" sz="1200" dirty="0">
                          <a:latin typeface="Calibri"/>
                          <a:ea typeface="Calibri"/>
                          <a:cs typeface="Calibri"/>
                        </a:rPr>
                        <a:t>tric sc</a:t>
                      </a:r>
                      <a:r>
                        <a:rPr lang="en-US" sz="1200" spc="-15" dirty="0">
                          <a:latin typeface="Calibri"/>
                          <a:ea typeface="Calibri"/>
                          <a:cs typeface="Calibri"/>
                        </a:rPr>
                        <a:t>r</a:t>
                      </a:r>
                      <a:r>
                        <a:rPr lang="en-US" sz="1200" dirty="0">
                          <a:latin typeface="Calibri"/>
                          <a:ea typeface="Calibri"/>
                          <a:cs typeface="Calibri"/>
                        </a:rPr>
                        <a:t>eening</a:t>
                      </a:r>
                      <a:r>
                        <a:rPr lang="en-US" sz="1200" spc="225" dirty="0">
                          <a:latin typeface="Calibri"/>
                          <a:ea typeface="Calibri"/>
                          <a:cs typeface="Calibri"/>
                        </a:rPr>
                        <a:t> </a:t>
                      </a:r>
                      <a:r>
                        <a:rPr lang="en-US" sz="1200" dirty="0">
                          <a:latin typeface="Calibri"/>
                          <a:ea typeface="Calibri"/>
                          <a:cs typeface="Calibri"/>
                        </a:rPr>
                        <a:t>and submit </a:t>
                      </a:r>
                      <a:r>
                        <a:rPr lang="en-US" sz="1200" spc="-10" dirty="0">
                          <a:latin typeface="Calibri"/>
                          <a:ea typeface="Calibri"/>
                          <a:cs typeface="Calibri"/>
                        </a:rPr>
                        <a:t>r</a:t>
                      </a:r>
                      <a:r>
                        <a:rPr lang="en-US" sz="1200" dirty="0">
                          <a:latin typeface="Calibri"/>
                          <a:ea typeface="Calibri"/>
                          <a:cs typeface="Calibri"/>
                        </a:rPr>
                        <a:t>esults (body mass ind</a:t>
                      </a:r>
                      <a:r>
                        <a:rPr lang="en-US" sz="1200" spc="-15" dirty="0">
                          <a:latin typeface="Calibri"/>
                          <a:ea typeface="Calibri"/>
                          <a:cs typeface="Calibri"/>
                        </a:rPr>
                        <a:t>e</a:t>
                      </a:r>
                      <a:r>
                        <a:rPr lang="en-US" sz="1200" dirty="0">
                          <a:latin typeface="Calibri"/>
                          <a:ea typeface="Calibri"/>
                          <a:cs typeface="Calibri"/>
                        </a:rPr>
                        <a:t>x, blood p</a:t>
                      </a:r>
                      <a:r>
                        <a:rPr lang="en-US" sz="1200" spc="-10" dirty="0">
                          <a:latin typeface="Calibri"/>
                          <a:ea typeface="Calibri"/>
                          <a:cs typeface="Calibri"/>
                        </a:rPr>
                        <a:t>r</a:t>
                      </a:r>
                      <a:r>
                        <a:rPr lang="en-US" sz="1200" dirty="0">
                          <a:latin typeface="Calibri"/>
                          <a:ea typeface="Calibri"/>
                          <a:cs typeface="Calibri"/>
                        </a:rPr>
                        <a:t>essu</a:t>
                      </a:r>
                      <a:r>
                        <a:rPr lang="en-US" sz="1200" spc="-15" dirty="0">
                          <a:latin typeface="Calibri"/>
                          <a:ea typeface="Calibri"/>
                          <a:cs typeface="Calibri"/>
                        </a:rPr>
                        <a:t>r</a:t>
                      </a:r>
                      <a:r>
                        <a:rPr lang="en-US" sz="1200" dirty="0">
                          <a:latin typeface="Calibri"/>
                          <a:ea typeface="Calibri"/>
                          <a:cs typeface="Calibri"/>
                        </a:rPr>
                        <a:t>e, chole</a:t>
                      </a:r>
                      <a:r>
                        <a:rPr lang="en-US" sz="1200" spc="-10" dirty="0">
                          <a:latin typeface="Calibri"/>
                          <a:ea typeface="Calibri"/>
                          <a:cs typeface="Calibri"/>
                        </a:rPr>
                        <a:t>st</a:t>
                      </a:r>
                      <a:r>
                        <a:rPr lang="en-US" sz="1200" dirty="0">
                          <a:latin typeface="Calibri"/>
                          <a:ea typeface="Calibri"/>
                          <a:cs typeface="Calibri"/>
                        </a:rPr>
                        <a:t>e</a:t>
                      </a:r>
                      <a:r>
                        <a:rPr lang="en-US" sz="1200" spc="-15" dirty="0">
                          <a:latin typeface="Calibri"/>
                          <a:ea typeface="Calibri"/>
                          <a:cs typeface="Calibri"/>
                        </a:rPr>
                        <a:t>r</a:t>
                      </a:r>
                      <a:r>
                        <a:rPr lang="en-US" sz="1200" dirty="0">
                          <a:latin typeface="Calibri"/>
                          <a:ea typeface="Calibri"/>
                          <a:cs typeface="Calibri"/>
                        </a:rPr>
                        <a:t>ol, </a:t>
                      </a:r>
                      <a:r>
                        <a:rPr lang="en-US" sz="1200" dirty="0" smtClean="0">
                          <a:latin typeface="Calibri"/>
                          <a:ea typeface="Calibri"/>
                          <a:cs typeface="Calibri"/>
                        </a:rPr>
                        <a:t>glu</a:t>
                      </a:r>
                      <a:r>
                        <a:rPr lang="en-US" sz="1200" spc="-10" dirty="0" smtClean="0">
                          <a:latin typeface="Calibri"/>
                          <a:ea typeface="Calibri"/>
                          <a:cs typeface="Calibri"/>
                        </a:rPr>
                        <a:t>c</a:t>
                      </a:r>
                      <a:r>
                        <a:rPr lang="en-US" sz="1200" dirty="0" smtClean="0">
                          <a:latin typeface="Calibri"/>
                          <a:ea typeface="Calibri"/>
                          <a:cs typeface="Calibri"/>
                        </a:rPr>
                        <a:t>ose</a:t>
                      </a:r>
                      <a:r>
                        <a:rPr lang="en-US" sz="1200" dirty="0">
                          <a:latin typeface="Calibri"/>
                          <a:ea typeface="Calibri"/>
                          <a:cs typeface="Calibri"/>
                        </a:rPr>
                        <a:t>). The biom</a:t>
                      </a:r>
                      <a:r>
                        <a:rPr lang="en-US" sz="1200" spc="-5" dirty="0">
                          <a:latin typeface="Calibri"/>
                          <a:ea typeface="Calibri"/>
                          <a:cs typeface="Calibri"/>
                        </a:rPr>
                        <a:t>e</a:t>
                      </a:r>
                      <a:r>
                        <a:rPr lang="en-US" sz="1200" dirty="0">
                          <a:latin typeface="Calibri"/>
                          <a:ea typeface="Calibri"/>
                          <a:cs typeface="Calibri"/>
                        </a:rPr>
                        <a:t>tric sc</a:t>
                      </a:r>
                      <a:r>
                        <a:rPr lang="en-US" sz="1200" spc="-15" dirty="0">
                          <a:latin typeface="Calibri"/>
                          <a:ea typeface="Calibri"/>
                          <a:cs typeface="Calibri"/>
                        </a:rPr>
                        <a:t>r</a:t>
                      </a:r>
                      <a:r>
                        <a:rPr lang="en-US" sz="1200" dirty="0">
                          <a:latin typeface="Calibri"/>
                          <a:ea typeface="Calibri"/>
                          <a:cs typeface="Calibri"/>
                        </a:rPr>
                        <a:t>eening mu</a:t>
                      </a:r>
                      <a:r>
                        <a:rPr lang="en-US" sz="1200" spc="-10" dirty="0">
                          <a:latin typeface="Calibri"/>
                          <a:ea typeface="Calibri"/>
                          <a:cs typeface="Calibri"/>
                        </a:rPr>
                        <a:t>s</a:t>
                      </a:r>
                      <a:r>
                        <a:rPr lang="en-US" sz="1200" dirty="0">
                          <a:latin typeface="Calibri"/>
                          <a:ea typeface="Calibri"/>
                          <a:cs typeface="Calibri"/>
                        </a:rPr>
                        <a:t>t be </a:t>
                      </a:r>
                      <a:r>
                        <a:rPr lang="en-US" sz="1200" spc="-10" dirty="0">
                          <a:latin typeface="Calibri"/>
                          <a:ea typeface="Calibri"/>
                          <a:cs typeface="Calibri"/>
                        </a:rPr>
                        <a:t>c</a:t>
                      </a:r>
                      <a:r>
                        <a:rPr lang="en-US" sz="1200" dirty="0">
                          <a:latin typeface="Calibri"/>
                          <a:ea typeface="Calibri"/>
                          <a:cs typeface="Calibri"/>
                        </a:rPr>
                        <a:t>ompl</a:t>
                      </a:r>
                      <a:r>
                        <a:rPr lang="en-US" sz="1200" spc="-5" dirty="0">
                          <a:latin typeface="Calibri"/>
                          <a:ea typeface="Calibri"/>
                          <a:cs typeface="Calibri"/>
                        </a:rPr>
                        <a:t>e</a:t>
                      </a:r>
                      <a:r>
                        <a:rPr lang="en-US" sz="1200" spc="-10" dirty="0">
                          <a:latin typeface="Calibri"/>
                          <a:ea typeface="Calibri"/>
                          <a:cs typeface="Calibri"/>
                        </a:rPr>
                        <a:t>t</a:t>
                      </a:r>
                      <a:r>
                        <a:rPr lang="en-US" sz="1200" dirty="0">
                          <a:latin typeface="Calibri"/>
                          <a:ea typeface="Calibri"/>
                          <a:cs typeface="Calibri"/>
                        </a:rPr>
                        <a:t>ed </a:t>
                      </a:r>
                      <a:r>
                        <a:rPr lang="en-US" sz="1200" spc="-10" dirty="0">
                          <a:latin typeface="Calibri"/>
                          <a:ea typeface="Calibri"/>
                          <a:cs typeface="Calibri"/>
                        </a:rPr>
                        <a:t>a</a:t>
                      </a:r>
                      <a:r>
                        <a:rPr lang="en-US" sz="1200" dirty="0">
                          <a:latin typeface="Calibri"/>
                          <a:ea typeface="Calibri"/>
                          <a:cs typeface="Calibri"/>
                        </a:rPr>
                        <a:t>t an SHBP sponso</a:t>
                      </a:r>
                      <a:r>
                        <a:rPr lang="en-US" sz="1200" spc="-10" dirty="0">
                          <a:latin typeface="Calibri"/>
                          <a:ea typeface="Calibri"/>
                          <a:cs typeface="Calibri"/>
                        </a:rPr>
                        <a:t>r</a:t>
                      </a:r>
                      <a:r>
                        <a:rPr lang="en-US" sz="1200" dirty="0">
                          <a:latin typeface="Calibri"/>
                          <a:ea typeface="Calibri"/>
                          <a:cs typeface="Calibri"/>
                        </a:rPr>
                        <a:t>ed sc</a:t>
                      </a:r>
                      <a:r>
                        <a:rPr lang="en-US" sz="1200" spc="-15" dirty="0">
                          <a:latin typeface="Calibri"/>
                          <a:ea typeface="Calibri"/>
                          <a:cs typeface="Calibri"/>
                        </a:rPr>
                        <a:t>r</a:t>
                      </a:r>
                      <a:r>
                        <a:rPr lang="en-US" sz="1200" dirty="0">
                          <a:latin typeface="Calibri"/>
                          <a:ea typeface="Calibri"/>
                          <a:cs typeface="Calibri"/>
                        </a:rPr>
                        <a:t>eening </a:t>
                      </a:r>
                      <a:r>
                        <a:rPr lang="en-US" sz="1200" spc="-5" dirty="0">
                          <a:latin typeface="Calibri"/>
                          <a:ea typeface="Calibri"/>
                          <a:cs typeface="Calibri"/>
                        </a:rPr>
                        <a:t>e</a:t>
                      </a:r>
                      <a:r>
                        <a:rPr lang="en-US" sz="1200" spc="-10" dirty="0">
                          <a:latin typeface="Calibri"/>
                          <a:ea typeface="Calibri"/>
                          <a:cs typeface="Calibri"/>
                        </a:rPr>
                        <a:t>v</a:t>
                      </a:r>
                      <a:r>
                        <a:rPr lang="en-US" sz="1200" dirty="0">
                          <a:latin typeface="Calibri"/>
                          <a:ea typeface="Calibri"/>
                          <a:cs typeface="Calibri"/>
                        </a:rPr>
                        <a:t>e</a:t>
                      </a:r>
                      <a:r>
                        <a:rPr lang="en-US" sz="1200" spc="-10" dirty="0">
                          <a:latin typeface="Calibri"/>
                          <a:ea typeface="Calibri"/>
                          <a:cs typeface="Calibri"/>
                        </a:rPr>
                        <a:t>n</a:t>
                      </a:r>
                      <a:r>
                        <a:rPr lang="en-US" sz="1200" dirty="0">
                          <a:latin typeface="Calibri"/>
                          <a:ea typeface="Calibri"/>
                          <a:cs typeface="Calibri"/>
                        </a:rPr>
                        <a:t>t or </a:t>
                      </a:r>
                      <a:r>
                        <a:rPr lang="en-US" sz="1200" spc="-5" dirty="0">
                          <a:latin typeface="Calibri"/>
                          <a:ea typeface="Calibri"/>
                          <a:cs typeface="Calibri"/>
                        </a:rPr>
                        <a:t>b</a:t>
                      </a:r>
                      <a:r>
                        <a:rPr lang="en-US" sz="1200" dirty="0">
                          <a:latin typeface="Calibri"/>
                          <a:ea typeface="Calibri"/>
                          <a:cs typeface="Calibri"/>
                        </a:rPr>
                        <a:t>y </a:t>
                      </a:r>
                      <a:r>
                        <a:rPr lang="en-US" sz="1200" spc="-10" dirty="0">
                          <a:latin typeface="Calibri"/>
                          <a:ea typeface="Calibri"/>
                          <a:cs typeface="Calibri"/>
                        </a:rPr>
                        <a:t>y</a:t>
                      </a:r>
                      <a:r>
                        <a:rPr lang="en-US" sz="1200" dirty="0">
                          <a:latin typeface="Calibri"/>
                          <a:ea typeface="Calibri"/>
                          <a:cs typeface="Calibri"/>
                        </a:rPr>
                        <a:t>our p</a:t>
                      </a:r>
                      <a:r>
                        <a:rPr lang="en-US" sz="1200" spc="-20" dirty="0">
                          <a:latin typeface="Calibri"/>
                          <a:ea typeface="Calibri"/>
                          <a:cs typeface="Calibri"/>
                        </a:rPr>
                        <a:t>h</a:t>
                      </a:r>
                      <a:r>
                        <a:rPr lang="en-US" sz="1200" spc="-10" dirty="0">
                          <a:latin typeface="Calibri"/>
                          <a:ea typeface="Calibri"/>
                          <a:cs typeface="Calibri"/>
                        </a:rPr>
                        <a:t>y</a:t>
                      </a:r>
                      <a:r>
                        <a:rPr lang="en-US" sz="1200" dirty="0">
                          <a:latin typeface="Calibri"/>
                          <a:ea typeface="Calibri"/>
                          <a:cs typeface="Calibri"/>
                        </a:rPr>
                        <a:t>sician or other p</a:t>
                      </a:r>
                      <a:r>
                        <a:rPr lang="en-US" sz="1200" spc="-15" dirty="0">
                          <a:latin typeface="Calibri"/>
                          <a:ea typeface="Calibri"/>
                          <a:cs typeface="Calibri"/>
                        </a:rPr>
                        <a:t>r</a:t>
                      </a:r>
                      <a:r>
                        <a:rPr lang="en-US" sz="1200" spc="-5" dirty="0">
                          <a:latin typeface="Calibri"/>
                          <a:ea typeface="Calibri"/>
                          <a:cs typeface="Calibri"/>
                        </a:rPr>
                        <a:t>o</a:t>
                      </a:r>
                      <a:r>
                        <a:rPr lang="en-US" sz="1200" dirty="0">
                          <a:latin typeface="Calibri"/>
                          <a:ea typeface="Calibri"/>
                          <a:cs typeface="Calibri"/>
                        </a:rPr>
                        <a:t>vide</a:t>
                      </a:r>
                      <a:r>
                        <a:rPr lang="en-US" sz="1200" spc="-15" dirty="0">
                          <a:latin typeface="Calibri"/>
                          <a:ea typeface="Calibri"/>
                          <a:cs typeface="Calibri"/>
                        </a:rPr>
                        <a:t>r</a:t>
                      </a:r>
                      <a:r>
                        <a:rPr lang="en-US" sz="1200" dirty="0">
                          <a:latin typeface="Calibri"/>
                          <a:ea typeface="Calibri"/>
                          <a:cs typeface="Calibri"/>
                        </a:rPr>
                        <a:t>s ide</a:t>
                      </a:r>
                      <a:r>
                        <a:rPr lang="en-US" sz="1200" spc="-10" dirty="0">
                          <a:latin typeface="Calibri"/>
                          <a:ea typeface="Calibri"/>
                          <a:cs typeface="Calibri"/>
                        </a:rPr>
                        <a:t>n</a:t>
                      </a:r>
                      <a:r>
                        <a:rPr lang="en-US" sz="1200" dirty="0">
                          <a:latin typeface="Calibri"/>
                          <a:ea typeface="Calibri"/>
                          <a:cs typeface="Calibri"/>
                        </a:rPr>
                        <a:t>tified</a:t>
                      </a:r>
                      <a:r>
                        <a:rPr lang="en-US" sz="1200" spc="-20" dirty="0">
                          <a:latin typeface="Calibri"/>
                          <a:ea typeface="Calibri"/>
                          <a:cs typeface="Calibri"/>
                        </a:rPr>
                        <a:t> </a:t>
                      </a:r>
                      <a:r>
                        <a:rPr lang="en-US" sz="1200" spc="-5" dirty="0">
                          <a:latin typeface="Calibri"/>
                          <a:ea typeface="Calibri"/>
                          <a:cs typeface="Calibri"/>
                        </a:rPr>
                        <a:t>b</a:t>
                      </a:r>
                      <a:r>
                        <a:rPr lang="en-US" sz="1200" dirty="0">
                          <a:latin typeface="Calibri"/>
                          <a:ea typeface="Calibri"/>
                          <a:cs typeface="Calibri"/>
                        </a:rPr>
                        <a:t>y SHBP in published m</a:t>
                      </a:r>
                      <a:r>
                        <a:rPr lang="en-US" sz="1200" spc="-5" dirty="0">
                          <a:latin typeface="Calibri"/>
                          <a:ea typeface="Calibri"/>
                          <a:cs typeface="Calibri"/>
                        </a:rPr>
                        <a:t>a</a:t>
                      </a:r>
                      <a:r>
                        <a:rPr lang="en-US" sz="1200" spc="-10" dirty="0">
                          <a:latin typeface="Calibri"/>
                          <a:ea typeface="Calibri"/>
                          <a:cs typeface="Calibri"/>
                        </a:rPr>
                        <a:t>t</a:t>
                      </a:r>
                      <a:r>
                        <a:rPr lang="en-US" sz="1200" dirty="0">
                          <a:latin typeface="Calibri"/>
                          <a:ea typeface="Calibri"/>
                          <a:cs typeface="Calibri"/>
                        </a:rPr>
                        <a:t>erials.</a:t>
                      </a:r>
                      <a:endParaRPr lang="en-US" sz="1200" dirty="0">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r>
              <a:tr h="2575663">
                <a:tc>
                  <a:txBody>
                    <a:bodyPr/>
                    <a:lstStyle/>
                    <a:p>
                      <a:pPr marL="49530" marR="0">
                        <a:lnSpc>
                          <a:spcPct val="115000"/>
                        </a:lnSpc>
                        <a:spcBef>
                          <a:spcPts val="65"/>
                        </a:spcBef>
                        <a:spcAft>
                          <a:spcPts val="0"/>
                        </a:spcAft>
                      </a:pPr>
                      <a:r>
                        <a:rPr lang="en-US" sz="1400" dirty="0">
                          <a:solidFill>
                            <a:srgbClr val="8C8788"/>
                          </a:solidFill>
                          <a:latin typeface="Calibri"/>
                          <a:ea typeface="Calibri"/>
                          <a:cs typeface="Calibri"/>
                        </a:rPr>
                        <a:t>3.</a:t>
                      </a:r>
                      <a:endParaRPr lang="en-US" sz="1000" dirty="0">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165"/>
                        </a:spcBef>
                        <a:spcAft>
                          <a:spcPts val="0"/>
                        </a:spcAft>
                      </a:pPr>
                      <a:r>
                        <a:rPr lang="en-US" sz="1200" b="1" dirty="0" smtClean="0">
                          <a:solidFill>
                            <a:srgbClr val="00B0F0"/>
                          </a:solidFill>
                          <a:latin typeface="Calibri"/>
                          <a:ea typeface="Calibri"/>
                          <a:cs typeface="Calibri"/>
                        </a:rPr>
                        <a:t> TAKE </a:t>
                      </a:r>
                      <a:r>
                        <a:rPr lang="en-US" sz="1200" b="1" spc="10" dirty="0" smtClean="0">
                          <a:solidFill>
                            <a:srgbClr val="00B0F0"/>
                          </a:solidFill>
                          <a:latin typeface="Calibri"/>
                          <a:ea typeface="Calibri"/>
                          <a:cs typeface="Calibri"/>
                        </a:rPr>
                        <a:t>A</a:t>
                      </a:r>
                      <a:r>
                        <a:rPr lang="en-US" sz="1200" b="1" spc="25" dirty="0" smtClean="0">
                          <a:solidFill>
                            <a:srgbClr val="00B0F0"/>
                          </a:solidFill>
                          <a:latin typeface="Calibri"/>
                          <a:ea typeface="Calibri"/>
                          <a:cs typeface="Calibri"/>
                        </a:rPr>
                        <a:t>c</a:t>
                      </a:r>
                      <a:r>
                        <a:rPr lang="en-US" sz="1200" b="1" spc="20" dirty="0" smtClean="0">
                          <a:solidFill>
                            <a:srgbClr val="00B0F0"/>
                          </a:solidFill>
                          <a:latin typeface="Calibri"/>
                          <a:ea typeface="Calibri"/>
                          <a:cs typeface="Calibri"/>
                        </a:rPr>
                        <a:t>tion</a:t>
                      </a:r>
                      <a:endParaRPr lang="en-US" sz="1200" dirty="0">
                        <a:latin typeface="Calibri"/>
                        <a:ea typeface="Calibri"/>
                        <a:cs typeface="Times New Roman"/>
                      </a:endParaRPr>
                    </a:p>
                    <a:p>
                      <a:pPr marL="0" marR="173355">
                        <a:lnSpc>
                          <a:spcPct val="106000"/>
                        </a:lnSpc>
                        <a:spcBef>
                          <a:spcPts val="50"/>
                        </a:spcBef>
                        <a:spcAft>
                          <a:spcPts val="0"/>
                        </a:spcAft>
                      </a:pPr>
                      <a:r>
                        <a:rPr lang="en-US" sz="1050" dirty="0" smtClean="0">
                          <a:latin typeface="Calibri"/>
                          <a:ea typeface="Calibri"/>
                          <a:cs typeface="Calibri"/>
                        </a:rPr>
                        <a:t> </a:t>
                      </a:r>
                      <a:r>
                        <a:rPr lang="en-US" sz="1200" dirty="0" smtClean="0">
                          <a:latin typeface="Calibri"/>
                          <a:ea typeface="Calibri"/>
                          <a:cs typeface="Calibri"/>
                        </a:rPr>
                        <a:t>I</a:t>
                      </a:r>
                      <a:r>
                        <a:rPr lang="en-US" sz="1200" spc="35" dirty="0" smtClean="0">
                          <a:latin typeface="Calibri"/>
                          <a:ea typeface="Calibri"/>
                          <a:cs typeface="Calibri"/>
                        </a:rPr>
                        <a:t>t</a:t>
                      </a:r>
                      <a:r>
                        <a:rPr lang="en-US" sz="1200" spc="-60" dirty="0" smtClean="0">
                          <a:latin typeface="Calibri"/>
                          <a:ea typeface="Calibri"/>
                          <a:cs typeface="Calibri"/>
                        </a:rPr>
                        <a:t>’</a:t>
                      </a:r>
                      <a:r>
                        <a:rPr lang="en-US" sz="1200" dirty="0" smtClean="0">
                          <a:latin typeface="Calibri"/>
                          <a:ea typeface="Calibri"/>
                          <a:cs typeface="Calibri"/>
                        </a:rPr>
                        <a:t>s </a:t>
                      </a:r>
                      <a:r>
                        <a:rPr lang="en-US" sz="1200" spc="-10" dirty="0" smtClean="0">
                          <a:latin typeface="Calibri"/>
                          <a:ea typeface="Calibri"/>
                          <a:cs typeface="Calibri"/>
                        </a:rPr>
                        <a:t>y</a:t>
                      </a:r>
                      <a:r>
                        <a:rPr lang="en-US" sz="1200" dirty="0" smtClean="0">
                          <a:latin typeface="Calibri"/>
                          <a:ea typeface="Calibri"/>
                          <a:cs typeface="Calibri"/>
                        </a:rPr>
                        <a:t>our choice! Compl</a:t>
                      </a:r>
                      <a:r>
                        <a:rPr lang="en-US" sz="1200" spc="-5" dirty="0" smtClean="0">
                          <a:latin typeface="Calibri"/>
                          <a:ea typeface="Calibri"/>
                          <a:cs typeface="Calibri"/>
                        </a:rPr>
                        <a:t>e</a:t>
                      </a:r>
                      <a:r>
                        <a:rPr lang="en-US" sz="1200" spc="-10" dirty="0" smtClean="0">
                          <a:latin typeface="Calibri"/>
                          <a:ea typeface="Calibri"/>
                          <a:cs typeface="Calibri"/>
                        </a:rPr>
                        <a:t>t</a:t>
                      </a:r>
                      <a:r>
                        <a:rPr lang="en-US" sz="1200" dirty="0" smtClean="0">
                          <a:latin typeface="Calibri"/>
                          <a:ea typeface="Calibri"/>
                          <a:cs typeface="Calibri"/>
                        </a:rPr>
                        <a:t>e the </a:t>
                      </a:r>
                      <a:r>
                        <a:rPr lang="en-US" sz="1200" spc="-10" dirty="0" smtClean="0">
                          <a:latin typeface="Calibri"/>
                          <a:ea typeface="Calibri"/>
                          <a:cs typeface="Calibri"/>
                        </a:rPr>
                        <a:t>c</a:t>
                      </a:r>
                      <a:r>
                        <a:rPr lang="en-US" sz="1200" dirty="0" smtClean="0">
                          <a:latin typeface="Calibri"/>
                          <a:ea typeface="Calibri"/>
                          <a:cs typeface="Calibri"/>
                        </a:rPr>
                        <a:t>oaching or   </a:t>
                      </a:r>
                      <a:endParaRPr lang="en-US" sz="1200" dirty="0" smtClean="0">
                        <a:latin typeface="Calibri"/>
                        <a:ea typeface="Calibri"/>
                        <a:cs typeface="Times New Roman"/>
                      </a:endParaRPr>
                    </a:p>
                    <a:p>
                      <a:pPr marL="0" marR="173355">
                        <a:lnSpc>
                          <a:spcPct val="106000"/>
                        </a:lnSpc>
                        <a:spcBef>
                          <a:spcPts val="50"/>
                        </a:spcBef>
                        <a:spcAft>
                          <a:spcPts val="0"/>
                        </a:spcAft>
                      </a:pPr>
                      <a:r>
                        <a:rPr lang="en-US" sz="1200" dirty="0" smtClean="0">
                          <a:latin typeface="Calibri"/>
                          <a:ea typeface="Calibri"/>
                          <a:cs typeface="Calibri"/>
                        </a:rPr>
                        <a:t> online </a:t>
                      </a:r>
                      <a:r>
                        <a:rPr lang="en-US" sz="1200" dirty="0">
                          <a:latin typeface="Calibri"/>
                          <a:ea typeface="Calibri"/>
                          <a:cs typeface="Calibri"/>
                        </a:rPr>
                        <a:t>p</a:t>
                      </a:r>
                      <a:r>
                        <a:rPr lang="en-US" sz="1200" spc="-10" dirty="0">
                          <a:latin typeface="Calibri"/>
                          <a:ea typeface="Calibri"/>
                          <a:cs typeface="Calibri"/>
                        </a:rPr>
                        <a:t>a</a:t>
                      </a:r>
                      <a:r>
                        <a:rPr lang="en-US" sz="1200" dirty="0">
                          <a:latin typeface="Calibri"/>
                          <a:ea typeface="Calibri"/>
                          <a:cs typeface="Calibri"/>
                        </a:rPr>
                        <a:t>t</a:t>
                      </a:r>
                      <a:r>
                        <a:rPr lang="en-US" sz="1200" spc="-5" dirty="0">
                          <a:latin typeface="Calibri"/>
                          <a:ea typeface="Calibri"/>
                          <a:cs typeface="Calibri"/>
                        </a:rPr>
                        <a:t>h</a:t>
                      </a:r>
                      <a:r>
                        <a:rPr lang="en-US" sz="1200" spc="-10" dirty="0">
                          <a:latin typeface="Calibri"/>
                          <a:ea typeface="Calibri"/>
                          <a:cs typeface="Calibri"/>
                        </a:rPr>
                        <a:t>w</a:t>
                      </a:r>
                      <a:r>
                        <a:rPr lang="en-US" sz="1200" spc="-20" dirty="0">
                          <a:latin typeface="Calibri"/>
                          <a:ea typeface="Calibri"/>
                          <a:cs typeface="Calibri"/>
                        </a:rPr>
                        <a:t>a</a:t>
                      </a:r>
                      <a:r>
                        <a:rPr lang="en-US" sz="1200" dirty="0">
                          <a:latin typeface="Calibri"/>
                          <a:ea typeface="Calibri"/>
                          <a:cs typeface="Calibri"/>
                        </a:rPr>
                        <a:t>y or a </a:t>
                      </a:r>
                      <a:r>
                        <a:rPr lang="en-US" sz="1200" spc="-10" dirty="0">
                          <a:latin typeface="Calibri"/>
                          <a:ea typeface="Calibri"/>
                          <a:cs typeface="Calibri"/>
                        </a:rPr>
                        <a:t>c</a:t>
                      </a:r>
                      <a:r>
                        <a:rPr lang="en-US" sz="1200" dirty="0">
                          <a:latin typeface="Calibri"/>
                          <a:ea typeface="Calibri"/>
                          <a:cs typeface="Calibri"/>
                        </a:rPr>
                        <a:t>ombin</a:t>
                      </a:r>
                      <a:r>
                        <a:rPr lang="en-US" sz="1200" spc="-10" dirty="0">
                          <a:latin typeface="Calibri"/>
                          <a:ea typeface="Calibri"/>
                          <a:cs typeface="Calibri"/>
                        </a:rPr>
                        <a:t>a</a:t>
                      </a:r>
                      <a:r>
                        <a:rPr lang="en-US" sz="1200" dirty="0">
                          <a:latin typeface="Calibri"/>
                          <a:ea typeface="Calibri"/>
                          <a:cs typeface="Calibri"/>
                        </a:rPr>
                        <a:t>tion</a:t>
                      </a:r>
                      <a:r>
                        <a:rPr lang="en-US" sz="1200" spc="-15" dirty="0">
                          <a:latin typeface="Calibri"/>
                          <a:ea typeface="Calibri"/>
                          <a:cs typeface="Calibri"/>
                        </a:rPr>
                        <a:t> </a:t>
                      </a:r>
                      <a:r>
                        <a:rPr lang="en-US" sz="1200" dirty="0">
                          <a:latin typeface="Calibri"/>
                          <a:ea typeface="Calibri"/>
                          <a:cs typeface="Calibri"/>
                        </a:rPr>
                        <a:t>of both.</a:t>
                      </a:r>
                      <a:endParaRPr lang="en-US" sz="1200" dirty="0">
                        <a:latin typeface="Calibri"/>
                        <a:ea typeface="Calibri"/>
                        <a:cs typeface="Times New Roman"/>
                      </a:endParaRPr>
                    </a:p>
                    <a:p>
                      <a:pPr marL="51435" marR="0">
                        <a:lnSpc>
                          <a:spcPct val="115000"/>
                        </a:lnSpc>
                        <a:spcBef>
                          <a:spcPts val="450"/>
                        </a:spcBef>
                        <a:spcAft>
                          <a:spcPts val="0"/>
                        </a:spcAft>
                      </a:pPr>
                      <a:r>
                        <a:rPr lang="en-US" sz="1200" b="1" spc="10" dirty="0">
                          <a:latin typeface="Calibri"/>
                          <a:ea typeface="Calibri"/>
                          <a:cs typeface="Calibri"/>
                        </a:rPr>
                        <a:t>C</a:t>
                      </a:r>
                      <a:r>
                        <a:rPr lang="en-US" sz="1200" b="1" spc="5" dirty="0">
                          <a:latin typeface="Calibri"/>
                          <a:ea typeface="Calibri"/>
                          <a:cs typeface="Calibri"/>
                        </a:rPr>
                        <a:t>oac</a:t>
                      </a:r>
                      <a:r>
                        <a:rPr lang="en-US" sz="1200" b="1" spc="20" dirty="0">
                          <a:latin typeface="Calibri"/>
                          <a:ea typeface="Calibri"/>
                          <a:cs typeface="Calibri"/>
                        </a:rPr>
                        <a:t>hin</a:t>
                      </a:r>
                      <a:r>
                        <a:rPr lang="en-US" sz="1200" b="1" dirty="0">
                          <a:latin typeface="Calibri"/>
                          <a:ea typeface="Calibri"/>
                          <a:cs typeface="Calibri"/>
                        </a:rPr>
                        <a:t>g</a:t>
                      </a:r>
                      <a:r>
                        <a:rPr lang="en-US" sz="1200" b="1" spc="10" dirty="0">
                          <a:latin typeface="Calibri"/>
                          <a:ea typeface="Calibri"/>
                          <a:cs typeface="Calibri"/>
                        </a:rPr>
                        <a:t> </a:t>
                      </a:r>
                      <a:r>
                        <a:rPr lang="en-US" sz="1200" b="1" spc="-50" dirty="0">
                          <a:latin typeface="Calibri"/>
                          <a:ea typeface="Calibri"/>
                          <a:cs typeface="Calibri"/>
                        </a:rPr>
                        <a:t>P</a:t>
                      </a:r>
                      <a:r>
                        <a:rPr lang="en-US" sz="1200" b="1" spc="-60" dirty="0">
                          <a:latin typeface="Calibri"/>
                          <a:ea typeface="Calibri"/>
                          <a:cs typeface="Calibri"/>
                        </a:rPr>
                        <a:t>a</a:t>
                      </a:r>
                      <a:r>
                        <a:rPr lang="en-US" sz="1200" b="1" spc="20" dirty="0">
                          <a:latin typeface="Calibri"/>
                          <a:ea typeface="Calibri"/>
                          <a:cs typeface="Calibri"/>
                        </a:rPr>
                        <a:t>th</a:t>
                      </a:r>
                      <a:r>
                        <a:rPr lang="en-US" sz="1200" b="1" spc="-30" dirty="0">
                          <a:latin typeface="Calibri"/>
                          <a:ea typeface="Calibri"/>
                          <a:cs typeface="Calibri"/>
                        </a:rPr>
                        <a:t>way</a:t>
                      </a:r>
                      <a:endParaRPr lang="en-US" sz="1200" dirty="0">
                        <a:latin typeface="Calibri"/>
                        <a:ea typeface="Calibri"/>
                        <a:cs typeface="Times New Roman"/>
                      </a:endParaRPr>
                    </a:p>
                    <a:p>
                      <a:pPr marL="0" marR="0">
                        <a:lnSpc>
                          <a:spcPct val="115000"/>
                        </a:lnSpc>
                        <a:spcBef>
                          <a:spcPts val="80"/>
                        </a:spcBef>
                        <a:spcAft>
                          <a:spcPts val="0"/>
                        </a:spcAft>
                      </a:pPr>
                      <a:r>
                        <a:rPr lang="en-US" sz="1200" dirty="0">
                          <a:latin typeface="Calibri"/>
                          <a:ea typeface="Calibri"/>
                          <a:cs typeface="Calibri"/>
                        </a:rPr>
                        <a:t>     C</a:t>
                      </a:r>
                      <a:r>
                        <a:rPr lang="en-US" sz="1200" spc="-15" dirty="0">
                          <a:latin typeface="Calibri"/>
                          <a:ea typeface="Calibri"/>
                          <a:cs typeface="Calibri"/>
                        </a:rPr>
                        <a:t>r</a:t>
                      </a:r>
                      <a:r>
                        <a:rPr lang="en-US" sz="1200" dirty="0">
                          <a:latin typeface="Calibri"/>
                          <a:ea typeface="Calibri"/>
                          <a:cs typeface="Calibri"/>
                        </a:rPr>
                        <a:t>e</a:t>
                      </a:r>
                      <a:r>
                        <a:rPr lang="en-US" sz="1200" spc="-10" dirty="0">
                          <a:latin typeface="Calibri"/>
                          <a:ea typeface="Calibri"/>
                          <a:cs typeface="Calibri"/>
                        </a:rPr>
                        <a:t>at</a:t>
                      </a:r>
                      <a:r>
                        <a:rPr lang="en-US" sz="1200" dirty="0">
                          <a:latin typeface="Calibri"/>
                          <a:ea typeface="Calibri"/>
                          <a:cs typeface="Calibri"/>
                        </a:rPr>
                        <a:t>e </a:t>
                      </a:r>
                      <a:r>
                        <a:rPr lang="en-US" sz="1200" spc="-10" dirty="0">
                          <a:latin typeface="Calibri"/>
                          <a:ea typeface="Calibri"/>
                          <a:cs typeface="Calibri"/>
                        </a:rPr>
                        <a:t>y</a:t>
                      </a:r>
                      <a:r>
                        <a:rPr lang="en-US" sz="1200" dirty="0">
                          <a:latin typeface="Calibri"/>
                          <a:ea typeface="Calibri"/>
                          <a:cs typeface="Calibri"/>
                        </a:rPr>
                        <a:t>our </a:t>
                      </a:r>
                      <a:r>
                        <a:rPr lang="en-US" sz="1200" spc="-35" dirty="0">
                          <a:latin typeface="Calibri"/>
                          <a:ea typeface="Calibri"/>
                          <a:cs typeface="Calibri"/>
                        </a:rPr>
                        <a:t>W</a:t>
                      </a:r>
                      <a:r>
                        <a:rPr lang="en-US" sz="1200" dirty="0">
                          <a:latin typeface="Calibri"/>
                          <a:ea typeface="Calibri"/>
                          <a:cs typeface="Calibri"/>
                        </a:rPr>
                        <a:t>ell-Being Plan.</a:t>
                      </a:r>
                      <a:endParaRPr lang="en-US" sz="1200" dirty="0">
                        <a:latin typeface="Calibri"/>
                        <a:ea typeface="Calibri"/>
                        <a:cs typeface="Times New Roman"/>
                      </a:endParaRPr>
                    </a:p>
                    <a:p>
                      <a:pPr marL="0" marR="0">
                        <a:lnSpc>
                          <a:spcPct val="115000"/>
                        </a:lnSpc>
                        <a:spcBef>
                          <a:spcPts val="80"/>
                        </a:spcBef>
                        <a:spcAft>
                          <a:spcPts val="0"/>
                        </a:spcAft>
                      </a:pPr>
                      <a:r>
                        <a:rPr lang="en-US" sz="1200" dirty="0">
                          <a:latin typeface="Calibri"/>
                          <a:ea typeface="Calibri"/>
                          <a:cs typeface="Calibri"/>
                        </a:rPr>
                        <a:t>     Acti</a:t>
                      </a:r>
                      <a:r>
                        <a:rPr lang="en-US" sz="1200" spc="-10" dirty="0">
                          <a:latin typeface="Calibri"/>
                          <a:ea typeface="Calibri"/>
                          <a:cs typeface="Calibri"/>
                        </a:rPr>
                        <a:t>v</a:t>
                      </a:r>
                      <a:r>
                        <a:rPr lang="en-US" sz="1200" dirty="0">
                          <a:latin typeface="Calibri"/>
                          <a:ea typeface="Calibri"/>
                          <a:cs typeface="Calibri"/>
                        </a:rPr>
                        <a:t>ely</a:t>
                      </a:r>
                      <a:r>
                        <a:rPr lang="en-US" sz="1200" spc="-20" dirty="0">
                          <a:latin typeface="Calibri"/>
                          <a:ea typeface="Calibri"/>
                          <a:cs typeface="Calibri"/>
                        </a:rPr>
                        <a:t> </a:t>
                      </a:r>
                      <a:r>
                        <a:rPr lang="en-US" sz="1200" dirty="0">
                          <a:latin typeface="Calibri"/>
                          <a:ea typeface="Calibri"/>
                          <a:cs typeface="Calibri"/>
                        </a:rPr>
                        <a:t>en</a:t>
                      </a:r>
                      <a:r>
                        <a:rPr lang="en-US" sz="1200" spc="-20" dirty="0">
                          <a:latin typeface="Calibri"/>
                          <a:ea typeface="Calibri"/>
                          <a:cs typeface="Calibri"/>
                        </a:rPr>
                        <a:t>g</a:t>
                      </a:r>
                      <a:r>
                        <a:rPr lang="en-US" sz="1200" dirty="0">
                          <a:latin typeface="Calibri"/>
                          <a:ea typeface="Calibri"/>
                          <a:cs typeface="Calibri"/>
                        </a:rPr>
                        <a:t>a</a:t>
                      </a:r>
                      <a:r>
                        <a:rPr lang="en-US" sz="1200" spc="-10" dirty="0">
                          <a:latin typeface="Calibri"/>
                          <a:ea typeface="Calibri"/>
                          <a:cs typeface="Calibri"/>
                        </a:rPr>
                        <a:t>g</a:t>
                      </a:r>
                      <a:r>
                        <a:rPr lang="en-US" sz="1200" dirty="0">
                          <a:latin typeface="Calibri"/>
                          <a:ea typeface="Calibri"/>
                          <a:cs typeface="Calibri"/>
                        </a:rPr>
                        <a:t>e in </a:t>
                      </a:r>
                      <a:r>
                        <a:rPr lang="en-US" sz="1200" spc="-10" dirty="0">
                          <a:latin typeface="Calibri"/>
                          <a:ea typeface="Calibri"/>
                          <a:cs typeface="Calibri"/>
                        </a:rPr>
                        <a:t>t</a:t>
                      </a:r>
                      <a:r>
                        <a:rPr lang="en-US" sz="1200" dirty="0">
                          <a:latin typeface="Calibri"/>
                          <a:ea typeface="Calibri"/>
                          <a:cs typeface="Calibri"/>
                        </a:rPr>
                        <a:t>elephonic </a:t>
                      </a:r>
                      <a:r>
                        <a:rPr lang="en-US" sz="1200" spc="-5" dirty="0">
                          <a:latin typeface="Calibri"/>
                          <a:ea typeface="Calibri"/>
                          <a:cs typeface="Calibri"/>
                        </a:rPr>
                        <a:t>c</a:t>
                      </a:r>
                      <a:r>
                        <a:rPr lang="en-US" sz="1200" dirty="0">
                          <a:latin typeface="Calibri"/>
                          <a:ea typeface="Calibri"/>
                          <a:cs typeface="Calibri"/>
                        </a:rPr>
                        <a:t>oaching.</a:t>
                      </a:r>
                      <a:endParaRPr lang="en-US" sz="1200" dirty="0">
                        <a:latin typeface="Calibri"/>
                        <a:ea typeface="Calibri"/>
                        <a:cs typeface="Times New Roman"/>
                      </a:endParaRPr>
                    </a:p>
                    <a:p>
                      <a:pPr marL="52070" marR="0">
                        <a:lnSpc>
                          <a:spcPct val="115000"/>
                        </a:lnSpc>
                        <a:spcBef>
                          <a:spcPts val="0"/>
                        </a:spcBef>
                        <a:spcAft>
                          <a:spcPts val="0"/>
                        </a:spcAft>
                      </a:pPr>
                      <a:r>
                        <a:rPr lang="en-US" sz="1200" b="1" spc="25" dirty="0">
                          <a:latin typeface="Calibri"/>
                          <a:ea typeface="Calibri"/>
                          <a:cs typeface="Calibri"/>
                        </a:rPr>
                        <a:t>Onlin</a:t>
                      </a:r>
                      <a:r>
                        <a:rPr lang="en-US" sz="1200" b="1" dirty="0">
                          <a:latin typeface="Calibri"/>
                          <a:ea typeface="Calibri"/>
                          <a:cs typeface="Calibri"/>
                        </a:rPr>
                        <a:t>e</a:t>
                      </a:r>
                      <a:r>
                        <a:rPr lang="en-US" sz="1200" b="1" spc="-40" dirty="0">
                          <a:latin typeface="Calibri"/>
                          <a:ea typeface="Calibri"/>
                          <a:cs typeface="Calibri"/>
                        </a:rPr>
                        <a:t> </a:t>
                      </a:r>
                      <a:r>
                        <a:rPr lang="en-US" sz="1200" b="1" spc="-50" dirty="0">
                          <a:latin typeface="Calibri"/>
                          <a:ea typeface="Calibri"/>
                          <a:cs typeface="Calibri"/>
                        </a:rPr>
                        <a:t>P</a:t>
                      </a:r>
                      <a:r>
                        <a:rPr lang="en-US" sz="1200" b="1" spc="-60" dirty="0">
                          <a:latin typeface="Calibri"/>
                          <a:ea typeface="Calibri"/>
                          <a:cs typeface="Calibri"/>
                        </a:rPr>
                        <a:t>a</a:t>
                      </a:r>
                      <a:r>
                        <a:rPr lang="en-US" sz="1200" b="1" spc="20" dirty="0">
                          <a:latin typeface="Calibri"/>
                          <a:ea typeface="Calibri"/>
                          <a:cs typeface="Calibri"/>
                        </a:rPr>
                        <a:t>th</a:t>
                      </a:r>
                      <a:r>
                        <a:rPr lang="en-US" sz="1200" b="1" spc="-30" dirty="0">
                          <a:latin typeface="Calibri"/>
                          <a:ea typeface="Calibri"/>
                          <a:cs typeface="Calibri"/>
                        </a:rPr>
                        <a:t>way</a:t>
                      </a:r>
                      <a:endParaRPr lang="en-US" sz="1200" dirty="0">
                        <a:latin typeface="Calibri"/>
                        <a:ea typeface="Calibri"/>
                        <a:cs typeface="Times New Roman"/>
                      </a:endParaRPr>
                    </a:p>
                    <a:p>
                      <a:pPr marL="193040" marR="0">
                        <a:lnSpc>
                          <a:spcPct val="115000"/>
                        </a:lnSpc>
                        <a:spcBef>
                          <a:spcPts val="80"/>
                        </a:spcBef>
                        <a:spcAft>
                          <a:spcPts val="0"/>
                        </a:spcAft>
                      </a:pPr>
                      <a:r>
                        <a:rPr lang="en-US" sz="1200" dirty="0">
                          <a:latin typeface="Calibri"/>
                          <a:ea typeface="Calibri"/>
                          <a:cs typeface="Calibri"/>
                        </a:rPr>
                        <a:t>C</a:t>
                      </a:r>
                      <a:r>
                        <a:rPr lang="en-US" sz="1200" spc="-15" dirty="0">
                          <a:latin typeface="Calibri"/>
                          <a:ea typeface="Calibri"/>
                          <a:cs typeface="Calibri"/>
                        </a:rPr>
                        <a:t>r</a:t>
                      </a:r>
                      <a:r>
                        <a:rPr lang="en-US" sz="1200" dirty="0">
                          <a:latin typeface="Calibri"/>
                          <a:ea typeface="Calibri"/>
                          <a:cs typeface="Calibri"/>
                        </a:rPr>
                        <a:t>e</a:t>
                      </a:r>
                      <a:r>
                        <a:rPr lang="en-US" sz="1200" spc="-10" dirty="0">
                          <a:latin typeface="Calibri"/>
                          <a:ea typeface="Calibri"/>
                          <a:cs typeface="Calibri"/>
                        </a:rPr>
                        <a:t>at</a:t>
                      </a:r>
                      <a:r>
                        <a:rPr lang="en-US" sz="1200" dirty="0">
                          <a:latin typeface="Calibri"/>
                          <a:ea typeface="Calibri"/>
                          <a:cs typeface="Calibri"/>
                        </a:rPr>
                        <a:t>e </a:t>
                      </a:r>
                      <a:r>
                        <a:rPr lang="en-US" sz="1200" spc="-10" dirty="0">
                          <a:latin typeface="Calibri"/>
                          <a:ea typeface="Calibri"/>
                          <a:cs typeface="Calibri"/>
                        </a:rPr>
                        <a:t>y</a:t>
                      </a:r>
                      <a:r>
                        <a:rPr lang="en-US" sz="1200" dirty="0">
                          <a:latin typeface="Calibri"/>
                          <a:ea typeface="Calibri"/>
                          <a:cs typeface="Calibri"/>
                        </a:rPr>
                        <a:t>our </a:t>
                      </a:r>
                      <a:r>
                        <a:rPr lang="en-US" sz="1200" spc="-35" dirty="0">
                          <a:latin typeface="Calibri"/>
                          <a:ea typeface="Calibri"/>
                          <a:cs typeface="Calibri"/>
                        </a:rPr>
                        <a:t>W</a:t>
                      </a:r>
                      <a:r>
                        <a:rPr lang="en-US" sz="1200" dirty="0">
                          <a:latin typeface="Calibri"/>
                          <a:ea typeface="Calibri"/>
                          <a:cs typeface="Calibri"/>
                        </a:rPr>
                        <a:t>ell-Being Plan.</a:t>
                      </a:r>
                      <a:endParaRPr lang="en-US" sz="1200" dirty="0">
                        <a:latin typeface="Calibri"/>
                        <a:ea typeface="Calibri"/>
                        <a:cs typeface="Times New Roman"/>
                      </a:endParaRPr>
                    </a:p>
                    <a:p>
                      <a:pPr marL="189230" marR="91440">
                        <a:lnSpc>
                          <a:spcPct val="106000"/>
                        </a:lnSpc>
                        <a:spcBef>
                          <a:spcPts val="80"/>
                        </a:spcBef>
                        <a:spcAft>
                          <a:spcPts val="0"/>
                        </a:spcAft>
                      </a:pPr>
                      <a:r>
                        <a:rPr lang="en-US" sz="1200" spc="-20" dirty="0">
                          <a:latin typeface="Calibri"/>
                          <a:ea typeface="Calibri"/>
                          <a:cs typeface="Calibri"/>
                        </a:rPr>
                        <a:t>R</a:t>
                      </a:r>
                      <a:r>
                        <a:rPr lang="en-US" sz="1200" dirty="0">
                          <a:latin typeface="Calibri"/>
                          <a:ea typeface="Calibri"/>
                          <a:cs typeface="Calibri"/>
                        </a:rPr>
                        <a:t>e</a:t>
                      </a:r>
                      <a:r>
                        <a:rPr lang="en-US" sz="1200" spc="-10" dirty="0">
                          <a:latin typeface="Calibri"/>
                          <a:ea typeface="Calibri"/>
                          <a:cs typeface="Calibri"/>
                        </a:rPr>
                        <a:t>c</a:t>
                      </a:r>
                      <a:r>
                        <a:rPr lang="en-US" sz="1200" dirty="0">
                          <a:latin typeface="Calibri"/>
                          <a:ea typeface="Calibri"/>
                          <a:cs typeface="Calibri"/>
                        </a:rPr>
                        <a:t>o</a:t>
                      </a:r>
                      <a:r>
                        <a:rPr lang="en-US" sz="1200" spc="-15" dirty="0">
                          <a:latin typeface="Calibri"/>
                          <a:ea typeface="Calibri"/>
                          <a:cs typeface="Calibri"/>
                        </a:rPr>
                        <a:t>r</a:t>
                      </a:r>
                      <a:r>
                        <a:rPr lang="en-US" sz="1200" dirty="0">
                          <a:latin typeface="Calibri"/>
                          <a:ea typeface="Calibri"/>
                          <a:cs typeface="Calibri"/>
                        </a:rPr>
                        <a:t>d 5 online </a:t>
                      </a:r>
                      <a:r>
                        <a:rPr lang="en-US" sz="1200" spc="-5" dirty="0">
                          <a:latin typeface="Calibri"/>
                          <a:ea typeface="Calibri"/>
                          <a:cs typeface="Calibri"/>
                        </a:rPr>
                        <a:t>w</a:t>
                      </a:r>
                      <a:r>
                        <a:rPr lang="en-US" sz="1200" dirty="0">
                          <a:latin typeface="Calibri"/>
                          <a:ea typeface="Calibri"/>
                          <a:cs typeface="Calibri"/>
                        </a:rPr>
                        <a:t>ell-being activities</a:t>
                      </a:r>
                      <a:r>
                        <a:rPr lang="en-US" sz="1200" spc="-35" dirty="0">
                          <a:latin typeface="Calibri"/>
                          <a:ea typeface="Calibri"/>
                          <a:cs typeface="Calibri"/>
                        </a:rPr>
                        <a:t> </a:t>
                      </a:r>
                      <a:r>
                        <a:rPr lang="en-US" sz="1200" dirty="0">
                          <a:latin typeface="Calibri"/>
                          <a:ea typeface="Calibri"/>
                          <a:cs typeface="Calibri"/>
                        </a:rPr>
                        <a:t>using the same t</a:t>
                      </a:r>
                      <a:r>
                        <a:rPr lang="en-US" sz="1200" spc="-20" dirty="0">
                          <a:latin typeface="Calibri"/>
                          <a:ea typeface="Calibri"/>
                          <a:cs typeface="Calibri"/>
                        </a:rPr>
                        <a:t>r</a:t>
                      </a:r>
                      <a:r>
                        <a:rPr lang="en-US" sz="1200" dirty="0">
                          <a:latin typeface="Calibri"/>
                          <a:ea typeface="Calibri"/>
                          <a:cs typeface="Calibri"/>
                        </a:rPr>
                        <a:t>ac</a:t>
                      </a:r>
                      <a:r>
                        <a:rPr lang="en-US" sz="1200" spc="-35" dirty="0">
                          <a:latin typeface="Calibri"/>
                          <a:ea typeface="Calibri"/>
                          <a:cs typeface="Calibri"/>
                        </a:rPr>
                        <a:t>k</a:t>
                      </a:r>
                      <a:r>
                        <a:rPr lang="en-US" sz="1200" dirty="0">
                          <a:latin typeface="Calibri"/>
                          <a:ea typeface="Calibri"/>
                          <a:cs typeface="Calibri"/>
                        </a:rPr>
                        <a:t>er in a </a:t>
                      </a:r>
                      <a:r>
                        <a:rPr lang="en-US" sz="1200" dirty="0" smtClean="0">
                          <a:latin typeface="Calibri"/>
                          <a:ea typeface="Calibri"/>
                          <a:cs typeface="Calibri"/>
                        </a:rPr>
                        <a:t>four</a:t>
                      </a:r>
                      <a:r>
                        <a:rPr lang="en-US" sz="1200" baseline="0" dirty="0" smtClean="0">
                          <a:latin typeface="Calibri"/>
                          <a:ea typeface="Calibri"/>
                          <a:cs typeface="Calibri"/>
                        </a:rPr>
                        <a:t> week period</a:t>
                      </a:r>
                      <a:r>
                        <a:rPr lang="en-US" sz="1200" dirty="0" smtClean="0">
                          <a:latin typeface="Calibri"/>
                          <a:ea typeface="Calibri"/>
                          <a:cs typeface="Calibri"/>
                        </a:rPr>
                        <a:t> </a:t>
                      </a:r>
                      <a:r>
                        <a:rPr lang="en-US" sz="1200" dirty="0">
                          <a:latin typeface="Calibri"/>
                          <a:ea typeface="Calibri"/>
                          <a:cs typeface="Calibri"/>
                        </a:rPr>
                        <a:t>and earn $40 HRA funds.  </a:t>
                      </a:r>
                      <a:r>
                        <a:rPr lang="en-US" sz="1200" spc="-70" dirty="0">
                          <a:latin typeface="Calibri"/>
                          <a:ea typeface="Calibri"/>
                          <a:cs typeface="Calibri"/>
                        </a:rPr>
                        <a:t>Y</a:t>
                      </a:r>
                      <a:r>
                        <a:rPr lang="en-US" sz="1200" dirty="0">
                          <a:latin typeface="Calibri"/>
                          <a:ea typeface="Calibri"/>
                          <a:cs typeface="Calibri"/>
                        </a:rPr>
                        <a:t>ou </a:t>
                      </a:r>
                      <a:r>
                        <a:rPr lang="en-US" sz="1200" spc="-10" dirty="0">
                          <a:latin typeface="Calibri"/>
                          <a:ea typeface="Calibri"/>
                          <a:cs typeface="Calibri"/>
                        </a:rPr>
                        <a:t>c</a:t>
                      </a:r>
                      <a:r>
                        <a:rPr lang="en-US" sz="1200" dirty="0">
                          <a:latin typeface="Calibri"/>
                          <a:ea typeface="Calibri"/>
                          <a:cs typeface="Calibri"/>
                        </a:rPr>
                        <a:t>an earn this </a:t>
                      </a:r>
                      <a:r>
                        <a:rPr lang="en-US" sz="1200" spc="-20" dirty="0">
                          <a:latin typeface="Calibri"/>
                          <a:ea typeface="Calibri"/>
                          <a:cs typeface="Calibri"/>
                        </a:rPr>
                        <a:t>f</a:t>
                      </a:r>
                      <a:r>
                        <a:rPr lang="en-US" sz="1200" dirty="0">
                          <a:latin typeface="Calibri"/>
                          <a:ea typeface="Calibri"/>
                          <a:cs typeface="Calibri"/>
                        </a:rPr>
                        <a:t>or up </a:t>
                      </a:r>
                      <a:r>
                        <a:rPr lang="en-US" sz="1200" spc="-10" dirty="0">
                          <a:latin typeface="Calibri"/>
                          <a:ea typeface="Calibri"/>
                          <a:cs typeface="Calibri"/>
                        </a:rPr>
                        <a:t>t</a:t>
                      </a:r>
                      <a:r>
                        <a:rPr lang="en-US" sz="1200" dirty="0">
                          <a:latin typeface="Calibri"/>
                          <a:ea typeface="Calibri"/>
                          <a:cs typeface="Calibri"/>
                        </a:rPr>
                        <a:t>o 6 mo</a:t>
                      </a:r>
                      <a:r>
                        <a:rPr lang="en-US" sz="1200" spc="-10" dirty="0">
                          <a:latin typeface="Calibri"/>
                          <a:ea typeface="Calibri"/>
                          <a:cs typeface="Calibri"/>
                        </a:rPr>
                        <a:t>n</a:t>
                      </a:r>
                      <a:r>
                        <a:rPr lang="en-US" sz="1200" dirty="0">
                          <a:latin typeface="Calibri"/>
                          <a:ea typeface="Calibri"/>
                          <a:cs typeface="Calibri"/>
                        </a:rPr>
                        <a:t>ths. Sample activities:</a:t>
                      </a:r>
                      <a:r>
                        <a:rPr lang="en-US" sz="1200" spc="-40" dirty="0">
                          <a:latin typeface="Calibri"/>
                          <a:ea typeface="Calibri"/>
                          <a:cs typeface="Calibri"/>
                        </a:rPr>
                        <a:t> </a:t>
                      </a:r>
                      <a:r>
                        <a:rPr lang="en-US" sz="1200" dirty="0">
                          <a:latin typeface="Calibri"/>
                          <a:ea typeface="Calibri"/>
                          <a:cs typeface="Calibri"/>
                        </a:rPr>
                        <a:t>t</a:t>
                      </a:r>
                      <a:r>
                        <a:rPr lang="en-US" sz="1200" spc="-20" dirty="0">
                          <a:latin typeface="Calibri"/>
                          <a:ea typeface="Calibri"/>
                          <a:cs typeface="Calibri"/>
                        </a:rPr>
                        <a:t>r</a:t>
                      </a:r>
                      <a:r>
                        <a:rPr lang="en-US" sz="1200" dirty="0">
                          <a:latin typeface="Calibri"/>
                          <a:ea typeface="Calibri"/>
                          <a:cs typeface="Calibri"/>
                        </a:rPr>
                        <a:t>ack </a:t>
                      </a:r>
                      <a:r>
                        <a:rPr lang="en-US" sz="1200" spc="-15" dirty="0">
                          <a:latin typeface="Calibri"/>
                          <a:ea typeface="Calibri"/>
                          <a:cs typeface="Calibri"/>
                        </a:rPr>
                        <a:t>e</a:t>
                      </a:r>
                      <a:r>
                        <a:rPr lang="en-US" sz="1200" spc="-25" dirty="0">
                          <a:latin typeface="Calibri"/>
                          <a:ea typeface="Calibri"/>
                          <a:cs typeface="Calibri"/>
                        </a:rPr>
                        <a:t>x</a:t>
                      </a:r>
                      <a:r>
                        <a:rPr lang="en-US" sz="1200" dirty="0">
                          <a:latin typeface="Calibri"/>
                          <a:ea typeface="Calibri"/>
                          <a:cs typeface="Calibri"/>
                        </a:rPr>
                        <a:t>e</a:t>
                      </a:r>
                      <a:r>
                        <a:rPr lang="en-US" sz="1200" spc="-15" dirty="0">
                          <a:latin typeface="Calibri"/>
                          <a:ea typeface="Calibri"/>
                          <a:cs typeface="Calibri"/>
                        </a:rPr>
                        <a:t>r</a:t>
                      </a:r>
                      <a:r>
                        <a:rPr lang="en-US" sz="1200" dirty="0">
                          <a:latin typeface="Calibri"/>
                          <a:ea typeface="Calibri"/>
                          <a:cs typeface="Calibri"/>
                        </a:rPr>
                        <a:t>cise fi</a:t>
                      </a:r>
                      <a:r>
                        <a:rPr lang="en-US" sz="1200" spc="-10" dirty="0">
                          <a:latin typeface="Calibri"/>
                          <a:ea typeface="Calibri"/>
                          <a:cs typeface="Calibri"/>
                        </a:rPr>
                        <a:t>v</a:t>
                      </a:r>
                      <a:r>
                        <a:rPr lang="en-US" sz="1200" dirty="0">
                          <a:latin typeface="Calibri"/>
                          <a:ea typeface="Calibri"/>
                          <a:cs typeface="Calibri"/>
                        </a:rPr>
                        <a:t>e</a:t>
                      </a:r>
                      <a:r>
                        <a:rPr lang="en-US" sz="1200" spc="-10" dirty="0">
                          <a:latin typeface="Calibri"/>
                          <a:ea typeface="Calibri"/>
                          <a:cs typeface="Calibri"/>
                        </a:rPr>
                        <a:t> </a:t>
                      </a:r>
                      <a:r>
                        <a:rPr lang="en-US" sz="1200" dirty="0">
                          <a:latin typeface="Calibri"/>
                          <a:ea typeface="Calibri"/>
                          <a:cs typeface="Calibri"/>
                        </a:rPr>
                        <a:t>times, </a:t>
                      </a:r>
                      <a:r>
                        <a:rPr lang="en-US" sz="1200" spc="-15" dirty="0">
                          <a:latin typeface="Calibri"/>
                          <a:ea typeface="Calibri"/>
                          <a:cs typeface="Calibri"/>
                        </a:rPr>
                        <a:t>r</a:t>
                      </a:r>
                      <a:r>
                        <a:rPr lang="en-US" sz="1200" dirty="0">
                          <a:latin typeface="Calibri"/>
                          <a:ea typeface="Calibri"/>
                          <a:cs typeface="Calibri"/>
                        </a:rPr>
                        <a:t>e</a:t>
                      </a:r>
                      <a:r>
                        <a:rPr lang="en-US" sz="1200" spc="-10" dirty="0">
                          <a:latin typeface="Calibri"/>
                          <a:ea typeface="Calibri"/>
                          <a:cs typeface="Calibri"/>
                        </a:rPr>
                        <a:t>c</a:t>
                      </a:r>
                      <a:r>
                        <a:rPr lang="en-US" sz="1200" dirty="0">
                          <a:latin typeface="Calibri"/>
                          <a:ea typeface="Calibri"/>
                          <a:cs typeface="Calibri"/>
                        </a:rPr>
                        <a:t>o</a:t>
                      </a:r>
                      <a:r>
                        <a:rPr lang="en-US" sz="1200" spc="-15" dirty="0">
                          <a:latin typeface="Calibri"/>
                          <a:ea typeface="Calibri"/>
                          <a:cs typeface="Calibri"/>
                        </a:rPr>
                        <a:t>r</a:t>
                      </a:r>
                      <a:r>
                        <a:rPr lang="en-US" sz="1200" dirty="0">
                          <a:latin typeface="Calibri"/>
                          <a:ea typeface="Calibri"/>
                          <a:cs typeface="Calibri"/>
                        </a:rPr>
                        <a:t>d daily </a:t>
                      </a:r>
                      <a:r>
                        <a:rPr lang="en-US" sz="1200" spc="-10" dirty="0">
                          <a:latin typeface="Calibri"/>
                          <a:ea typeface="Calibri"/>
                          <a:cs typeface="Calibri"/>
                        </a:rPr>
                        <a:t>st</a:t>
                      </a:r>
                      <a:r>
                        <a:rPr lang="en-US" sz="1200" dirty="0">
                          <a:latin typeface="Calibri"/>
                          <a:ea typeface="Calibri"/>
                          <a:cs typeface="Calibri"/>
                        </a:rPr>
                        <a:t>e</a:t>
                      </a:r>
                      <a:r>
                        <a:rPr lang="en-US" sz="1200" spc="-5" dirty="0">
                          <a:latin typeface="Calibri"/>
                          <a:ea typeface="Calibri"/>
                          <a:cs typeface="Calibri"/>
                        </a:rPr>
                        <a:t>p</a:t>
                      </a:r>
                      <a:r>
                        <a:rPr lang="en-US" sz="1200" dirty="0">
                          <a:latin typeface="Calibri"/>
                          <a:ea typeface="Calibri"/>
                          <a:cs typeface="Calibri"/>
                        </a:rPr>
                        <a:t>s fi</a:t>
                      </a:r>
                      <a:r>
                        <a:rPr lang="en-US" sz="1200" spc="-10" dirty="0">
                          <a:latin typeface="Calibri"/>
                          <a:ea typeface="Calibri"/>
                          <a:cs typeface="Calibri"/>
                        </a:rPr>
                        <a:t>v</a:t>
                      </a:r>
                      <a:r>
                        <a:rPr lang="en-US" sz="1200" dirty="0">
                          <a:latin typeface="Calibri"/>
                          <a:ea typeface="Calibri"/>
                          <a:cs typeface="Calibri"/>
                        </a:rPr>
                        <a:t>e</a:t>
                      </a:r>
                      <a:r>
                        <a:rPr lang="en-US" sz="1200" spc="-10" dirty="0">
                          <a:latin typeface="Calibri"/>
                          <a:ea typeface="Calibri"/>
                          <a:cs typeface="Calibri"/>
                        </a:rPr>
                        <a:t> </a:t>
                      </a:r>
                      <a:r>
                        <a:rPr lang="en-US" sz="1200" dirty="0">
                          <a:latin typeface="Calibri"/>
                          <a:ea typeface="Calibri"/>
                          <a:cs typeface="Calibri"/>
                        </a:rPr>
                        <a:t>times,</a:t>
                      </a:r>
                      <a:r>
                        <a:rPr lang="en-US" sz="1200" spc="-25" dirty="0">
                          <a:latin typeface="Calibri"/>
                          <a:ea typeface="Calibri"/>
                          <a:cs typeface="Calibri"/>
                        </a:rPr>
                        <a:t> </a:t>
                      </a:r>
                      <a:r>
                        <a:rPr lang="en-US" sz="1200" dirty="0">
                          <a:latin typeface="Calibri"/>
                          <a:ea typeface="Calibri"/>
                          <a:cs typeface="Calibri"/>
                        </a:rPr>
                        <a:t>t</a:t>
                      </a:r>
                      <a:r>
                        <a:rPr lang="en-US" sz="1200" spc="-20" dirty="0">
                          <a:latin typeface="Calibri"/>
                          <a:ea typeface="Calibri"/>
                          <a:cs typeface="Calibri"/>
                        </a:rPr>
                        <a:t>r</a:t>
                      </a:r>
                      <a:r>
                        <a:rPr lang="en-US" sz="1200" dirty="0">
                          <a:latin typeface="Calibri"/>
                          <a:ea typeface="Calibri"/>
                          <a:cs typeface="Calibri"/>
                        </a:rPr>
                        <a:t>ack </a:t>
                      </a:r>
                      <a:r>
                        <a:rPr lang="en-US" sz="1200" spc="-20" dirty="0">
                          <a:latin typeface="Calibri"/>
                          <a:ea typeface="Calibri"/>
                          <a:cs typeface="Calibri"/>
                        </a:rPr>
                        <a:t>f</a:t>
                      </a:r>
                      <a:r>
                        <a:rPr lang="en-US" sz="1200" dirty="0">
                          <a:latin typeface="Calibri"/>
                          <a:ea typeface="Calibri"/>
                          <a:cs typeface="Calibri"/>
                        </a:rPr>
                        <a:t>ood fi</a:t>
                      </a:r>
                      <a:r>
                        <a:rPr lang="en-US" sz="1200" spc="-10" dirty="0">
                          <a:latin typeface="Calibri"/>
                          <a:ea typeface="Calibri"/>
                          <a:cs typeface="Calibri"/>
                        </a:rPr>
                        <a:t>v</a:t>
                      </a:r>
                      <a:r>
                        <a:rPr lang="en-US" sz="1200" dirty="0">
                          <a:latin typeface="Calibri"/>
                          <a:ea typeface="Calibri"/>
                          <a:cs typeface="Calibri"/>
                        </a:rPr>
                        <a:t>e</a:t>
                      </a:r>
                      <a:r>
                        <a:rPr lang="en-US" sz="1200" spc="-10" dirty="0">
                          <a:latin typeface="Calibri"/>
                          <a:ea typeface="Calibri"/>
                          <a:cs typeface="Calibri"/>
                        </a:rPr>
                        <a:t> </a:t>
                      </a:r>
                      <a:r>
                        <a:rPr lang="en-US" sz="1200" dirty="0">
                          <a:latin typeface="Calibri"/>
                          <a:ea typeface="Calibri"/>
                          <a:cs typeface="Calibri"/>
                        </a:rPr>
                        <a:t>times.</a:t>
                      </a:r>
                      <a:endParaRPr lang="en-US" sz="1200" dirty="0">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ts val="650"/>
                        </a:lnSpc>
                        <a:spcBef>
                          <a:spcPts val="35"/>
                        </a:spcBef>
                        <a:spcAft>
                          <a:spcPts val="0"/>
                        </a:spcAft>
                      </a:pPr>
                      <a:endParaRPr lang="en-US" sz="600" dirty="0">
                        <a:latin typeface="Calibri"/>
                        <a:ea typeface="Calibri"/>
                        <a:cs typeface="Times New Roman"/>
                      </a:endParaRPr>
                    </a:p>
                    <a:p>
                      <a:pPr marL="208280" marR="194945" algn="ctr">
                        <a:lnSpc>
                          <a:spcPts val="1210"/>
                        </a:lnSpc>
                        <a:spcBef>
                          <a:spcPts val="0"/>
                        </a:spcBef>
                        <a:spcAft>
                          <a:spcPts val="0"/>
                        </a:spcAft>
                      </a:pPr>
                      <a:r>
                        <a:rPr lang="en-US" sz="1200" spc="-15" dirty="0">
                          <a:latin typeface="Calibri"/>
                          <a:ea typeface="Calibri"/>
                          <a:cs typeface="Calibri"/>
                        </a:rPr>
                        <a:t>E</a:t>
                      </a:r>
                      <a:r>
                        <a:rPr lang="en-US" sz="1200" dirty="0">
                          <a:latin typeface="Calibri"/>
                          <a:ea typeface="Calibri"/>
                          <a:cs typeface="Calibri"/>
                        </a:rPr>
                        <a:t>arn</a:t>
                      </a:r>
                      <a:r>
                        <a:rPr lang="en-US" sz="1200" spc="-15" dirty="0">
                          <a:latin typeface="Calibri"/>
                          <a:ea typeface="Calibri"/>
                          <a:cs typeface="Calibri"/>
                        </a:rPr>
                        <a:t> </a:t>
                      </a:r>
                      <a:r>
                        <a:rPr lang="en-US" sz="1200" dirty="0">
                          <a:latin typeface="Calibri"/>
                          <a:ea typeface="Calibri"/>
                          <a:cs typeface="Calibri"/>
                        </a:rPr>
                        <a:t>up </a:t>
                      </a:r>
                      <a:r>
                        <a:rPr lang="en-US" sz="1200" spc="-10" dirty="0">
                          <a:latin typeface="Calibri"/>
                          <a:ea typeface="Calibri"/>
                          <a:cs typeface="Calibri"/>
                        </a:rPr>
                        <a:t>t</a:t>
                      </a:r>
                      <a:r>
                        <a:rPr lang="en-US" sz="1200" dirty="0">
                          <a:latin typeface="Calibri"/>
                          <a:ea typeface="Calibri"/>
                          <a:cs typeface="Calibri"/>
                        </a:rPr>
                        <a:t>o</a:t>
                      </a:r>
                      <a:endParaRPr lang="en-US" sz="1200" dirty="0">
                        <a:latin typeface="Calibri"/>
                        <a:ea typeface="Calibri"/>
                        <a:cs typeface="Times New Roman"/>
                      </a:endParaRPr>
                    </a:p>
                    <a:p>
                      <a:pPr marL="294005" marR="281305" algn="ctr">
                        <a:lnSpc>
                          <a:spcPts val="1415"/>
                        </a:lnSpc>
                        <a:spcBef>
                          <a:spcPts val="0"/>
                        </a:spcBef>
                        <a:spcAft>
                          <a:spcPts val="0"/>
                        </a:spcAft>
                      </a:pPr>
                      <a:r>
                        <a:rPr lang="en-US" sz="1600" b="1" dirty="0">
                          <a:solidFill>
                            <a:srgbClr val="00B0F0"/>
                          </a:solidFill>
                          <a:latin typeface="Calibri"/>
                          <a:ea typeface="Calibri"/>
                          <a:cs typeface="Calibri"/>
                        </a:rPr>
                        <a:t>$240</a:t>
                      </a:r>
                      <a:endParaRPr lang="en-US" sz="1600" dirty="0">
                        <a:latin typeface="Calibri"/>
                        <a:ea typeface="Calibri"/>
                        <a:cs typeface="Times New Roman"/>
                      </a:endParaRPr>
                    </a:p>
                    <a:p>
                      <a:pPr marL="163195" marR="150495" algn="ctr">
                        <a:lnSpc>
                          <a:spcPts val="1195"/>
                        </a:lnSpc>
                        <a:spcBef>
                          <a:spcPts val="0"/>
                        </a:spcBef>
                        <a:spcAft>
                          <a:spcPts val="0"/>
                        </a:spcAft>
                      </a:pPr>
                      <a:r>
                        <a:rPr lang="en-US" sz="1200" dirty="0">
                          <a:latin typeface="Calibri"/>
                          <a:ea typeface="Calibri"/>
                          <a:cs typeface="Calibri"/>
                        </a:rPr>
                        <a:t>in HRA</a:t>
                      </a:r>
                      <a:r>
                        <a:rPr lang="en-US" sz="1200" spc="-35" dirty="0">
                          <a:latin typeface="Calibri"/>
                          <a:ea typeface="Calibri"/>
                          <a:cs typeface="Calibri"/>
                        </a:rPr>
                        <a:t> </a:t>
                      </a:r>
                      <a:r>
                        <a:rPr lang="en-US" sz="1200" dirty="0">
                          <a:latin typeface="Calibri"/>
                          <a:ea typeface="Calibri"/>
                          <a:cs typeface="Calibri"/>
                        </a:rPr>
                        <a:t>fund</a:t>
                      </a:r>
                      <a:endParaRPr lang="en-US" sz="1200" dirty="0">
                        <a:latin typeface="Calibri"/>
                        <a:ea typeface="Calibri"/>
                        <a:cs typeface="Times New Roman"/>
                      </a:endParaRPr>
                    </a:p>
                    <a:p>
                      <a:pPr marL="109220" marR="96520" algn="ctr">
                        <a:lnSpc>
                          <a:spcPct val="115000"/>
                        </a:lnSpc>
                        <a:spcBef>
                          <a:spcPts val="80"/>
                        </a:spcBef>
                        <a:spcAft>
                          <a:spcPts val="0"/>
                        </a:spcAft>
                      </a:pPr>
                      <a:r>
                        <a:rPr lang="en-US" sz="1200" spc="-5" dirty="0">
                          <a:latin typeface="Calibri"/>
                          <a:ea typeface="Calibri"/>
                          <a:cs typeface="Calibri"/>
                        </a:rPr>
                        <a:t>c</a:t>
                      </a:r>
                      <a:r>
                        <a:rPr lang="en-US" sz="1200" dirty="0">
                          <a:latin typeface="Calibri"/>
                          <a:ea typeface="Calibri"/>
                          <a:cs typeface="Calibri"/>
                        </a:rPr>
                        <a:t>o</a:t>
                      </a:r>
                      <a:r>
                        <a:rPr lang="en-US" sz="1200" spc="-10" dirty="0">
                          <a:latin typeface="Calibri"/>
                          <a:ea typeface="Calibri"/>
                          <a:cs typeface="Calibri"/>
                        </a:rPr>
                        <a:t>n</a:t>
                      </a:r>
                      <a:r>
                        <a:rPr lang="en-US" sz="1200" dirty="0">
                          <a:latin typeface="Calibri"/>
                          <a:ea typeface="Calibri"/>
                          <a:cs typeface="Calibri"/>
                        </a:rPr>
                        <a:t>tributions</a:t>
                      </a:r>
                      <a:endParaRPr lang="en-US" sz="1200" dirty="0">
                        <a:latin typeface="Calibri"/>
                        <a:ea typeface="Calibri"/>
                        <a:cs typeface="Times New Roman"/>
                      </a:endParaRPr>
                    </a:p>
                    <a:p>
                      <a:pPr marL="62865" marR="50165" algn="ctr">
                        <a:lnSpc>
                          <a:spcPct val="117000"/>
                        </a:lnSpc>
                        <a:spcBef>
                          <a:spcPts val="0"/>
                        </a:spcBef>
                        <a:spcAft>
                          <a:spcPts val="0"/>
                        </a:spcAft>
                      </a:pPr>
                      <a:r>
                        <a:rPr lang="en-US" sz="1200" dirty="0">
                          <a:latin typeface="Calibri"/>
                          <a:ea typeface="Calibri"/>
                          <a:cs typeface="Calibri"/>
                        </a:rPr>
                        <a:t>(</a:t>
                      </a:r>
                      <a:r>
                        <a:rPr lang="en-US" sz="1200" i="1" dirty="0">
                          <a:latin typeface="Calibri"/>
                          <a:ea typeface="Calibri"/>
                          <a:cs typeface="Calibri"/>
                        </a:rPr>
                        <a:t>W</a:t>
                      </a:r>
                      <a:r>
                        <a:rPr lang="en-US" sz="1200" i="1" spc="-10" dirty="0">
                          <a:latin typeface="Calibri"/>
                          <a:ea typeface="Calibri"/>
                          <a:cs typeface="Calibri"/>
                        </a:rPr>
                        <a:t>B</a:t>
                      </a:r>
                      <a:r>
                        <a:rPr lang="en-US" sz="1200" i="1" dirty="0">
                          <a:latin typeface="Calibri"/>
                          <a:ea typeface="Calibri"/>
                          <a:cs typeface="Calibri"/>
                        </a:rPr>
                        <a:t>A</a:t>
                      </a:r>
                      <a:r>
                        <a:rPr lang="en-US" sz="1200" i="1" spc="-5" dirty="0">
                          <a:latin typeface="Calibri"/>
                          <a:ea typeface="Calibri"/>
                          <a:cs typeface="Calibri"/>
                        </a:rPr>
                        <a:t> </a:t>
                      </a:r>
                      <a:r>
                        <a:rPr lang="en-US" sz="1200" i="1" dirty="0">
                          <a:latin typeface="Calibri"/>
                          <a:ea typeface="Calibri"/>
                          <a:cs typeface="Calibri"/>
                        </a:rPr>
                        <a:t>mu</a:t>
                      </a:r>
                      <a:r>
                        <a:rPr lang="en-US" sz="1200" i="1" spc="-10" dirty="0">
                          <a:latin typeface="Calibri"/>
                          <a:ea typeface="Calibri"/>
                          <a:cs typeface="Calibri"/>
                        </a:rPr>
                        <a:t>s</a:t>
                      </a:r>
                      <a:r>
                        <a:rPr lang="en-US" sz="1200" i="1" dirty="0">
                          <a:latin typeface="Calibri"/>
                          <a:ea typeface="Calibri"/>
                          <a:cs typeface="Calibri"/>
                        </a:rPr>
                        <a:t>t</a:t>
                      </a:r>
                      <a:r>
                        <a:rPr lang="en-US" sz="1200" i="1" spc="-5" dirty="0">
                          <a:latin typeface="Calibri"/>
                          <a:ea typeface="Calibri"/>
                          <a:cs typeface="Calibri"/>
                        </a:rPr>
                        <a:t> </a:t>
                      </a:r>
                      <a:r>
                        <a:rPr lang="en-US" sz="1200" i="1" dirty="0">
                          <a:latin typeface="Calibri"/>
                          <a:ea typeface="Calibri"/>
                          <a:cs typeface="Calibri"/>
                        </a:rPr>
                        <a:t>be </a:t>
                      </a:r>
                      <a:r>
                        <a:rPr lang="en-US" sz="1200" i="1" spc="-5" dirty="0">
                          <a:latin typeface="Calibri"/>
                          <a:ea typeface="Calibri"/>
                          <a:cs typeface="Calibri"/>
                        </a:rPr>
                        <a:t>c</a:t>
                      </a:r>
                      <a:r>
                        <a:rPr lang="en-US" sz="1200" i="1" dirty="0">
                          <a:latin typeface="Calibri"/>
                          <a:ea typeface="Calibri"/>
                          <a:cs typeface="Calibri"/>
                        </a:rPr>
                        <a:t>ompl</a:t>
                      </a:r>
                      <a:r>
                        <a:rPr lang="en-US" sz="1200" i="1" spc="-5" dirty="0">
                          <a:latin typeface="Calibri"/>
                          <a:ea typeface="Calibri"/>
                          <a:cs typeface="Calibri"/>
                        </a:rPr>
                        <a:t>e</a:t>
                      </a:r>
                      <a:r>
                        <a:rPr lang="en-US" sz="1200" i="1" spc="-10" dirty="0">
                          <a:latin typeface="Calibri"/>
                          <a:ea typeface="Calibri"/>
                          <a:cs typeface="Calibri"/>
                        </a:rPr>
                        <a:t>t</a:t>
                      </a:r>
                      <a:r>
                        <a:rPr lang="en-US" sz="1200" i="1" dirty="0">
                          <a:latin typeface="Calibri"/>
                          <a:ea typeface="Calibri"/>
                          <a:cs typeface="Calibri"/>
                        </a:rPr>
                        <a:t>ed</a:t>
                      </a:r>
                      <a:r>
                        <a:rPr lang="en-US" sz="1200" i="1" spc="-10" dirty="0">
                          <a:latin typeface="Calibri"/>
                          <a:ea typeface="Calibri"/>
                          <a:cs typeface="Calibri"/>
                        </a:rPr>
                        <a:t> </a:t>
                      </a:r>
                      <a:r>
                        <a:rPr lang="en-US" sz="1200" i="1" dirty="0">
                          <a:latin typeface="Calibri"/>
                          <a:ea typeface="Calibri"/>
                          <a:cs typeface="Calibri"/>
                        </a:rPr>
                        <a:t>prior </a:t>
                      </a:r>
                      <a:r>
                        <a:rPr lang="en-US" sz="1200" i="1" spc="-10" dirty="0">
                          <a:latin typeface="Calibri"/>
                          <a:ea typeface="Calibri"/>
                          <a:cs typeface="Calibri"/>
                        </a:rPr>
                        <a:t>t</a:t>
                      </a:r>
                      <a:r>
                        <a:rPr lang="en-US" sz="1200" i="1" dirty="0">
                          <a:latin typeface="Calibri"/>
                          <a:ea typeface="Calibri"/>
                          <a:cs typeface="Calibri"/>
                        </a:rPr>
                        <a:t>o HRA</a:t>
                      </a:r>
                      <a:r>
                        <a:rPr lang="en-US" sz="1200" i="1" spc="-15" dirty="0">
                          <a:latin typeface="Calibri"/>
                          <a:ea typeface="Calibri"/>
                          <a:cs typeface="Calibri"/>
                        </a:rPr>
                        <a:t> </a:t>
                      </a:r>
                      <a:r>
                        <a:rPr lang="en-US" sz="1200" i="1" dirty="0">
                          <a:latin typeface="Calibri"/>
                          <a:ea typeface="Calibri"/>
                          <a:cs typeface="Calibri"/>
                        </a:rPr>
                        <a:t>fund di</a:t>
                      </a:r>
                      <a:r>
                        <a:rPr lang="en-US" sz="1200" i="1" spc="-10" dirty="0">
                          <a:latin typeface="Calibri"/>
                          <a:ea typeface="Calibri"/>
                          <a:cs typeface="Calibri"/>
                        </a:rPr>
                        <a:t>s</a:t>
                      </a:r>
                      <a:r>
                        <a:rPr lang="en-US" sz="1200" i="1" dirty="0">
                          <a:latin typeface="Calibri"/>
                          <a:ea typeface="Calibri"/>
                          <a:cs typeface="Calibri"/>
                        </a:rPr>
                        <a:t>tribution.</a:t>
                      </a:r>
                      <a:r>
                        <a:rPr lang="en-US" sz="1200" dirty="0">
                          <a:latin typeface="Calibri"/>
                          <a:ea typeface="Calibri"/>
                          <a:cs typeface="Calibri"/>
                        </a:rPr>
                        <a:t>)</a:t>
                      </a:r>
                      <a:endParaRPr lang="en-US" sz="1200" dirty="0">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pic>
        <p:nvPicPr>
          <p:cNvPr id="5" name="Picture 2" descr="SHBPonweb"/>
          <p:cNvPicPr>
            <a:picLocks noChangeAspect="1" noChangeArrowheads="1"/>
          </p:cNvPicPr>
          <p:nvPr/>
        </p:nvPicPr>
        <p:blipFill>
          <a:blip r:embed="rId3" cstate="print"/>
          <a:srcRect/>
          <a:stretch>
            <a:fillRect/>
          </a:stretch>
        </p:blipFill>
        <p:spPr bwMode="auto">
          <a:xfrm>
            <a:off x="7315200" y="6353175"/>
            <a:ext cx="1143000" cy="428625"/>
          </a:xfrm>
          <a:prstGeom prst="rect">
            <a:avLst/>
          </a:prstGeom>
          <a:noFill/>
          <a:ln w="9525">
            <a:noFill/>
            <a:miter lim="800000"/>
            <a:headEnd/>
            <a:tailEnd/>
          </a:ln>
        </p:spPr>
      </p:pic>
    </p:spTree>
    <p:extLst>
      <p:ext uri="{BB962C8B-B14F-4D97-AF65-F5344CB8AC3E}">
        <p14:creationId xmlns="" xmlns:p14="http://schemas.microsoft.com/office/powerpoint/2010/main" val="3716817544"/>
      </p:ext>
    </p:extLst>
  </p:cSld>
  <p:clrMapOvr>
    <a:masterClrMapping/>
  </p:clrMapOvr>
  <p:transition spd="slow">
    <p:push dir="u"/>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r>
            <a:br>
              <a:rPr lang="en-US" dirty="0" smtClean="0"/>
            </a:br>
            <a:r>
              <a:rPr lang="en-US" dirty="0" smtClean="0"/>
              <a:t>Your Rx Benefit at a Glance</a:t>
            </a:r>
            <a:br>
              <a:rPr lang="en-US" dirty="0" smtClean="0"/>
            </a:br>
            <a:endParaRPr lang="en-US" dirty="0"/>
          </a:p>
        </p:txBody>
      </p:sp>
      <p:sp>
        <p:nvSpPr>
          <p:cNvPr id="3" name="Content Placeholder 2"/>
          <p:cNvSpPr>
            <a:spLocks noGrp="1"/>
          </p:cNvSpPr>
          <p:nvPr>
            <p:ph idx="1"/>
          </p:nvPr>
        </p:nvSpPr>
        <p:spPr>
          <a:xfrm>
            <a:off x="457200" y="1447800"/>
            <a:ext cx="8229600" cy="4678363"/>
          </a:xfrm>
        </p:spPr>
        <p:txBody>
          <a:bodyPr/>
          <a:lstStyle/>
          <a:p>
            <a:r>
              <a:rPr lang="en-US" sz="2000" b="1" dirty="0" smtClean="0"/>
              <a:t>$</a:t>
            </a:r>
            <a:r>
              <a:rPr lang="en-US" sz="2000" dirty="0" smtClean="0"/>
              <a:t> = Tier 1: Lowest coinsurance for generic drugs</a:t>
            </a:r>
          </a:p>
          <a:p>
            <a:r>
              <a:rPr lang="en-US" sz="2000" b="1" dirty="0" smtClean="0"/>
              <a:t>$$</a:t>
            </a:r>
            <a:r>
              <a:rPr lang="en-US" sz="2000" dirty="0" smtClean="0"/>
              <a:t> = Tier 2: Higher coinsurance for preferred brand-name drugs</a:t>
            </a:r>
            <a:br>
              <a:rPr lang="en-US" sz="2000" dirty="0" smtClean="0"/>
            </a:br>
            <a:r>
              <a:rPr lang="en-US" sz="2000" b="1" dirty="0" smtClean="0"/>
              <a:t>$$$ = </a:t>
            </a:r>
            <a:r>
              <a:rPr lang="en-US" sz="2000" dirty="0" smtClean="0"/>
              <a:t>Tier 3:</a:t>
            </a:r>
            <a:r>
              <a:rPr lang="en-US" sz="2000" b="1" dirty="0" smtClean="0"/>
              <a:t> </a:t>
            </a:r>
            <a:r>
              <a:rPr lang="en-US" sz="2000" dirty="0" smtClean="0"/>
              <a:t>Highest coinsurance for no preferred brand-name drugs</a:t>
            </a:r>
            <a:br>
              <a:rPr lang="en-US" sz="2000" dirty="0" smtClean="0"/>
            </a:br>
            <a:endParaRPr lang="en-US" sz="2000" dirty="0" smtClean="0"/>
          </a:p>
          <a:p>
            <a:pPr>
              <a:buNone/>
            </a:pPr>
            <a:r>
              <a:rPr lang="en-US" sz="2000" b="1" dirty="0" smtClean="0"/>
              <a:t>Days’ Supply</a:t>
            </a:r>
            <a:endParaRPr lang="en-US" sz="2000" dirty="0" smtClean="0"/>
          </a:p>
          <a:p>
            <a:r>
              <a:rPr lang="en-US" sz="2000" b="1" dirty="0" smtClean="0"/>
              <a:t>31-day supply</a:t>
            </a:r>
            <a:r>
              <a:rPr lang="en-US" sz="2000" dirty="0" smtClean="0"/>
              <a:t> at a participating retail pharmacy</a:t>
            </a:r>
          </a:p>
          <a:p>
            <a:r>
              <a:rPr lang="en-US" sz="2000" b="1" dirty="0" smtClean="0"/>
              <a:t>90-day supply</a:t>
            </a:r>
            <a:r>
              <a:rPr lang="en-US" sz="2000" dirty="0" smtClean="0"/>
              <a:t> for maintenance drugs at participating retail pharmacies* </a:t>
            </a:r>
          </a:p>
          <a:p>
            <a:r>
              <a:rPr lang="en-US" sz="2000" b="1" dirty="0" smtClean="0"/>
              <a:t>90-day supply</a:t>
            </a:r>
            <a:r>
              <a:rPr lang="en-US" sz="2000" dirty="0" smtClean="0"/>
              <a:t> Home Delivery - through Express Scripts</a:t>
            </a:r>
          </a:p>
          <a:p>
            <a:pPr>
              <a:buNone/>
            </a:pPr>
            <a:endParaRPr lang="en-US" sz="1600" b="1" i="1" dirty="0" smtClean="0"/>
          </a:p>
          <a:p>
            <a:pPr>
              <a:buNone/>
            </a:pPr>
            <a:r>
              <a:rPr lang="en-US" sz="1600" b="1" i="1" dirty="0" smtClean="0"/>
              <a:t>Your prescription costs are deducted from your HRA funds</a:t>
            </a:r>
            <a:r>
              <a:rPr lang="en-US" sz="1600" dirty="0" smtClean="0"/>
              <a:t> </a:t>
            </a:r>
          </a:p>
          <a:p>
            <a:pPr>
              <a:buNone/>
            </a:pPr>
            <a:r>
              <a:rPr lang="en-US" sz="1600" dirty="0" smtClean="0"/>
              <a:t>       </a:t>
            </a:r>
          </a:p>
          <a:p>
            <a:pPr>
              <a:buNone/>
            </a:pPr>
            <a:r>
              <a:rPr lang="en-US" sz="1600" dirty="0" smtClean="0"/>
              <a:t>*90 day supply for maintenance drugs at retail - those pharmacies who contracted for a 90 day supply will charge you 2&amp;1/2 times the 31 day supply coinsurance amount for your 90 day supply; those who are not part of the 90-day network will charge you 3 times the 31 day retail coinsurance amount for a 90 day supply.  Most of the in-network pharmacies are part of the 90-day network.  </a:t>
            </a:r>
          </a:p>
          <a:p>
            <a:endParaRPr lang="en-US" sz="2000" dirty="0"/>
          </a:p>
        </p:txBody>
      </p:sp>
      <p:pic>
        <p:nvPicPr>
          <p:cNvPr id="4" name="Picture 2" descr="SHBPonweb"/>
          <p:cNvPicPr>
            <a:picLocks noChangeAspect="1" noChangeArrowheads="1"/>
          </p:cNvPicPr>
          <p:nvPr/>
        </p:nvPicPr>
        <p:blipFill>
          <a:blip r:embed="rId3" cstate="print"/>
          <a:srcRect/>
          <a:stretch>
            <a:fillRect/>
          </a:stretch>
        </p:blipFill>
        <p:spPr bwMode="auto">
          <a:xfrm>
            <a:off x="7391400" y="6276975"/>
            <a:ext cx="1143000" cy="428625"/>
          </a:xfrm>
          <a:prstGeom prst="rect">
            <a:avLst/>
          </a:prstGeom>
          <a:noFill/>
          <a:ln w="9525">
            <a:noFill/>
            <a:miter lim="800000"/>
            <a:headEnd/>
            <a:tailEnd/>
          </a:ln>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Prescription Benefit</a:t>
            </a:r>
            <a:endParaRPr lang="en-US" dirty="0"/>
          </a:p>
        </p:txBody>
      </p:sp>
      <p:sp>
        <p:nvSpPr>
          <p:cNvPr id="8" name="Content Placeholder 7"/>
          <p:cNvSpPr>
            <a:spLocks noGrp="1"/>
          </p:cNvSpPr>
          <p:nvPr>
            <p:ph idx="1"/>
          </p:nvPr>
        </p:nvSpPr>
        <p:spPr>
          <a:xfrm>
            <a:off x="457200" y="1447800"/>
            <a:ext cx="8229600" cy="4572000"/>
          </a:xfrm>
        </p:spPr>
        <p:txBody>
          <a:bodyPr/>
          <a:lstStyle/>
          <a:p>
            <a:r>
              <a:rPr lang="en-US" sz="2800" b="1" dirty="0" smtClean="0"/>
              <a:t>With Express Scripts, you’ll have access to home delivery</a:t>
            </a:r>
            <a:endParaRPr lang="en-US" sz="2800" dirty="0" smtClean="0"/>
          </a:p>
          <a:p>
            <a:r>
              <a:rPr lang="en-US" sz="2800" dirty="0" smtClean="0"/>
              <a:t> </a:t>
            </a:r>
            <a:r>
              <a:rPr lang="en-US" sz="2800" b="1" dirty="0" smtClean="0"/>
              <a:t>Online tools:</a:t>
            </a:r>
            <a:r>
              <a:rPr lang="en-US" sz="2800" dirty="0" smtClean="0"/>
              <a:t> Go to </a:t>
            </a:r>
            <a:r>
              <a:rPr lang="en-US" sz="2800" u="sng" dirty="0" smtClean="0">
                <a:hlinkClick r:id="rId3"/>
              </a:rPr>
              <a:t>www.express-scripts.com/georgiashbp</a:t>
            </a:r>
            <a:r>
              <a:rPr lang="en-US" sz="2800" dirty="0" smtClean="0"/>
              <a:t> for your Preferred Drug List, to look up a participating pharmacy, price out your prescription, find less expensive options, and more.</a:t>
            </a:r>
          </a:p>
          <a:p>
            <a:r>
              <a:rPr lang="en-US" sz="2800" dirty="0" smtClean="0"/>
              <a:t> </a:t>
            </a:r>
            <a:r>
              <a:rPr lang="en-US" sz="2800" b="1" dirty="0" smtClean="0"/>
              <a:t>24/7 support:</a:t>
            </a:r>
            <a:r>
              <a:rPr lang="en-US" sz="2800" dirty="0" smtClean="0"/>
              <a:t> Express Scripts Member Services representatives are available 24 hours a day, 7 days a week.  </a:t>
            </a:r>
          </a:p>
        </p:txBody>
      </p:sp>
      <p:pic>
        <p:nvPicPr>
          <p:cNvPr id="21506" name="Picture 2" descr="SHBPonweb"/>
          <p:cNvPicPr>
            <a:picLocks noChangeAspect="1" noChangeArrowheads="1"/>
          </p:cNvPicPr>
          <p:nvPr/>
        </p:nvPicPr>
        <p:blipFill>
          <a:blip r:embed="rId4" cstate="print"/>
          <a:srcRect/>
          <a:stretch>
            <a:fillRect/>
          </a:stretch>
        </p:blipFill>
        <p:spPr bwMode="auto">
          <a:xfrm>
            <a:off x="7315200" y="6276975"/>
            <a:ext cx="1143000" cy="428625"/>
          </a:xfrm>
          <a:prstGeom prst="rect">
            <a:avLst/>
          </a:prstGeom>
          <a:noFill/>
          <a:ln w="9525">
            <a:noFill/>
            <a:miter lim="800000"/>
            <a:headEnd/>
            <a:tailEnd/>
          </a:ln>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pPr>
              <a:defRPr/>
            </a:pPr>
            <a:r>
              <a:rPr lang="en-US" dirty="0" smtClean="0"/>
              <a:t>Health Reimbursement Account (HRA)</a:t>
            </a:r>
            <a:endParaRPr lang="en-US" dirty="0"/>
          </a:p>
        </p:txBody>
      </p:sp>
      <p:pic>
        <p:nvPicPr>
          <p:cNvPr id="5" name="Picture 3" descr="moneybag.jpg"/>
          <p:cNvPicPr>
            <a:picLocks noGrp="1" noChangeAspect="1"/>
          </p:cNvPicPr>
          <p:nvPr>
            <p:ph idx="1"/>
          </p:nvPr>
        </p:nvPicPr>
        <p:blipFill>
          <a:blip r:embed="rId3" cstate="print"/>
          <a:srcRect/>
          <a:stretch>
            <a:fillRect/>
          </a:stretch>
        </p:blipFill>
        <p:spPr bwMode="auto">
          <a:xfrm>
            <a:off x="685800" y="1905000"/>
            <a:ext cx="1230284" cy="1458884"/>
          </a:xfrm>
          <a:prstGeom prst="rect">
            <a:avLst/>
          </a:prstGeom>
          <a:noFill/>
          <a:ln w="9525">
            <a:noFill/>
            <a:miter lim="800000"/>
            <a:headEnd/>
            <a:tailEnd/>
          </a:ln>
        </p:spPr>
      </p:pic>
      <p:sp>
        <p:nvSpPr>
          <p:cNvPr id="6" name="Plus 5"/>
          <p:cNvSpPr/>
          <p:nvPr/>
        </p:nvSpPr>
        <p:spPr bwMode="auto">
          <a:xfrm>
            <a:off x="2438400" y="2209800"/>
            <a:ext cx="710037" cy="710037"/>
          </a:xfrm>
          <a:prstGeom prst="mathPlus">
            <a:avLst/>
          </a:prstGeom>
          <a:solidFill>
            <a:schemeClr val="bg2"/>
          </a:solidFill>
          <a:ln>
            <a:headEnd type="none" w="med" len="med"/>
            <a:tailEnd type="none" w="med" len="med"/>
          </a:ln>
        </p:spPr>
        <p:style>
          <a:lnRef idx="0">
            <a:schemeClr val="dk1"/>
          </a:lnRef>
          <a:fillRef idx="3">
            <a:schemeClr val="dk1"/>
          </a:fillRef>
          <a:effectRef idx="3">
            <a:schemeClr val="dk1"/>
          </a:effectRef>
          <a:fontRef idx="minor">
            <a:schemeClr val="lt1"/>
          </a:fontRef>
        </p:style>
        <p:txBody>
          <a:bodyPr/>
          <a:lstStyle/>
          <a:p>
            <a:pPr eaLnBrk="0" hangingPunct="0">
              <a:defRPr/>
            </a:pPr>
            <a:endParaRPr lang="en-US" dirty="0">
              <a:solidFill>
                <a:srgbClr val="005C9E"/>
              </a:solidFill>
            </a:endParaRPr>
          </a:p>
        </p:txBody>
      </p:sp>
      <p:pic>
        <p:nvPicPr>
          <p:cNvPr id="10" name="Picture 20" descr="wallet.jpg"/>
          <p:cNvPicPr>
            <a:picLocks noChangeAspect="1"/>
          </p:cNvPicPr>
          <p:nvPr/>
        </p:nvPicPr>
        <p:blipFill>
          <a:blip r:embed="rId4" cstate="print"/>
          <a:srcRect/>
          <a:stretch>
            <a:fillRect/>
          </a:stretch>
        </p:blipFill>
        <p:spPr bwMode="auto">
          <a:xfrm>
            <a:off x="3581400" y="2057400"/>
            <a:ext cx="1295400" cy="1038225"/>
          </a:xfrm>
          <a:prstGeom prst="rect">
            <a:avLst/>
          </a:prstGeom>
          <a:noFill/>
          <a:ln w="9525">
            <a:noFill/>
            <a:miter lim="800000"/>
            <a:headEnd/>
            <a:tailEnd/>
          </a:ln>
        </p:spPr>
      </p:pic>
      <p:sp>
        <p:nvSpPr>
          <p:cNvPr id="11" name="Plus 10"/>
          <p:cNvSpPr/>
          <p:nvPr/>
        </p:nvSpPr>
        <p:spPr bwMode="auto">
          <a:xfrm>
            <a:off x="5257800" y="2209800"/>
            <a:ext cx="710037" cy="710037"/>
          </a:xfrm>
          <a:prstGeom prst="mathPlus">
            <a:avLst/>
          </a:prstGeom>
          <a:solidFill>
            <a:schemeClr val="bg2"/>
          </a:solidFill>
          <a:ln>
            <a:headEnd type="none" w="med" len="med"/>
            <a:tailEnd type="none" w="med" len="med"/>
          </a:ln>
        </p:spPr>
        <p:style>
          <a:lnRef idx="0">
            <a:schemeClr val="dk1"/>
          </a:lnRef>
          <a:fillRef idx="3">
            <a:schemeClr val="dk1"/>
          </a:fillRef>
          <a:effectRef idx="3">
            <a:schemeClr val="dk1"/>
          </a:effectRef>
          <a:fontRef idx="minor">
            <a:schemeClr val="lt1"/>
          </a:fontRef>
        </p:style>
        <p:txBody>
          <a:bodyPr/>
          <a:lstStyle/>
          <a:p>
            <a:pPr eaLnBrk="0" hangingPunct="0">
              <a:defRPr/>
            </a:pPr>
            <a:endParaRPr lang="en-US" dirty="0">
              <a:solidFill>
                <a:srgbClr val="005C9E"/>
              </a:solidFill>
            </a:endParaRPr>
          </a:p>
        </p:txBody>
      </p:sp>
      <p:pic>
        <p:nvPicPr>
          <p:cNvPr id="12" name="Picture 16" descr="percenticon.jpg"/>
          <p:cNvPicPr>
            <a:picLocks noChangeAspect="1"/>
          </p:cNvPicPr>
          <p:nvPr/>
        </p:nvPicPr>
        <p:blipFill>
          <a:blip r:embed="rId5" cstate="print"/>
          <a:srcRect/>
          <a:stretch>
            <a:fillRect/>
          </a:stretch>
        </p:blipFill>
        <p:spPr bwMode="auto">
          <a:xfrm>
            <a:off x="6705600" y="1828800"/>
            <a:ext cx="1077912" cy="1003300"/>
          </a:xfrm>
          <a:prstGeom prst="rect">
            <a:avLst/>
          </a:prstGeom>
          <a:noFill/>
          <a:ln w="9525">
            <a:noFill/>
            <a:miter lim="800000"/>
            <a:headEnd/>
            <a:tailEnd/>
          </a:ln>
        </p:spPr>
      </p:pic>
      <p:sp>
        <p:nvSpPr>
          <p:cNvPr id="14" name="Rectangle 1"/>
          <p:cNvSpPr>
            <a:spLocks noChangeArrowheads="1"/>
          </p:cNvSpPr>
          <p:nvPr/>
        </p:nvSpPr>
        <p:spPr bwMode="auto">
          <a:xfrm>
            <a:off x="228600" y="1447800"/>
            <a:ext cx="1862137" cy="430212"/>
          </a:xfrm>
          <a:prstGeom prst="rect">
            <a:avLst/>
          </a:prstGeom>
          <a:noFill/>
          <a:ln w="9525">
            <a:noFill/>
            <a:miter lim="800000"/>
            <a:headEnd/>
            <a:tailEnd/>
          </a:ln>
        </p:spPr>
        <p:txBody>
          <a:bodyPr wrap="none">
            <a:spAutoFit/>
          </a:bodyPr>
          <a:lstStyle/>
          <a:p>
            <a:pPr eaLnBrk="0" hangingPunct="0"/>
            <a:r>
              <a:rPr lang="en-US" sz="2200" dirty="0">
                <a:solidFill>
                  <a:srgbClr val="275D98"/>
                </a:solidFill>
              </a:rPr>
              <a:t>How it works</a:t>
            </a:r>
            <a:r>
              <a:rPr lang="en-US" sz="2200" dirty="0"/>
              <a:t>:</a:t>
            </a:r>
          </a:p>
        </p:txBody>
      </p:sp>
      <p:sp>
        <p:nvSpPr>
          <p:cNvPr id="17" name="Title 2"/>
          <p:cNvSpPr txBox="1">
            <a:spLocks/>
          </p:cNvSpPr>
          <p:nvPr/>
        </p:nvSpPr>
        <p:spPr bwMode="auto">
          <a:xfrm>
            <a:off x="464288" y="3505200"/>
            <a:ext cx="8302482" cy="2981134"/>
          </a:xfrm>
          <a:prstGeom prst="rect">
            <a:avLst/>
          </a:prstGeom>
          <a:noFill/>
          <a:ln w="9525">
            <a:noFill/>
            <a:miter lim="800000"/>
            <a:headEnd/>
            <a:tailEnd/>
          </a:ln>
        </p:spPr>
        <p:txBody>
          <a:bodyPr lIns="0" tIns="0" rIns="0" bIns="0" numCol="3" spcCol="274320"/>
          <a:lstStyle>
            <a:lvl1pPr algn="l" rtl="0" eaLnBrk="1" fontAlgn="base" hangingPunct="1">
              <a:spcBef>
                <a:spcPct val="0"/>
              </a:spcBef>
              <a:spcAft>
                <a:spcPct val="0"/>
              </a:spcAft>
              <a:defRPr sz="2400" b="0">
                <a:solidFill>
                  <a:srgbClr val="595959"/>
                </a:solidFill>
                <a:latin typeface="+mj-lt"/>
                <a:ea typeface="+mj-ea"/>
                <a:cs typeface="+mj-cs"/>
              </a:defRPr>
            </a:lvl1pPr>
            <a:lvl2pPr algn="l" rtl="0" eaLnBrk="1" fontAlgn="base" hangingPunct="1">
              <a:spcBef>
                <a:spcPct val="0"/>
              </a:spcBef>
              <a:spcAft>
                <a:spcPct val="0"/>
              </a:spcAft>
              <a:defRPr sz="2600" b="1">
                <a:solidFill>
                  <a:schemeClr val="tx1"/>
                </a:solidFill>
                <a:latin typeface="Arial" charset="0"/>
                <a:ea typeface="ヒラギノ角ゴ Pro W3" charset="-128"/>
                <a:cs typeface="ヒラギノ角ゴ Pro W3" charset="-128"/>
              </a:defRPr>
            </a:lvl2pPr>
            <a:lvl3pPr algn="l" rtl="0" eaLnBrk="1" fontAlgn="base" hangingPunct="1">
              <a:spcBef>
                <a:spcPct val="0"/>
              </a:spcBef>
              <a:spcAft>
                <a:spcPct val="0"/>
              </a:spcAft>
              <a:defRPr sz="2600" b="1">
                <a:solidFill>
                  <a:schemeClr val="tx1"/>
                </a:solidFill>
                <a:latin typeface="Arial" charset="0"/>
                <a:ea typeface="ヒラギノ角ゴ Pro W3" charset="-128"/>
                <a:cs typeface="ヒラギノ角ゴ Pro W3" charset="-128"/>
              </a:defRPr>
            </a:lvl3pPr>
            <a:lvl4pPr algn="l" rtl="0" eaLnBrk="1" fontAlgn="base" hangingPunct="1">
              <a:spcBef>
                <a:spcPct val="0"/>
              </a:spcBef>
              <a:spcAft>
                <a:spcPct val="0"/>
              </a:spcAft>
              <a:defRPr sz="2600" b="1">
                <a:solidFill>
                  <a:schemeClr val="tx1"/>
                </a:solidFill>
                <a:latin typeface="Arial" charset="0"/>
                <a:ea typeface="ヒラギノ角ゴ Pro W3" charset="-128"/>
                <a:cs typeface="ヒラギノ角ゴ Pro W3" charset="-128"/>
              </a:defRPr>
            </a:lvl4pPr>
            <a:lvl5pPr algn="l" rtl="0" eaLnBrk="1" fontAlgn="base" hangingPunct="1">
              <a:spcBef>
                <a:spcPct val="0"/>
              </a:spcBef>
              <a:spcAft>
                <a:spcPct val="0"/>
              </a:spcAft>
              <a:defRPr sz="2600" b="1">
                <a:solidFill>
                  <a:schemeClr val="tx1"/>
                </a:solidFill>
                <a:latin typeface="Arial" charset="0"/>
                <a:ea typeface="ヒラギノ角ゴ Pro W3" charset="-128"/>
                <a:cs typeface="ヒラギノ角ゴ Pro W3" charset="-128"/>
              </a:defRPr>
            </a:lvl5pPr>
            <a:lvl6pPr marL="457200" algn="l" rtl="0" eaLnBrk="1" fontAlgn="base" hangingPunct="1">
              <a:spcBef>
                <a:spcPct val="0"/>
              </a:spcBef>
              <a:spcAft>
                <a:spcPct val="0"/>
              </a:spcAft>
              <a:defRPr sz="2600" b="1">
                <a:solidFill>
                  <a:schemeClr val="tx1"/>
                </a:solidFill>
                <a:latin typeface="Arial" charset="0"/>
                <a:ea typeface="ヒラギノ角ゴ Pro W3" charset="-128"/>
                <a:cs typeface="ヒラギノ角ゴ Pro W3" charset="-128"/>
              </a:defRPr>
            </a:lvl6pPr>
            <a:lvl7pPr marL="914400" algn="l" rtl="0" eaLnBrk="1" fontAlgn="base" hangingPunct="1">
              <a:spcBef>
                <a:spcPct val="0"/>
              </a:spcBef>
              <a:spcAft>
                <a:spcPct val="0"/>
              </a:spcAft>
              <a:defRPr sz="2600" b="1">
                <a:solidFill>
                  <a:schemeClr val="tx1"/>
                </a:solidFill>
                <a:latin typeface="Arial" charset="0"/>
                <a:ea typeface="ヒラギノ角ゴ Pro W3" charset="-128"/>
                <a:cs typeface="ヒラギノ角ゴ Pro W3" charset="-128"/>
              </a:defRPr>
            </a:lvl7pPr>
            <a:lvl8pPr marL="1371600" algn="l" rtl="0" eaLnBrk="1" fontAlgn="base" hangingPunct="1">
              <a:spcBef>
                <a:spcPct val="0"/>
              </a:spcBef>
              <a:spcAft>
                <a:spcPct val="0"/>
              </a:spcAft>
              <a:defRPr sz="2600" b="1">
                <a:solidFill>
                  <a:schemeClr val="tx1"/>
                </a:solidFill>
                <a:latin typeface="Arial" charset="0"/>
                <a:ea typeface="ヒラギノ角ゴ Pro W3" charset="-128"/>
                <a:cs typeface="ヒラギノ角ゴ Pro W3" charset="-128"/>
              </a:defRPr>
            </a:lvl8pPr>
            <a:lvl9pPr marL="1828800" algn="l" rtl="0" eaLnBrk="1" fontAlgn="base" hangingPunct="1">
              <a:spcBef>
                <a:spcPct val="0"/>
              </a:spcBef>
              <a:spcAft>
                <a:spcPct val="0"/>
              </a:spcAft>
              <a:defRPr sz="2600" b="1">
                <a:solidFill>
                  <a:schemeClr val="tx1"/>
                </a:solidFill>
                <a:latin typeface="Arial" charset="0"/>
                <a:ea typeface="ヒラギノ角ゴ Pro W3" charset="-128"/>
                <a:cs typeface="ヒラギノ角ゴ Pro W3" charset="-128"/>
              </a:defRPr>
            </a:lvl9pPr>
          </a:lstStyle>
          <a:p>
            <a:pPr>
              <a:defRPr/>
            </a:pPr>
            <a:r>
              <a:rPr lang="en-US" sz="1700" b="1" dirty="0" smtClean="0">
                <a:solidFill>
                  <a:srgbClr val="2C75BF"/>
                </a:solidFill>
              </a:rPr>
              <a:t>HRA</a:t>
            </a:r>
            <a:endParaRPr lang="en-US" sz="1700" b="1" dirty="0">
              <a:solidFill>
                <a:srgbClr val="2C75BF"/>
              </a:solidFill>
            </a:endParaRPr>
          </a:p>
          <a:p>
            <a:pPr marL="285750" indent="-285750">
              <a:buFont typeface="Arial"/>
              <a:buChar char="•"/>
              <a:defRPr/>
            </a:pPr>
            <a:r>
              <a:rPr lang="en-US" sz="1600" dirty="0" smtClean="0"/>
              <a:t>SHBP contributes dollars to </a:t>
            </a:r>
            <a:r>
              <a:rPr lang="en-US" sz="1600" dirty="0"/>
              <a:t>your </a:t>
            </a:r>
            <a:r>
              <a:rPr lang="en-US" sz="1600" dirty="0" smtClean="0"/>
              <a:t>HRA </a:t>
            </a:r>
            <a:endParaRPr lang="en-US" sz="1600" dirty="0"/>
          </a:p>
          <a:p>
            <a:pPr marL="285750" indent="-285750">
              <a:buFont typeface="Arial"/>
              <a:buChar char="•"/>
              <a:defRPr/>
            </a:pPr>
            <a:r>
              <a:rPr lang="en-US" sz="1600" dirty="0" smtClean="0"/>
              <a:t>Use </a:t>
            </a:r>
            <a:r>
              <a:rPr lang="en-US" sz="1600" dirty="0"/>
              <a:t>to help pay for your covered medical expenses, like office visits, lab work </a:t>
            </a:r>
            <a:r>
              <a:rPr lang="en-US" sz="1600" dirty="0" smtClean="0"/>
              <a:t>and prescriptions</a:t>
            </a:r>
            <a:endParaRPr lang="en-US" sz="1600" dirty="0"/>
          </a:p>
          <a:p>
            <a:pPr marL="285750" indent="-285750">
              <a:buFont typeface="Arial"/>
              <a:buChar char="•"/>
              <a:defRPr/>
            </a:pPr>
            <a:r>
              <a:rPr lang="en-US" sz="1600" dirty="0"/>
              <a:t>Unused HRA funds roll over from year to </a:t>
            </a:r>
            <a:r>
              <a:rPr lang="en-US" sz="1600" dirty="0" smtClean="0"/>
              <a:t>year</a:t>
            </a:r>
          </a:p>
          <a:p>
            <a:pPr marL="285750" indent="-285750">
              <a:buFont typeface="Arial"/>
              <a:buChar char="•"/>
              <a:defRPr/>
            </a:pPr>
            <a:endParaRPr lang="en-US" sz="1200" dirty="0" smtClean="0"/>
          </a:p>
          <a:p>
            <a:pPr>
              <a:defRPr/>
            </a:pPr>
            <a:endParaRPr lang="en-US" sz="1200" dirty="0"/>
          </a:p>
          <a:p>
            <a:pPr>
              <a:defRPr/>
            </a:pPr>
            <a:endParaRPr lang="en-US" sz="1700" b="1" dirty="0" smtClean="0">
              <a:solidFill>
                <a:srgbClr val="2C75BF"/>
              </a:solidFill>
            </a:endParaRPr>
          </a:p>
          <a:p>
            <a:pPr>
              <a:defRPr/>
            </a:pPr>
            <a:endParaRPr lang="en-US" sz="1700" b="1" dirty="0" smtClean="0">
              <a:solidFill>
                <a:srgbClr val="2C75BF"/>
              </a:solidFill>
            </a:endParaRPr>
          </a:p>
          <a:p>
            <a:pPr>
              <a:defRPr/>
            </a:pPr>
            <a:endParaRPr lang="en-US" sz="1700" b="1" dirty="0" smtClean="0">
              <a:solidFill>
                <a:srgbClr val="2C75BF"/>
              </a:solidFill>
            </a:endParaRPr>
          </a:p>
          <a:p>
            <a:pPr>
              <a:defRPr/>
            </a:pPr>
            <a:r>
              <a:rPr lang="en-US" sz="1700" b="1" dirty="0" smtClean="0">
                <a:solidFill>
                  <a:srgbClr val="2C75BF"/>
                </a:solidFill>
              </a:rPr>
              <a:t>Annual </a:t>
            </a:r>
            <a:r>
              <a:rPr lang="en-US" sz="1700" b="1" dirty="0">
                <a:solidFill>
                  <a:srgbClr val="2C75BF"/>
                </a:solidFill>
              </a:rPr>
              <a:t>Deductible</a:t>
            </a:r>
          </a:p>
          <a:p>
            <a:pPr marL="171450" indent="-171450">
              <a:buFont typeface="Arial"/>
              <a:buChar char="•"/>
              <a:defRPr/>
            </a:pPr>
            <a:r>
              <a:rPr lang="en-US" sz="1600" dirty="0"/>
              <a:t>You </a:t>
            </a:r>
            <a:r>
              <a:rPr lang="en-US" sz="1600" dirty="0" smtClean="0"/>
              <a:t>pay an </a:t>
            </a:r>
            <a:r>
              <a:rPr lang="en-US" sz="1600" dirty="0"/>
              <a:t>annual deductible before the plan begins to pay a percentage of your covered expenses.</a:t>
            </a:r>
          </a:p>
          <a:p>
            <a:pPr marL="171450" indent="-171450">
              <a:buFont typeface="Arial"/>
              <a:buChar char="•"/>
              <a:defRPr/>
            </a:pPr>
            <a:r>
              <a:rPr lang="en-US" sz="1600" dirty="0"/>
              <a:t>You can use the money in your HRA to help meet your deductible</a:t>
            </a:r>
            <a:r>
              <a:rPr lang="en-US" sz="1600" dirty="0" smtClean="0"/>
              <a:t>.</a:t>
            </a:r>
          </a:p>
          <a:p>
            <a:pPr marL="171450" indent="-171450">
              <a:buFont typeface="Arial"/>
              <a:buChar char="•"/>
              <a:defRPr/>
            </a:pPr>
            <a:r>
              <a:rPr lang="en-US" sz="1600" dirty="0" smtClean="0"/>
              <a:t>Prescriptions are not applied to the deductible</a:t>
            </a:r>
          </a:p>
          <a:p>
            <a:pPr>
              <a:defRPr/>
            </a:pPr>
            <a:endParaRPr lang="en-US" sz="1200" dirty="0" smtClean="0"/>
          </a:p>
          <a:p>
            <a:pPr>
              <a:defRPr/>
            </a:pPr>
            <a:endParaRPr lang="en-US" sz="1700" b="1" dirty="0" smtClean="0">
              <a:solidFill>
                <a:srgbClr val="2C75BF"/>
              </a:solidFill>
            </a:endParaRPr>
          </a:p>
          <a:p>
            <a:pPr>
              <a:defRPr/>
            </a:pPr>
            <a:endParaRPr lang="en-US" sz="1700" b="1" dirty="0" smtClean="0">
              <a:solidFill>
                <a:srgbClr val="2C75BF"/>
              </a:solidFill>
            </a:endParaRPr>
          </a:p>
          <a:p>
            <a:pPr>
              <a:defRPr/>
            </a:pPr>
            <a:endParaRPr lang="en-US" sz="1700" b="1" dirty="0" smtClean="0">
              <a:solidFill>
                <a:srgbClr val="2C75BF"/>
              </a:solidFill>
            </a:endParaRPr>
          </a:p>
          <a:p>
            <a:pPr>
              <a:defRPr/>
            </a:pPr>
            <a:r>
              <a:rPr lang="en-US" sz="1700" b="1" dirty="0" smtClean="0">
                <a:solidFill>
                  <a:srgbClr val="2C75BF"/>
                </a:solidFill>
              </a:rPr>
              <a:t>Coinsurance</a:t>
            </a:r>
            <a:endParaRPr lang="en-US" sz="1700" b="1" dirty="0">
              <a:solidFill>
                <a:srgbClr val="2C75BF"/>
              </a:solidFill>
            </a:endParaRPr>
          </a:p>
          <a:p>
            <a:pPr marL="285750" indent="-285750">
              <a:buFont typeface="Arial"/>
              <a:buChar char="•"/>
              <a:defRPr/>
            </a:pPr>
            <a:r>
              <a:rPr lang="en-US" sz="1400" dirty="0"/>
              <a:t>After you meet your annual deductible, you pay a percentage of the cost of your covered expenses, called coinsurance.</a:t>
            </a:r>
          </a:p>
          <a:p>
            <a:pPr marL="285750" indent="-285750">
              <a:buFont typeface="Arial"/>
              <a:buChar char="•"/>
              <a:defRPr/>
            </a:pPr>
            <a:r>
              <a:rPr lang="en-US" sz="1400" dirty="0"/>
              <a:t>If you still have money in your HRA after you've met your annual deductible, you can use the funds to pay your share of coinsurance.</a:t>
            </a:r>
          </a:p>
          <a:p>
            <a:pPr marL="285750" indent="-285750">
              <a:buFont typeface="Arial"/>
              <a:buChar char="•"/>
              <a:defRPr/>
            </a:pPr>
            <a:r>
              <a:rPr lang="en-US" sz="1400" dirty="0"/>
              <a:t>Once you reach your annual coinsurance maximum, the plan pays 100 percent of any of your remaining </a:t>
            </a:r>
            <a:r>
              <a:rPr lang="en-US" sz="1400" dirty="0" smtClean="0"/>
              <a:t>in-network covered </a:t>
            </a:r>
            <a:r>
              <a:rPr lang="en-US" sz="1400" dirty="0"/>
              <a:t>expenses for the rest of the year.</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Benefits of an HRA</a:t>
            </a:r>
            <a:endParaRPr lang="en-US" dirty="0"/>
          </a:p>
        </p:txBody>
      </p:sp>
      <p:sp>
        <p:nvSpPr>
          <p:cNvPr id="3" name="Content Placeholder 2"/>
          <p:cNvSpPr>
            <a:spLocks noGrp="1"/>
          </p:cNvSpPr>
          <p:nvPr>
            <p:ph idx="1"/>
          </p:nvPr>
        </p:nvSpPr>
        <p:spPr/>
        <p:txBody>
          <a:bodyPr/>
          <a:lstStyle/>
          <a:p>
            <a:pPr marL="285750" indent="-285750">
              <a:buFont typeface="Arial" pitchFamily="34" charset="0"/>
              <a:buChar char="•"/>
            </a:pPr>
            <a:r>
              <a:rPr lang="en-US" dirty="0" smtClean="0">
                <a:solidFill>
                  <a:srgbClr val="595959"/>
                </a:solidFill>
              </a:rPr>
              <a:t>Your HRA is funded by SHBP, and any unused credits </a:t>
            </a:r>
            <a:r>
              <a:rPr lang="en-US" b="1" dirty="0" smtClean="0">
                <a:solidFill>
                  <a:srgbClr val="595959"/>
                </a:solidFill>
              </a:rPr>
              <a:t>roll over</a:t>
            </a:r>
            <a:r>
              <a:rPr lang="en-US" dirty="0" smtClean="0">
                <a:solidFill>
                  <a:srgbClr val="595959"/>
                </a:solidFill>
              </a:rPr>
              <a:t> for future health expenses.</a:t>
            </a:r>
          </a:p>
          <a:p>
            <a:pPr marL="285750" indent="-285750">
              <a:buFont typeface="Arial" pitchFamily="34" charset="0"/>
              <a:buChar char="•"/>
            </a:pPr>
            <a:r>
              <a:rPr lang="en-US" dirty="0" smtClean="0">
                <a:solidFill>
                  <a:srgbClr val="595959"/>
                </a:solidFill>
              </a:rPr>
              <a:t>HRA credits can assist you in paying health expenses that go towards your deductible </a:t>
            </a:r>
          </a:p>
          <a:p>
            <a:pPr marL="285750" indent="-285750">
              <a:buFont typeface="Arial" pitchFamily="34" charset="0"/>
              <a:buChar char="•"/>
            </a:pPr>
            <a:r>
              <a:rPr lang="en-US" dirty="0" smtClean="0">
                <a:solidFill>
                  <a:srgbClr val="595959"/>
                </a:solidFill>
              </a:rPr>
              <a:t>By completing wellness actions, you increase the amount of your HRA dollars</a:t>
            </a:r>
          </a:p>
          <a:p>
            <a:pPr>
              <a:buNone/>
            </a:pPr>
            <a:endParaRPr lang="en-US" dirty="0"/>
          </a:p>
        </p:txBody>
      </p:sp>
      <p:pic>
        <p:nvPicPr>
          <p:cNvPr id="22530" name="Picture 2" descr="SHBPonweb"/>
          <p:cNvPicPr>
            <a:picLocks noChangeAspect="1" noChangeArrowheads="1"/>
          </p:cNvPicPr>
          <p:nvPr/>
        </p:nvPicPr>
        <p:blipFill>
          <a:blip r:embed="rId3" cstate="print"/>
          <a:srcRect/>
          <a:stretch>
            <a:fillRect/>
          </a:stretch>
        </p:blipFill>
        <p:spPr bwMode="auto">
          <a:xfrm>
            <a:off x="7467600" y="6276975"/>
            <a:ext cx="1143000" cy="428625"/>
          </a:xfrm>
          <a:prstGeom prst="rect">
            <a:avLst/>
          </a:prstGeom>
          <a:noFill/>
          <a:ln w="9525">
            <a:noFill/>
            <a:miter lim="800000"/>
            <a:headEnd/>
            <a:tailEnd/>
          </a:ln>
        </p:spPr>
      </p:pic>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Blue Cross Blue Shield network</a:t>
            </a:r>
            <a:endParaRPr lang="en-US" dirty="0"/>
          </a:p>
        </p:txBody>
      </p:sp>
      <p:sp>
        <p:nvSpPr>
          <p:cNvPr id="3" name="Content Placeholder 2"/>
          <p:cNvSpPr>
            <a:spLocks noGrp="1"/>
          </p:cNvSpPr>
          <p:nvPr>
            <p:ph idx="1"/>
          </p:nvPr>
        </p:nvSpPr>
        <p:spPr/>
        <p:txBody>
          <a:bodyPr/>
          <a:lstStyle/>
          <a:p>
            <a:r>
              <a:rPr lang="en-US" dirty="0" smtClean="0"/>
              <a:t>Be sure to check if your current provider is in the BCBSGa Open Access POS network. </a:t>
            </a:r>
          </a:p>
          <a:p>
            <a:r>
              <a:rPr lang="en-US" dirty="0" smtClean="0"/>
              <a:t>You can check online at </a:t>
            </a:r>
            <a:r>
              <a:rPr lang="en-US" dirty="0" smtClean="0">
                <a:hlinkClick r:id="rId3"/>
              </a:rPr>
              <a:t>www.bcbsga.com/shbp</a:t>
            </a:r>
            <a:r>
              <a:rPr lang="en-US" dirty="0" smtClean="0"/>
              <a:t> to find an in-network provider</a:t>
            </a:r>
          </a:p>
          <a:p>
            <a:r>
              <a:rPr lang="en-US" dirty="0" smtClean="0"/>
              <a:t>You may also call the BCBSGA to obtain assistance in locating an in-network provider </a:t>
            </a:r>
          </a:p>
        </p:txBody>
      </p:sp>
      <p:pic>
        <p:nvPicPr>
          <p:cNvPr id="23554" name="Picture 2" descr="SHBPonweb"/>
          <p:cNvPicPr>
            <a:picLocks noChangeAspect="1" noChangeArrowheads="1"/>
          </p:cNvPicPr>
          <p:nvPr/>
        </p:nvPicPr>
        <p:blipFill>
          <a:blip r:embed="rId4" cstate="print"/>
          <a:srcRect/>
          <a:stretch>
            <a:fillRect/>
          </a:stretch>
        </p:blipFill>
        <p:spPr bwMode="auto">
          <a:xfrm>
            <a:off x="7315200" y="6248400"/>
            <a:ext cx="1143000" cy="428625"/>
          </a:xfrm>
          <a:prstGeom prst="rect">
            <a:avLst/>
          </a:prstGeom>
          <a:noFill/>
          <a:ln w="9525">
            <a:noFill/>
            <a:miter lim="800000"/>
            <a:headEnd/>
            <a:tailEnd/>
          </a:ln>
        </p:spPr>
      </p:pic>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62" name="Rectangle 2"/>
          <p:cNvSpPr>
            <a:spLocks noGrp="1" noChangeArrowheads="1"/>
          </p:cNvSpPr>
          <p:nvPr>
            <p:ph type="title"/>
          </p:nvPr>
        </p:nvSpPr>
        <p:spPr>
          <a:ln/>
        </p:spPr>
        <p:txBody>
          <a:bodyPr/>
          <a:lstStyle/>
          <a:p>
            <a:pPr algn="ctr"/>
            <a:r>
              <a:rPr lang="en-US" dirty="0" smtClean="0"/>
              <a:t>Transition of Care</a:t>
            </a:r>
            <a:endParaRPr lang="en-US" b="0" dirty="0"/>
          </a:p>
        </p:txBody>
      </p:sp>
      <p:sp>
        <p:nvSpPr>
          <p:cNvPr id="706563" name="Rectangle 3"/>
          <p:cNvSpPr>
            <a:spLocks noGrp="1" noChangeArrowheads="1"/>
          </p:cNvSpPr>
          <p:nvPr>
            <p:ph type="body" idx="1"/>
          </p:nvPr>
        </p:nvSpPr>
        <p:spPr>
          <a:xfrm>
            <a:off x="241300" y="1600200"/>
            <a:ext cx="8661400" cy="4724400"/>
          </a:xfrm>
        </p:spPr>
        <p:txBody>
          <a:bodyPr/>
          <a:lstStyle/>
          <a:p>
            <a:pPr>
              <a:lnSpc>
                <a:spcPct val="90000"/>
              </a:lnSpc>
              <a:buFontTx/>
              <a:buNone/>
            </a:pPr>
            <a:endParaRPr lang="en-US" sz="1000" dirty="0"/>
          </a:p>
          <a:p>
            <a:pPr>
              <a:lnSpc>
                <a:spcPct val="90000"/>
              </a:lnSpc>
            </a:pPr>
            <a:r>
              <a:rPr lang="en-US" sz="2800" dirty="0"/>
              <a:t>If </a:t>
            </a:r>
            <a:r>
              <a:rPr lang="en-US" sz="2800" dirty="0" smtClean="0"/>
              <a:t>currently </a:t>
            </a:r>
            <a:r>
              <a:rPr lang="en-US" sz="2800" dirty="0"/>
              <a:t>receiving or </a:t>
            </a:r>
            <a:r>
              <a:rPr lang="en-US" sz="2800" dirty="0" smtClean="0"/>
              <a:t>anticipate </a:t>
            </a:r>
            <a:r>
              <a:rPr lang="en-US" sz="2800" dirty="0"/>
              <a:t>the need to continue certain covered services and/or medical treatments beyond </a:t>
            </a:r>
            <a:r>
              <a:rPr lang="en-US" sz="2800" dirty="0" smtClean="0"/>
              <a:t>2013, and the provider is not participating in the BCBSGa provider network, may </a:t>
            </a:r>
            <a:r>
              <a:rPr lang="en-US" sz="2800" dirty="0"/>
              <a:t>request transition of care services.  Transition of care services allows a member to continue to obtain certain ongoing services and/or treatments from his/her out-of-network provider for an approved period of </a:t>
            </a:r>
            <a:r>
              <a:rPr lang="en-US" sz="2800" dirty="0" smtClean="0"/>
              <a:t>time</a:t>
            </a:r>
          </a:p>
          <a:p>
            <a:pPr>
              <a:lnSpc>
                <a:spcPct val="90000"/>
              </a:lnSpc>
              <a:buNone/>
            </a:pPr>
            <a:endParaRPr lang="en-US" sz="2800" dirty="0"/>
          </a:p>
          <a:p>
            <a:pPr>
              <a:lnSpc>
                <a:spcPct val="90000"/>
              </a:lnSpc>
            </a:pPr>
            <a:r>
              <a:rPr lang="en-US" sz="2800" dirty="0" smtClean="0"/>
              <a:t>Contact </a:t>
            </a:r>
            <a:r>
              <a:rPr lang="en-US" sz="2800" dirty="0" err="1" smtClean="0"/>
              <a:t>BCBSGa</a:t>
            </a:r>
            <a:r>
              <a:rPr lang="en-US" sz="2800" dirty="0" smtClean="0"/>
              <a:t> no later </a:t>
            </a:r>
            <a:r>
              <a:rPr lang="en-US" sz="2800" dirty="0"/>
              <a:t>than December 31, </a:t>
            </a:r>
            <a:r>
              <a:rPr lang="en-US" sz="2800" dirty="0" smtClean="0"/>
              <a:t>2013 to </a:t>
            </a:r>
            <a:r>
              <a:rPr lang="en-US" sz="2800" dirty="0"/>
              <a:t>obtain specific instructions </a:t>
            </a:r>
            <a:r>
              <a:rPr lang="en-US" sz="2800" dirty="0" smtClean="0"/>
              <a:t>for requesting </a:t>
            </a:r>
            <a:r>
              <a:rPr lang="en-US" sz="2800" dirty="0"/>
              <a:t>transition of care </a:t>
            </a:r>
            <a:r>
              <a:rPr lang="en-US" sz="2800" dirty="0" smtClean="0"/>
              <a:t>services.</a:t>
            </a:r>
            <a:endParaRPr lang="en-US" sz="2800" dirty="0"/>
          </a:p>
        </p:txBody>
      </p:sp>
      <p:pic>
        <p:nvPicPr>
          <p:cNvPr id="24578" name="Picture 2" descr="SHBPonweb"/>
          <p:cNvPicPr>
            <a:picLocks noChangeAspect="1" noChangeArrowheads="1"/>
          </p:cNvPicPr>
          <p:nvPr/>
        </p:nvPicPr>
        <p:blipFill>
          <a:blip r:embed="rId3" cstate="print"/>
          <a:srcRect/>
          <a:stretch>
            <a:fillRect/>
          </a:stretch>
        </p:blipFill>
        <p:spPr bwMode="auto">
          <a:xfrm>
            <a:off x="7467600" y="6248400"/>
            <a:ext cx="1143000" cy="4286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Making Your 2014 Election</a:t>
            </a:r>
            <a:endParaRPr lang="en-US" dirty="0"/>
          </a:p>
        </p:txBody>
      </p:sp>
      <p:sp>
        <p:nvSpPr>
          <p:cNvPr id="3" name="Content Placeholder 2"/>
          <p:cNvSpPr>
            <a:spLocks noGrp="1"/>
          </p:cNvSpPr>
          <p:nvPr>
            <p:ph idx="1"/>
          </p:nvPr>
        </p:nvSpPr>
        <p:spPr/>
        <p:txBody>
          <a:bodyPr/>
          <a:lstStyle/>
          <a:p>
            <a:r>
              <a:rPr lang="en-US" sz="2800" dirty="0" smtClean="0"/>
              <a:t>Make your election online at  the new web portal at </a:t>
            </a:r>
            <a:r>
              <a:rPr lang="en-US" sz="2800" dirty="0" smtClean="0">
                <a:hlinkClick r:id="rId3"/>
              </a:rPr>
              <a:t>www.mySHBPga.adp.com</a:t>
            </a:r>
            <a:r>
              <a:rPr lang="en-US" sz="2800" dirty="0" smtClean="0"/>
              <a:t>  beginning October 21, 2013, at 12:01 a.m., ET, closing November 8, 2013, at 5:00 </a:t>
            </a:r>
            <a:r>
              <a:rPr lang="en-US" sz="2800" dirty="0" err="1" smtClean="0"/>
              <a:t>p.m</a:t>
            </a:r>
            <a:r>
              <a:rPr lang="en-US" sz="2800" dirty="0" smtClean="0"/>
              <a:t>, ET</a:t>
            </a:r>
          </a:p>
          <a:p>
            <a:pPr>
              <a:lnSpc>
                <a:spcPct val="90000"/>
              </a:lnSpc>
            </a:pPr>
            <a:r>
              <a:rPr lang="en-US" sz="2800" dirty="0" smtClean="0"/>
              <a:t>You need a valid email address before making your election and use registration code </a:t>
            </a:r>
            <a:r>
              <a:rPr lang="en-US" sz="2800" b="1" dirty="0" smtClean="0"/>
              <a:t>SHBP-GA</a:t>
            </a:r>
          </a:p>
          <a:p>
            <a:pPr>
              <a:lnSpc>
                <a:spcPct val="90000"/>
              </a:lnSpc>
            </a:pPr>
            <a:r>
              <a:rPr lang="en-US" sz="2800" dirty="0" smtClean="0"/>
              <a:t>You may go online as many times as you like, but the election made when the website closes November 8, 2013, at 5:00 p.m., will be the election for the entire plan year </a:t>
            </a:r>
          </a:p>
          <a:p>
            <a:pPr>
              <a:lnSpc>
                <a:spcPct val="90000"/>
              </a:lnSpc>
            </a:pPr>
            <a:r>
              <a:rPr lang="en-US" sz="2800" dirty="0" smtClean="0"/>
              <a:t>Make sure you print or save your confirmation number</a:t>
            </a:r>
            <a:endParaRPr lang="en-US" sz="2800" b="1" dirty="0" smtClean="0"/>
          </a:p>
          <a:p>
            <a:pPr>
              <a:buNone/>
            </a:pPr>
            <a:endParaRPr lang="en-US" dirty="0"/>
          </a:p>
        </p:txBody>
      </p:sp>
      <p:pic>
        <p:nvPicPr>
          <p:cNvPr id="25602" name="Picture 2" descr="SHBPonweb"/>
          <p:cNvPicPr>
            <a:picLocks noChangeAspect="1" noChangeArrowheads="1"/>
          </p:cNvPicPr>
          <p:nvPr/>
        </p:nvPicPr>
        <p:blipFill>
          <a:blip r:embed="rId4" cstate="print"/>
          <a:srcRect/>
          <a:stretch>
            <a:fillRect/>
          </a:stretch>
        </p:blipFill>
        <p:spPr bwMode="auto">
          <a:xfrm>
            <a:off x="7391400" y="6276975"/>
            <a:ext cx="1143000" cy="4286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Title 1"/>
          <p:cNvSpPr>
            <a:spLocks noGrp="1"/>
          </p:cNvSpPr>
          <p:nvPr>
            <p:ph type="title"/>
          </p:nvPr>
        </p:nvSpPr>
        <p:spPr>
          <a:xfrm>
            <a:off x="228600" y="228600"/>
            <a:ext cx="8610600" cy="990600"/>
          </a:xfrm>
        </p:spPr>
        <p:txBody>
          <a:bodyPr/>
          <a:lstStyle/>
          <a:p>
            <a:pPr algn="ctr"/>
            <a:r>
              <a:rPr lang="en-US" dirty="0" smtClean="0"/>
              <a:t>Making Your 2014 Election</a:t>
            </a:r>
          </a:p>
        </p:txBody>
      </p:sp>
      <p:sp>
        <p:nvSpPr>
          <p:cNvPr id="45058" name="Content Placeholder 2"/>
          <p:cNvSpPr>
            <a:spLocks noGrp="1"/>
          </p:cNvSpPr>
          <p:nvPr>
            <p:ph idx="1"/>
          </p:nvPr>
        </p:nvSpPr>
        <p:spPr>
          <a:xfrm>
            <a:off x="381000" y="1447800"/>
            <a:ext cx="8458200" cy="4648200"/>
          </a:xfrm>
        </p:spPr>
        <p:txBody>
          <a:bodyPr/>
          <a:lstStyle/>
          <a:p>
            <a:pPr>
              <a:lnSpc>
                <a:spcPct val="90000"/>
              </a:lnSpc>
            </a:pPr>
            <a:endParaRPr lang="en-US" sz="3100" b="1" dirty="0" smtClean="0"/>
          </a:p>
          <a:p>
            <a:r>
              <a:rPr lang="en-US" sz="2800" dirty="0" smtClean="0"/>
              <a:t>If you do not have web access you may call Customer Service at 800-610-1863 (on or after October 21, 2013)</a:t>
            </a:r>
          </a:p>
          <a:p>
            <a:r>
              <a:rPr lang="en-US" sz="2800" dirty="0" smtClean="0"/>
              <a:t>You must confirm you have read and understand the Terms and Conditions included in the Decision Guide before the representative will take your request</a:t>
            </a:r>
          </a:p>
          <a:p>
            <a:pPr>
              <a:lnSpc>
                <a:spcPct val="90000"/>
              </a:lnSpc>
            </a:pPr>
            <a:endParaRPr lang="en-US" sz="3000" dirty="0" smtClean="0"/>
          </a:p>
          <a:p>
            <a:pPr>
              <a:lnSpc>
                <a:spcPct val="90000"/>
              </a:lnSpc>
              <a:buNone/>
            </a:pPr>
            <a:endParaRPr lang="en-US" sz="3000" dirty="0" smtClean="0"/>
          </a:p>
          <a:p>
            <a:pPr>
              <a:lnSpc>
                <a:spcPct val="90000"/>
              </a:lnSpc>
              <a:buFontTx/>
              <a:buNone/>
            </a:pPr>
            <a:r>
              <a:rPr lang="en-US" sz="3000" b="1" dirty="0" smtClean="0"/>
              <a:t>    </a:t>
            </a:r>
            <a:endParaRPr lang="en-US" sz="2700" dirty="0" smtClean="0"/>
          </a:p>
          <a:p>
            <a:pPr>
              <a:lnSpc>
                <a:spcPct val="90000"/>
              </a:lnSpc>
              <a:buFontTx/>
              <a:buNone/>
            </a:pPr>
            <a:r>
              <a:rPr lang="en-US" sz="2700" dirty="0" smtClean="0"/>
              <a:t>	</a:t>
            </a:r>
          </a:p>
          <a:p>
            <a:endParaRPr lang="en-US" dirty="0" smtClean="0"/>
          </a:p>
        </p:txBody>
      </p:sp>
      <p:pic>
        <p:nvPicPr>
          <p:cNvPr id="27650" name="Picture 2" descr="SHBPonweb"/>
          <p:cNvPicPr>
            <a:picLocks noChangeAspect="1" noChangeArrowheads="1"/>
          </p:cNvPicPr>
          <p:nvPr/>
        </p:nvPicPr>
        <p:blipFill>
          <a:blip r:embed="rId3" cstate="print"/>
          <a:srcRect/>
          <a:stretch>
            <a:fillRect/>
          </a:stretch>
        </p:blipFill>
        <p:spPr bwMode="auto">
          <a:xfrm>
            <a:off x="7467600" y="6324600"/>
            <a:ext cx="1143000" cy="4286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if I don’t make a 2014 ROCP election?</a:t>
            </a:r>
            <a:endParaRPr lang="en-US" dirty="0"/>
          </a:p>
        </p:txBody>
      </p:sp>
      <p:sp>
        <p:nvSpPr>
          <p:cNvPr id="3" name="Content Placeholder 2"/>
          <p:cNvSpPr>
            <a:spLocks noGrp="1"/>
          </p:cNvSpPr>
          <p:nvPr>
            <p:ph idx="1"/>
          </p:nvPr>
        </p:nvSpPr>
        <p:spPr>
          <a:xfrm>
            <a:off x="457200" y="1447800"/>
            <a:ext cx="8382000" cy="5029200"/>
          </a:xfrm>
        </p:spPr>
        <p:txBody>
          <a:bodyPr/>
          <a:lstStyle/>
          <a:p>
            <a:pPr>
              <a:buNone/>
            </a:pPr>
            <a:r>
              <a:rPr lang="en-US" sz="2800" dirty="0" smtClean="0"/>
              <a:t>If you are currently enrolled in:</a:t>
            </a:r>
          </a:p>
          <a:p>
            <a:r>
              <a:rPr lang="en-US" sz="2800" dirty="0" smtClean="0"/>
              <a:t>MA PPO Standard Option – default to the BCBSGa MA PPO Standard Option</a:t>
            </a:r>
          </a:p>
          <a:p>
            <a:r>
              <a:rPr lang="en-US" sz="2800" dirty="0" smtClean="0"/>
              <a:t>MA PPO Premium Option -  default to the BCBSGa MA PPO Premium Option</a:t>
            </a:r>
          </a:p>
          <a:p>
            <a:r>
              <a:rPr lang="en-US" sz="2800" dirty="0" smtClean="0"/>
              <a:t>Non-MA option (HRA, HMO, or HDHP) – default to the Bronze HRA Option.</a:t>
            </a:r>
          </a:p>
          <a:p>
            <a:r>
              <a:rPr lang="en-US" sz="2800" dirty="0" smtClean="0"/>
              <a:t>TRICARE Supplement – default to the TRICARE Supplement.</a:t>
            </a:r>
          </a:p>
          <a:p>
            <a:pPr>
              <a:buNone/>
            </a:pPr>
            <a:endParaRPr lang="en-US" dirty="0"/>
          </a:p>
        </p:txBody>
      </p:sp>
      <p:pic>
        <p:nvPicPr>
          <p:cNvPr id="26626" name="Picture 2" descr="SHBPonweb"/>
          <p:cNvPicPr>
            <a:picLocks noChangeAspect="1" noChangeArrowheads="1"/>
          </p:cNvPicPr>
          <p:nvPr/>
        </p:nvPicPr>
        <p:blipFill>
          <a:blip r:embed="rId3" cstate="print"/>
          <a:srcRect/>
          <a:stretch>
            <a:fillRect/>
          </a:stretch>
        </p:blipFill>
        <p:spPr bwMode="auto">
          <a:xfrm>
            <a:off x="7391400" y="6248400"/>
            <a:ext cx="1143000" cy="4286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2"/>
          <p:cNvSpPr>
            <a:spLocks noGrp="1" noChangeArrowheads="1"/>
          </p:cNvSpPr>
          <p:nvPr>
            <p:ph type="title"/>
          </p:nvPr>
        </p:nvSpPr>
        <p:spPr/>
        <p:txBody>
          <a:bodyPr/>
          <a:lstStyle/>
          <a:p>
            <a:pPr algn="ctr"/>
            <a:r>
              <a:rPr lang="en-US" dirty="0" smtClean="0"/>
              <a:t> 2014 Retiree Option Change Period (ROCP)</a:t>
            </a:r>
          </a:p>
        </p:txBody>
      </p:sp>
      <p:sp>
        <p:nvSpPr>
          <p:cNvPr id="20482" name="Rectangle 3"/>
          <p:cNvSpPr>
            <a:spLocks noGrp="1" noChangeArrowheads="1"/>
          </p:cNvSpPr>
          <p:nvPr>
            <p:ph type="body" idx="1"/>
          </p:nvPr>
        </p:nvSpPr>
        <p:spPr/>
        <p:txBody>
          <a:bodyPr/>
          <a:lstStyle/>
          <a:p>
            <a:pPr>
              <a:buNone/>
            </a:pPr>
            <a:r>
              <a:rPr lang="en-US" b="1" dirty="0" smtClean="0"/>
              <a:t>What will we be covering?</a:t>
            </a:r>
          </a:p>
          <a:p>
            <a:r>
              <a:rPr lang="en-US" b="1" dirty="0" smtClean="0"/>
              <a:t>2014  ROCP Dates</a:t>
            </a:r>
          </a:p>
          <a:p>
            <a:r>
              <a:rPr lang="en-US" b="1" dirty="0" smtClean="0"/>
              <a:t>Medicare Advantage</a:t>
            </a:r>
          </a:p>
          <a:p>
            <a:r>
              <a:rPr lang="en-US" b="1" dirty="0" smtClean="0"/>
              <a:t>2014 Plan Options</a:t>
            </a:r>
          </a:p>
          <a:p>
            <a:r>
              <a:rPr lang="en-US" b="1" dirty="0" smtClean="0"/>
              <a:t>Other </a:t>
            </a:r>
          </a:p>
          <a:p>
            <a:endParaRPr lang="en-US" dirty="0" smtClean="0"/>
          </a:p>
          <a:p>
            <a:pPr lvl="4">
              <a:buFontTx/>
              <a:buNone/>
            </a:pPr>
            <a:r>
              <a:rPr lang="en-US" dirty="0" smtClean="0"/>
              <a:t>						</a:t>
            </a:r>
          </a:p>
        </p:txBody>
      </p:sp>
      <p:pic>
        <p:nvPicPr>
          <p:cNvPr id="3074" name="Picture 2" descr="SHBPonweb"/>
          <p:cNvPicPr>
            <a:picLocks noChangeAspect="1" noChangeArrowheads="1"/>
          </p:cNvPicPr>
          <p:nvPr/>
        </p:nvPicPr>
        <p:blipFill>
          <a:blip r:embed="rId3" cstate="print"/>
          <a:srcRect/>
          <a:stretch>
            <a:fillRect/>
          </a:stretch>
        </p:blipFill>
        <p:spPr bwMode="auto">
          <a:xfrm>
            <a:off x="7239000" y="6172200"/>
            <a:ext cx="1143000" cy="4286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Rectangle 2"/>
          <p:cNvSpPr>
            <a:spLocks noGrp="1" noChangeArrowheads="1"/>
          </p:cNvSpPr>
          <p:nvPr>
            <p:ph type="title" idx="4294967295"/>
          </p:nvPr>
        </p:nvSpPr>
        <p:spPr/>
        <p:txBody>
          <a:bodyPr/>
          <a:lstStyle/>
          <a:p>
            <a:pPr algn="ctr" eaLnBrk="1" hangingPunct="1"/>
            <a:r>
              <a:rPr lang="en-US" dirty="0" smtClean="0"/>
              <a:t>Important Notice</a:t>
            </a:r>
          </a:p>
        </p:txBody>
      </p:sp>
      <p:sp>
        <p:nvSpPr>
          <p:cNvPr id="49154" name="Rectangle 3"/>
          <p:cNvSpPr>
            <a:spLocks noGrp="1" noChangeArrowheads="1"/>
          </p:cNvSpPr>
          <p:nvPr>
            <p:ph type="body" idx="4294967295"/>
          </p:nvPr>
        </p:nvSpPr>
        <p:spPr>
          <a:xfrm>
            <a:off x="304800" y="1524000"/>
            <a:ext cx="8229600" cy="4525963"/>
          </a:xfrm>
        </p:spPr>
        <p:txBody>
          <a:bodyPr/>
          <a:lstStyle/>
          <a:p>
            <a:pPr eaLnBrk="1" hangingPunct="1"/>
            <a:r>
              <a:rPr lang="en-US" dirty="0" smtClean="0"/>
              <a:t>The information provided in this presentation is a summary of changes for the 2014 Plan Year.  It is intended only to highlight principle benefits</a:t>
            </a:r>
          </a:p>
          <a:p>
            <a:pPr eaLnBrk="1" hangingPunct="1"/>
            <a:r>
              <a:rPr lang="en-US" dirty="0" smtClean="0"/>
              <a:t>Please refer to Retiree Decision Guide for more details </a:t>
            </a:r>
          </a:p>
          <a:p>
            <a:pPr eaLnBrk="1" hangingPunct="1"/>
            <a:r>
              <a:rPr lang="en-US" dirty="0" smtClean="0"/>
              <a:t>Premium rates, Decision Guides and other information will be available at </a:t>
            </a:r>
            <a:r>
              <a:rPr lang="en-US" dirty="0" smtClean="0">
                <a:hlinkClick r:id="rId3"/>
              </a:rPr>
              <a:t>www.dch.georgia.gov/shbp</a:t>
            </a:r>
            <a:endParaRPr lang="en-US" dirty="0" smtClean="0"/>
          </a:p>
          <a:p>
            <a:pPr eaLnBrk="1" hangingPunct="1">
              <a:buNone/>
            </a:pPr>
            <a:r>
              <a:rPr lang="en-US" dirty="0" smtClean="0"/>
              <a:t>	</a:t>
            </a:r>
          </a:p>
        </p:txBody>
      </p:sp>
      <p:sp>
        <p:nvSpPr>
          <p:cNvPr id="49155" name="Rectangle 4"/>
          <p:cNvSpPr>
            <a:spLocks noChangeArrowheads="1"/>
          </p:cNvSpPr>
          <p:nvPr/>
        </p:nvSpPr>
        <p:spPr bwMode="auto">
          <a:xfrm>
            <a:off x="-217488" y="2540000"/>
            <a:ext cx="184150" cy="701675"/>
          </a:xfrm>
          <a:prstGeom prst="rect">
            <a:avLst/>
          </a:prstGeom>
          <a:noFill/>
          <a:ln w="9525">
            <a:noFill/>
            <a:miter lim="800000"/>
            <a:headEnd/>
            <a:tailEnd/>
          </a:ln>
        </p:spPr>
        <p:txBody>
          <a:bodyPr wrap="none">
            <a:spAutoFit/>
          </a:bodyPr>
          <a:lstStyle/>
          <a:p>
            <a:pPr>
              <a:spcBef>
                <a:spcPct val="20000"/>
              </a:spcBef>
            </a:pPr>
            <a:endParaRPr lang="en-US" sz="4000" dirty="0">
              <a:latin typeface="Arial Narrow" pitchFamily="34" charset="0"/>
            </a:endParaRPr>
          </a:p>
        </p:txBody>
      </p:sp>
      <p:pic>
        <p:nvPicPr>
          <p:cNvPr id="28674" name="Picture 2" descr="SHBPonweb"/>
          <p:cNvPicPr>
            <a:picLocks noChangeAspect="1" noChangeArrowheads="1"/>
          </p:cNvPicPr>
          <p:nvPr/>
        </p:nvPicPr>
        <p:blipFill>
          <a:blip r:embed="rId4" cstate="print"/>
          <a:srcRect/>
          <a:stretch>
            <a:fillRect/>
          </a:stretch>
        </p:blipFill>
        <p:spPr bwMode="auto">
          <a:xfrm>
            <a:off x="7391400" y="6276975"/>
            <a:ext cx="1143000" cy="4286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1" name="Title 1"/>
          <p:cNvSpPr>
            <a:spLocks noGrp="1"/>
          </p:cNvSpPr>
          <p:nvPr>
            <p:ph type="title"/>
          </p:nvPr>
        </p:nvSpPr>
        <p:spPr/>
        <p:txBody>
          <a:bodyPr/>
          <a:lstStyle/>
          <a:p>
            <a:pPr algn="ctr"/>
            <a:r>
              <a:rPr lang="en-US" dirty="0" smtClean="0"/>
              <a:t>State Health Benefit Plan</a:t>
            </a:r>
          </a:p>
        </p:txBody>
      </p:sp>
      <p:sp>
        <p:nvSpPr>
          <p:cNvPr id="61442" name="Content Placeholder 2"/>
          <p:cNvSpPr>
            <a:spLocks noGrp="1"/>
          </p:cNvSpPr>
          <p:nvPr>
            <p:ph idx="1"/>
          </p:nvPr>
        </p:nvSpPr>
        <p:spPr/>
        <p:txBody>
          <a:bodyPr/>
          <a:lstStyle/>
          <a:p>
            <a:pPr algn="ctr">
              <a:buFontTx/>
              <a:buNone/>
            </a:pPr>
            <a:r>
              <a:rPr lang="en-US" sz="8000" dirty="0" smtClean="0"/>
              <a:t>Thank you</a:t>
            </a:r>
          </a:p>
        </p:txBody>
      </p:sp>
      <p:pic>
        <p:nvPicPr>
          <p:cNvPr id="29698" name="Picture 2" descr="SHBPonweb"/>
          <p:cNvPicPr>
            <a:picLocks noChangeAspect="1" noChangeArrowheads="1"/>
          </p:cNvPicPr>
          <p:nvPr/>
        </p:nvPicPr>
        <p:blipFill>
          <a:blip r:embed="rId3" cstate="print"/>
          <a:srcRect/>
          <a:stretch>
            <a:fillRect/>
          </a:stretch>
        </p:blipFill>
        <p:spPr bwMode="auto">
          <a:xfrm>
            <a:off x="7391400" y="6248400"/>
            <a:ext cx="1143000" cy="4286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2014 Retiree Option Change Period (ROCP)</a:t>
            </a:r>
            <a:endParaRPr lang="en-US" dirty="0"/>
          </a:p>
        </p:txBody>
      </p:sp>
      <p:sp>
        <p:nvSpPr>
          <p:cNvPr id="3" name="Content Placeholder 2"/>
          <p:cNvSpPr>
            <a:spLocks noGrp="1"/>
          </p:cNvSpPr>
          <p:nvPr>
            <p:ph idx="1"/>
          </p:nvPr>
        </p:nvSpPr>
        <p:spPr/>
        <p:txBody>
          <a:bodyPr/>
          <a:lstStyle/>
          <a:p>
            <a:r>
              <a:rPr lang="en-US" dirty="0" smtClean="0"/>
              <a:t>This year the annual 2014 ROCP will be held October 21-November 8, 2013</a:t>
            </a:r>
          </a:p>
          <a:p>
            <a:r>
              <a:rPr lang="en-US" dirty="0" smtClean="0"/>
              <a:t>All of the 2014 ROCP materials, including the Retiree Decision Guide, are available online at </a:t>
            </a:r>
            <a:r>
              <a:rPr lang="en-US" dirty="0" smtClean="0">
                <a:hlinkClick r:id="rId3"/>
              </a:rPr>
              <a:t>www.dch.georgia.gov/shbp</a:t>
            </a:r>
            <a:r>
              <a:rPr lang="en-US" dirty="0" smtClean="0"/>
              <a:t>.</a:t>
            </a:r>
          </a:p>
          <a:p>
            <a:r>
              <a:rPr lang="en-US" dirty="0" smtClean="0"/>
              <a:t>Only Retirees that returned the postcard in the spring will receive printed Decision Guides</a:t>
            </a:r>
          </a:p>
          <a:p>
            <a:pPr>
              <a:buNone/>
            </a:pPr>
            <a:endParaRPr lang="en-US" dirty="0" smtClean="0"/>
          </a:p>
          <a:p>
            <a:endParaRPr lang="en-US" sz="3600" dirty="0" smtClean="0"/>
          </a:p>
          <a:p>
            <a:endParaRPr lang="en-US" dirty="0"/>
          </a:p>
        </p:txBody>
      </p:sp>
      <p:pic>
        <p:nvPicPr>
          <p:cNvPr id="4098" name="Picture 2" descr="SHBPonweb"/>
          <p:cNvPicPr>
            <a:picLocks noChangeAspect="1" noChangeArrowheads="1"/>
          </p:cNvPicPr>
          <p:nvPr/>
        </p:nvPicPr>
        <p:blipFill>
          <a:blip r:embed="rId4" cstate="print"/>
          <a:srcRect/>
          <a:stretch>
            <a:fillRect/>
          </a:stretch>
        </p:blipFill>
        <p:spPr bwMode="auto">
          <a:xfrm>
            <a:off x="7239000" y="6172200"/>
            <a:ext cx="1143000" cy="4286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New Plan Vendors</a:t>
            </a:r>
            <a:endParaRPr lang="en-US" dirty="0"/>
          </a:p>
        </p:txBody>
      </p:sp>
      <p:sp>
        <p:nvSpPr>
          <p:cNvPr id="3" name="Content Placeholder 2"/>
          <p:cNvSpPr>
            <a:spLocks noGrp="1"/>
          </p:cNvSpPr>
          <p:nvPr>
            <p:ph idx="1"/>
          </p:nvPr>
        </p:nvSpPr>
        <p:spPr>
          <a:xfrm>
            <a:off x="0" y="1600200"/>
            <a:ext cx="9144000" cy="4648200"/>
          </a:xfrm>
        </p:spPr>
        <p:txBody>
          <a:bodyPr/>
          <a:lstStyle/>
          <a:p>
            <a:pPr>
              <a:buNone/>
            </a:pPr>
            <a:r>
              <a:rPr lang="en-US" sz="3600" dirty="0" smtClean="0"/>
              <a:t>	Starting January 1, 2014, the SHBP will be administered by new vendors.  Blue Cross and Blue Shield of Georgia will offer Medicare Advantage (MA) PPO Standard and MA PPO Premium Options.  The non-MA Options will be administered by </a:t>
            </a:r>
            <a:r>
              <a:rPr lang="en-US" sz="3600" dirty="0" err="1" smtClean="0"/>
              <a:t>BCBSGa</a:t>
            </a:r>
            <a:r>
              <a:rPr lang="en-US" sz="3600" dirty="0" smtClean="0"/>
              <a:t> for medical, Express Scripts, Inc. for pharmacy, and </a:t>
            </a:r>
            <a:r>
              <a:rPr lang="en-US" sz="3600" dirty="0" err="1" smtClean="0"/>
              <a:t>Healthways</a:t>
            </a:r>
            <a:r>
              <a:rPr lang="en-US" sz="3600" dirty="0" smtClean="0"/>
              <a:t> for wellness.</a:t>
            </a:r>
            <a:endParaRPr lang="en-US" sz="3600" dirty="0"/>
          </a:p>
        </p:txBody>
      </p:sp>
      <p:pic>
        <p:nvPicPr>
          <p:cNvPr id="5122" name="Picture 2" descr="SHBPonweb"/>
          <p:cNvPicPr>
            <a:picLocks noChangeAspect="1" noChangeArrowheads="1"/>
          </p:cNvPicPr>
          <p:nvPr/>
        </p:nvPicPr>
        <p:blipFill>
          <a:blip r:embed="rId3" cstate="print"/>
          <a:srcRect/>
          <a:stretch>
            <a:fillRect/>
          </a:stretch>
        </p:blipFill>
        <p:spPr bwMode="auto">
          <a:xfrm>
            <a:off x="7467600" y="6172200"/>
            <a:ext cx="1143000" cy="4286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2014 SHBP MA PPO Options</a:t>
            </a:r>
            <a:endParaRPr lang="en-US" dirty="0"/>
          </a:p>
        </p:txBody>
      </p:sp>
      <p:sp>
        <p:nvSpPr>
          <p:cNvPr id="3" name="Content Placeholder 2"/>
          <p:cNvSpPr>
            <a:spLocks noGrp="1"/>
          </p:cNvSpPr>
          <p:nvPr>
            <p:ph idx="1"/>
          </p:nvPr>
        </p:nvSpPr>
        <p:spPr>
          <a:xfrm>
            <a:off x="381000" y="1371600"/>
            <a:ext cx="8229600" cy="4525963"/>
          </a:xfrm>
        </p:spPr>
        <p:txBody>
          <a:bodyPr/>
          <a:lstStyle/>
          <a:p>
            <a:r>
              <a:rPr lang="en-US" sz="3000" dirty="0" smtClean="0"/>
              <a:t>The BCBSGa SHBP MA PPO Options have been designed to “mirror” the benefits under the current MA Plans</a:t>
            </a:r>
          </a:p>
          <a:p>
            <a:r>
              <a:rPr lang="en-US" sz="3000" dirty="0" smtClean="0"/>
              <a:t>Members may continue to use any Medicare eligible provider</a:t>
            </a:r>
          </a:p>
          <a:p>
            <a:r>
              <a:rPr lang="en-US" sz="3000" dirty="0" smtClean="0"/>
              <a:t>No increase in premiums</a:t>
            </a:r>
          </a:p>
          <a:p>
            <a:r>
              <a:rPr lang="en-US" sz="3000" dirty="0" smtClean="0"/>
              <a:t>Retirees will still have access to other services         (Ex: Silver Sneakers)</a:t>
            </a:r>
            <a:endParaRPr lang="en-US" sz="3000" dirty="0"/>
          </a:p>
        </p:txBody>
      </p:sp>
      <p:pic>
        <p:nvPicPr>
          <p:cNvPr id="6146" name="Picture 2" descr="SHBPonweb"/>
          <p:cNvPicPr>
            <a:picLocks noChangeAspect="1" noChangeArrowheads="1"/>
          </p:cNvPicPr>
          <p:nvPr/>
        </p:nvPicPr>
        <p:blipFill>
          <a:blip r:embed="rId3" cstate="print"/>
          <a:srcRect/>
          <a:stretch>
            <a:fillRect/>
          </a:stretch>
        </p:blipFill>
        <p:spPr bwMode="auto">
          <a:xfrm>
            <a:off x="7315200" y="6172200"/>
            <a:ext cx="1143000" cy="4572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bwMode="auto">
          <a:xfrm>
            <a:off x="0" y="26988"/>
            <a:ext cx="8740775" cy="1039812"/>
          </a:xfrm>
          <a:noFill/>
          <a:ln>
            <a:miter lim="800000"/>
            <a:headEnd/>
            <a:tailEnd/>
          </a:ln>
        </p:spPr>
        <p:txBody>
          <a:bodyPr vert="horz" wrap="square" lIns="91440" tIns="45720" rIns="91440" bIns="45720" numCol="1" anchor="b" anchorCtr="0" compatLnSpc="1">
            <a:prstTxWarp prst="textNoShape">
              <a:avLst/>
            </a:prstTxWarp>
          </a:bodyPr>
          <a:lstStyle/>
          <a:p>
            <a:r>
              <a:rPr lang="en-US" sz="3200" dirty="0" smtClean="0"/>
              <a:t/>
            </a:r>
            <a:br>
              <a:rPr lang="en-US" sz="3200" dirty="0" smtClean="0"/>
            </a:br>
            <a:r>
              <a:rPr lang="en-US" dirty="0" smtClean="0"/>
              <a:t>Select Generic Program under MA Options</a:t>
            </a:r>
          </a:p>
        </p:txBody>
      </p:sp>
      <p:sp>
        <p:nvSpPr>
          <p:cNvPr id="7" name="Content Placeholder 2"/>
          <p:cNvSpPr>
            <a:spLocks noGrp="1"/>
          </p:cNvSpPr>
          <p:nvPr>
            <p:ph idx="1"/>
          </p:nvPr>
        </p:nvSpPr>
        <p:spPr>
          <a:xfrm>
            <a:off x="381000" y="1338262"/>
            <a:ext cx="8229600" cy="5291138"/>
          </a:xfrm>
          <a:ln w="12700"/>
        </p:spPr>
        <p:txBody>
          <a:bodyPr/>
          <a:lstStyle/>
          <a:p>
            <a:pPr marL="171450" indent="-171450">
              <a:buFont typeface="Wingdings" pitchFamily="-105" charset="2"/>
              <a:buNone/>
              <a:tabLst>
                <a:tab pos="171450" algn="l"/>
              </a:tabLst>
              <a:defRPr/>
            </a:pPr>
            <a:r>
              <a:rPr lang="en-US" sz="2400" b="1" dirty="0" smtClean="0">
                <a:solidFill>
                  <a:srgbClr val="000000"/>
                </a:solidFill>
              </a:rPr>
              <a:t>Select Generic </a:t>
            </a:r>
            <a:r>
              <a:rPr lang="en-US" sz="2400" b="1" dirty="0">
                <a:solidFill>
                  <a:srgbClr val="000000"/>
                </a:solidFill>
              </a:rPr>
              <a:t>medications </a:t>
            </a:r>
            <a:r>
              <a:rPr lang="en-US" sz="2400" b="1" dirty="0" smtClean="0">
                <a:solidFill>
                  <a:srgbClr val="000000"/>
                </a:solidFill>
              </a:rPr>
              <a:t>at </a:t>
            </a:r>
            <a:r>
              <a:rPr lang="en-US" sz="2400" b="1" u="sng" dirty="0" smtClean="0">
                <a:solidFill>
                  <a:srgbClr val="000000"/>
                </a:solidFill>
              </a:rPr>
              <a:t>no cost </a:t>
            </a:r>
            <a:r>
              <a:rPr lang="en-US" sz="2400" b="1" dirty="0">
                <a:solidFill>
                  <a:srgbClr val="000000"/>
                </a:solidFill>
              </a:rPr>
              <a:t>to </a:t>
            </a:r>
            <a:r>
              <a:rPr lang="en-US" sz="2400" b="1" dirty="0" smtClean="0">
                <a:solidFill>
                  <a:srgbClr val="000000"/>
                </a:solidFill>
              </a:rPr>
              <a:t>you:</a:t>
            </a:r>
            <a:endParaRPr lang="en-US" sz="2400" dirty="0">
              <a:solidFill>
                <a:srgbClr val="000000"/>
              </a:solidFill>
            </a:endParaRPr>
          </a:p>
          <a:p>
            <a:pPr marL="228600" indent="-228600">
              <a:buFont typeface="Arial" pitchFamily="-105" charset="0"/>
              <a:buChar char="•"/>
              <a:tabLst>
                <a:tab pos="228600" algn="l"/>
              </a:tabLst>
              <a:defRPr/>
            </a:pPr>
            <a:r>
              <a:rPr lang="en-US" sz="2400" dirty="0">
                <a:solidFill>
                  <a:srgbClr val="000000"/>
                </a:solidFill>
              </a:rPr>
              <a:t>A </a:t>
            </a:r>
            <a:r>
              <a:rPr lang="en-US" sz="2400" dirty="0" smtClean="0">
                <a:solidFill>
                  <a:srgbClr val="000000"/>
                </a:solidFill>
              </a:rPr>
              <a:t>number </a:t>
            </a:r>
            <a:r>
              <a:rPr lang="en-US" sz="2400" dirty="0">
                <a:solidFill>
                  <a:srgbClr val="000000"/>
                </a:solidFill>
              </a:rPr>
              <a:t>of commonly prescribed drugs are </a:t>
            </a:r>
            <a:r>
              <a:rPr lang="en-US" sz="2400" dirty="0" smtClean="0">
                <a:solidFill>
                  <a:srgbClr val="000000"/>
                </a:solidFill>
              </a:rPr>
              <a:t>available.</a:t>
            </a:r>
            <a:endParaRPr lang="en-US" sz="2400" dirty="0">
              <a:solidFill>
                <a:srgbClr val="000000"/>
              </a:solidFill>
            </a:endParaRPr>
          </a:p>
          <a:p>
            <a:pPr marL="228600" indent="-228600">
              <a:buFont typeface="Arial" pitchFamily="-105" charset="0"/>
              <a:buChar char="•"/>
              <a:tabLst>
                <a:tab pos="228600" algn="l"/>
              </a:tabLst>
              <a:defRPr/>
            </a:pPr>
            <a:r>
              <a:rPr lang="en-US" sz="2400" dirty="0">
                <a:solidFill>
                  <a:srgbClr val="000000"/>
                </a:solidFill>
              </a:rPr>
              <a:t>These are specific drugs that have a proven track record of effectiveness and value in treating many medical </a:t>
            </a:r>
            <a:r>
              <a:rPr lang="en-US" sz="2400" dirty="0" smtClean="0">
                <a:solidFill>
                  <a:srgbClr val="000000"/>
                </a:solidFill>
              </a:rPr>
              <a:t>conditions.</a:t>
            </a:r>
          </a:p>
          <a:p>
            <a:pPr marL="0" indent="0" algn="ctr">
              <a:buFont typeface="Wingdings" charset="0"/>
              <a:buNone/>
              <a:tabLst>
                <a:tab pos="228600" algn="l"/>
              </a:tabLst>
              <a:defRPr/>
            </a:pPr>
            <a:endParaRPr lang="en-US" sz="1500" b="1" dirty="0" smtClean="0">
              <a:solidFill>
                <a:schemeClr val="tx1">
                  <a:lumMod val="75000"/>
                </a:schemeClr>
              </a:solidFill>
            </a:endParaRPr>
          </a:p>
          <a:p>
            <a:pPr marL="0" indent="0" algn="ctr">
              <a:buFont typeface="Wingdings" charset="0"/>
              <a:buNone/>
              <a:tabLst>
                <a:tab pos="228600" algn="l"/>
              </a:tabLst>
              <a:defRPr/>
            </a:pPr>
            <a:r>
              <a:rPr lang="en-US" sz="1500" b="1" dirty="0" smtClean="0">
                <a:solidFill>
                  <a:schemeClr val="tx1">
                    <a:lumMod val="75000"/>
                  </a:schemeClr>
                </a:solidFill>
              </a:rPr>
              <a:t>Examples include:</a:t>
            </a:r>
            <a:r>
              <a:rPr lang="en-US" sz="1500" b="1" dirty="0">
                <a:solidFill>
                  <a:schemeClr val="tx1">
                    <a:lumMod val="75000"/>
                  </a:schemeClr>
                </a:solidFill>
              </a:rPr>
              <a:t/>
            </a:r>
            <a:br>
              <a:rPr lang="en-US" sz="1500" b="1" dirty="0">
                <a:solidFill>
                  <a:schemeClr val="tx1">
                    <a:lumMod val="75000"/>
                  </a:schemeClr>
                </a:solidFill>
              </a:rPr>
            </a:br>
            <a:endParaRPr lang="en-US" sz="1500" b="1" dirty="0">
              <a:solidFill>
                <a:schemeClr val="tx1">
                  <a:lumMod val="75000"/>
                </a:schemeClr>
              </a:solidFill>
            </a:endParaRPr>
          </a:p>
          <a:p>
            <a:pPr marL="171450" indent="-171450">
              <a:buFont typeface="Wingdings" pitchFamily="-105" charset="2"/>
              <a:buNone/>
              <a:tabLst>
                <a:tab pos="171450" algn="l"/>
              </a:tabLst>
              <a:defRPr/>
            </a:pPr>
            <a:endParaRPr lang="en-US" sz="1800" dirty="0">
              <a:solidFill>
                <a:srgbClr val="000000"/>
              </a:solidFill>
            </a:endParaRPr>
          </a:p>
        </p:txBody>
      </p:sp>
      <p:cxnSp>
        <p:nvCxnSpPr>
          <p:cNvPr id="36869" name="Straight Connector 9"/>
          <p:cNvCxnSpPr>
            <a:cxnSpLocks noChangeShapeType="1"/>
          </p:cNvCxnSpPr>
          <p:nvPr/>
        </p:nvCxnSpPr>
        <p:spPr bwMode="auto">
          <a:xfrm flipV="1">
            <a:off x="1066800" y="3124200"/>
            <a:ext cx="6731000" cy="15875"/>
          </a:xfrm>
          <a:prstGeom prst="line">
            <a:avLst/>
          </a:prstGeom>
          <a:noFill/>
          <a:ln w="25400">
            <a:solidFill>
              <a:srgbClr val="F39512"/>
            </a:solidFill>
            <a:round/>
            <a:headEnd/>
            <a:tailEnd/>
          </a:ln>
          <a:effectLst>
            <a:outerShdw dist="38100" dir="2700000" algn="tl" rotWithShape="0">
              <a:srgbClr val="808080">
                <a:alpha val="42998"/>
              </a:srgbClr>
            </a:outerShdw>
          </a:effectLst>
        </p:spPr>
      </p:cxnSp>
      <p:graphicFrame>
        <p:nvGraphicFramePr>
          <p:cNvPr id="8" name="Group 11"/>
          <p:cNvGraphicFramePr>
            <a:graphicFrameLocks noGrp="1"/>
          </p:cNvGraphicFramePr>
          <p:nvPr/>
        </p:nvGraphicFramePr>
        <p:xfrm>
          <a:off x="990600" y="3581400"/>
          <a:ext cx="7213600" cy="3520158"/>
        </p:xfrm>
        <a:graphic>
          <a:graphicData uri="http://schemas.openxmlformats.org/drawingml/2006/table">
            <a:tbl>
              <a:tblPr/>
              <a:tblGrid>
                <a:gridCol w="2693440"/>
                <a:gridCol w="1980301"/>
                <a:gridCol w="2539859"/>
              </a:tblGrid>
              <a:tr h="3520158">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rgbClr val="000000"/>
                          </a:solidFill>
                          <a:effectLst/>
                          <a:latin typeface="Arial" charset="0"/>
                          <a:ea typeface="ヒラギノ角ゴ Pro W3" charset="-128"/>
                        </a:rPr>
                        <a:t>Cardiovascular</a:t>
                      </a:r>
                    </a:p>
                    <a:p>
                      <a:pPr marL="0" marR="0" lvl="0" indent="0" algn="l" defTabSz="4572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Arial" charset="0"/>
                          <a:ea typeface="ヒラギノ角ゴ Pro W3" charset="-128"/>
                        </a:rPr>
                        <a:t>Atenolol tablet</a:t>
                      </a:r>
                    </a:p>
                    <a:p>
                      <a:pPr marL="0" marR="0" lvl="0" indent="0" algn="l" defTabSz="4572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Arial" charset="0"/>
                          <a:ea typeface="ヒラギノ角ゴ Pro W3" charset="-128"/>
                        </a:rPr>
                        <a:t>Benazepril hcl tablet*</a:t>
                      </a:r>
                    </a:p>
                    <a:p>
                      <a:pPr marL="0" marR="0" lvl="0" indent="0" algn="l" defTabSz="4572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Arial" charset="0"/>
                          <a:ea typeface="ヒラギノ角ゴ Pro W3" charset="-128"/>
                        </a:rPr>
                        <a:t>Bisoprolol-Hydrochlorothiazide tablet*</a:t>
                      </a:r>
                    </a:p>
                    <a:p>
                      <a:pPr marL="0" marR="0" lvl="0" indent="0" algn="l" defTabSz="4572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Arial" charset="0"/>
                          <a:ea typeface="ヒラギノ角ゴ Pro W3" charset="-128"/>
                        </a:rPr>
                        <a:t>Captopril tablet</a:t>
                      </a:r>
                    </a:p>
                    <a:p>
                      <a:pPr marL="0" marR="0" lvl="0" indent="0" algn="l" defTabSz="4572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Arial" charset="0"/>
                          <a:ea typeface="ヒラギノ角ゴ Pro W3" charset="-128"/>
                        </a:rPr>
                        <a:t>Chlorthalidone tablet</a:t>
                      </a:r>
                    </a:p>
                    <a:p>
                      <a:pPr marL="0" marR="0" lvl="0" indent="0" algn="l" defTabSz="4572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Arial" charset="0"/>
                          <a:ea typeface="ヒラギノ角ゴ Pro W3" charset="-128"/>
                        </a:rPr>
                        <a:t>Enalapril maleate tablet</a:t>
                      </a:r>
                    </a:p>
                    <a:p>
                      <a:pPr marL="0" marR="0" lvl="0" indent="0" algn="l" defTabSz="4572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Arial" charset="0"/>
                          <a:ea typeface="ヒラギノ角ゴ Pro W3" charset="-128"/>
                        </a:rPr>
                        <a:t>Hydrochlorothiazide capsule/tablet</a:t>
                      </a:r>
                    </a:p>
                    <a:p>
                      <a:pPr marL="0" marR="0" lvl="0" indent="0" algn="l" defTabSz="4572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Arial" charset="0"/>
                          <a:ea typeface="ヒラギノ角ゴ Pro W3" charset="-128"/>
                        </a:rPr>
                        <a:t>Lisinopril tablet</a:t>
                      </a:r>
                    </a:p>
                    <a:p>
                      <a:pPr marL="0" marR="0" lvl="0" indent="0" algn="l" defTabSz="4572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Arial" charset="0"/>
                          <a:ea typeface="ヒラギノ角ゴ Pro W3" charset="-128"/>
                        </a:rPr>
                        <a:t>Metoprolol tablet</a:t>
                      </a:r>
                      <a:endParaRPr kumimoji="0" lang="en-US" sz="1400" b="1" i="0" u="none" strike="noStrike" cap="none" normalizeH="0" baseline="0" dirty="0" smtClean="0">
                        <a:ln>
                          <a:noFill/>
                        </a:ln>
                        <a:solidFill>
                          <a:srgbClr val="000000"/>
                        </a:solidFill>
                        <a:effectLst/>
                        <a:latin typeface="Arial" charset="0"/>
                        <a:ea typeface="ヒラギノ角ゴ Pro W3" charset="-128"/>
                      </a:endParaRPr>
                    </a:p>
                    <a:p>
                      <a:pPr marL="0" marR="0" lvl="0" indent="0" algn="l" defTabSz="457200" rtl="0" eaLnBrk="1" fontAlgn="base" latinLnBrk="0" hangingPunct="1">
                        <a:lnSpc>
                          <a:spcPct val="100000"/>
                        </a:lnSpc>
                        <a:spcBef>
                          <a:spcPct val="0"/>
                        </a:spcBef>
                        <a:spcAft>
                          <a:spcPct val="0"/>
                        </a:spcAft>
                        <a:buClrTx/>
                        <a:buSzTx/>
                        <a:buFontTx/>
                        <a:buNone/>
                        <a:tabLst/>
                      </a:pPr>
                      <a:endParaRPr kumimoji="0" lang="en-US" sz="1200" b="1" i="0" u="none" strike="noStrike" cap="none" normalizeH="0" baseline="0" dirty="0" smtClean="0">
                        <a:ln>
                          <a:noFill/>
                        </a:ln>
                        <a:solidFill>
                          <a:srgbClr val="000000"/>
                        </a:solidFill>
                        <a:effectLst/>
                        <a:latin typeface="Arial" charset="0"/>
                        <a:ea typeface="ヒラギノ角ゴ Pro W3" charset="-128"/>
                      </a:endParaRPr>
                    </a:p>
                  </a:txBody>
                  <a:tcPr marT="45579" marB="45579" horzOverflow="overflow">
                    <a:lnL>
                      <a:noFill/>
                    </a:lnL>
                    <a:lnR>
                      <a:no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rgbClr val="000000"/>
                          </a:solidFill>
                          <a:effectLst/>
                          <a:latin typeface="Arial" charset="0"/>
                          <a:ea typeface="ヒラギノ角ゴ Pro W3" charset="-128"/>
                        </a:rPr>
                        <a:t>Cholesterol</a:t>
                      </a:r>
                    </a:p>
                    <a:p>
                      <a:pPr marL="0" marR="0" lvl="0" indent="0" algn="l" defTabSz="4572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Arial" charset="0"/>
                          <a:ea typeface="ヒラギノ角ゴ Pro W3" charset="-128"/>
                        </a:rPr>
                        <a:t>Lovastatin tablet</a:t>
                      </a:r>
                    </a:p>
                    <a:p>
                      <a:pPr marL="0" marR="0" lvl="0" indent="0" algn="l" defTabSz="4572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Arial" charset="0"/>
                          <a:ea typeface="ヒラギノ角ゴ Pro W3" charset="-128"/>
                        </a:rPr>
                        <a:t>Pravastatin sodium tablet</a:t>
                      </a:r>
                    </a:p>
                    <a:p>
                      <a:pPr marL="0" marR="0" lvl="0" indent="0" algn="l" defTabSz="4572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Arial" charset="0"/>
                          <a:ea typeface="ヒラギノ角ゴ Pro W3" charset="-128"/>
                        </a:rPr>
                        <a:t>Simvastatin tablet</a:t>
                      </a:r>
                    </a:p>
                    <a:p>
                      <a:pPr marL="0" marR="0" lvl="0" indent="0" algn="l" defTabSz="457200" rtl="0" eaLnBrk="1" fontAlgn="base" latinLnBrk="0" hangingPunct="1">
                        <a:lnSpc>
                          <a:spcPct val="100000"/>
                        </a:lnSpc>
                        <a:spcBef>
                          <a:spcPct val="0"/>
                        </a:spcBef>
                        <a:spcAft>
                          <a:spcPct val="0"/>
                        </a:spcAft>
                        <a:buClrTx/>
                        <a:buSzTx/>
                        <a:buFontTx/>
                        <a:buNone/>
                        <a:tabLst/>
                      </a:pPr>
                      <a:endParaRPr kumimoji="0" lang="en-US" sz="1400" b="1" i="0" u="none" strike="noStrike" cap="none" normalizeH="0" baseline="0" dirty="0" smtClean="0">
                        <a:ln>
                          <a:noFill/>
                        </a:ln>
                        <a:solidFill>
                          <a:srgbClr val="000000"/>
                        </a:solidFill>
                        <a:effectLst/>
                        <a:latin typeface="Arial" charset="0"/>
                        <a:ea typeface="ヒラギノ角ゴ Pro W3" charset="-128"/>
                      </a:endParaRPr>
                    </a:p>
                    <a:p>
                      <a:pPr marL="0" marR="0" lvl="0" indent="0" algn="l" defTabSz="4572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rgbClr val="000000"/>
                          </a:solidFill>
                          <a:effectLst/>
                          <a:latin typeface="Arial" charset="0"/>
                          <a:ea typeface="ヒラギノ角ゴ Pro W3" charset="-128"/>
                        </a:rPr>
                        <a:t>Depression</a:t>
                      </a:r>
                    </a:p>
                    <a:p>
                      <a:pPr marL="0" marR="0" lvl="0" indent="0" algn="l" defTabSz="4572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Arial" charset="0"/>
                          <a:ea typeface="ヒラギノ角ゴ Pro W3" charset="-128"/>
                        </a:rPr>
                        <a:t>Budeprion SR tablet*</a:t>
                      </a:r>
                    </a:p>
                    <a:p>
                      <a:pPr marL="0" marR="0" lvl="0" indent="0" algn="l" defTabSz="4572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Arial" charset="0"/>
                          <a:ea typeface="ヒラギノ角ゴ Pro W3" charset="-128"/>
                        </a:rPr>
                        <a:t>Bupropion hcl tablet</a:t>
                      </a:r>
                    </a:p>
                    <a:p>
                      <a:pPr marL="0" marR="0" lvl="0" indent="0" algn="l" defTabSz="4572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Arial" charset="0"/>
                          <a:ea typeface="ヒラギノ角ゴ Pro W3" charset="-128"/>
                        </a:rPr>
                        <a:t>Citalopram hydrobromide tablet</a:t>
                      </a:r>
                    </a:p>
                    <a:p>
                      <a:pPr marL="0" marR="0" lvl="0" indent="0" algn="l" defTabSz="4572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Arial" charset="0"/>
                          <a:ea typeface="ヒラギノ角ゴ Pro W3" charset="-128"/>
                        </a:rPr>
                        <a:t>Fluoxetine hcl capsule/tablet</a:t>
                      </a:r>
                    </a:p>
                    <a:p>
                      <a:pPr marL="0" marR="0" lvl="0" indent="0" algn="l" defTabSz="4572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Arial" charset="0"/>
                          <a:ea typeface="ヒラギノ角ゴ Pro W3" charset="-128"/>
                        </a:rPr>
                        <a:t>Mirtazapine tablet</a:t>
                      </a:r>
                    </a:p>
                    <a:p>
                      <a:pPr marL="0" marR="0" lvl="0" indent="0" algn="l" defTabSz="4572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Arial" charset="0"/>
                          <a:ea typeface="ヒラギノ角ゴ Pro W3" charset="-128"/>
                        </a:rPr>
                        <a:t>Paroxetine hcl tablet</a:t>
                      </a:r>
                    </a:p>
                  </a:txBody>
                  <a:tcPr marT="45579" marB="45579" horzOverflow="overflow">
                    <a:lnL>
                      <a:noFill/>
                    </a:lnL>
                    <a:lnR>
                      <a:no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hu-HU" sz="1400" b="1" i="0" u="none" strike="noStrike" cap="none" normalizeH="0" baseline="0" dirty="0" smtClean="0">
                          <a:ln>
                            <a:noFill/>
                          </a:ln>
                          <a:solidFill>
                            <a:srgbClr val="000000"/>
                          </a:solidFill>
                          <a:effectLst/>
                          <a:latin typeface="Arial" charset="0"/>
                          <a:ea typeface="ヒラギノ角ゴ Pro W3" charset="-128"/>
                        </a:rPr>
                        <a:t>Diabetes</a:t>
                      </a:r>
                    </a:p>
                    <a:p>
                      <a:pPr marL="0" marR="0" lvl="0" indent="0" algn="l" defTabSz="457200" rtl="0" eaLnBrk="1" fontAlgn="base" latinLnBrk="0" hangingPunct="1">
                        <a:lnSpc>
                          <a:spcPct val="100000"/>
                        </a:lnSpc>
                        <a:spcBef>
                          <a:spcPct val="0"/>
                        </a:spcBef>
                        <a:spcAft>
                          <a:spcPct val="0"/>
                        </a:spcAft>
                        <a:buClrTx/>
                        <a:buSzTx/>
                        <a:buFontTx/>
                        <a:buNone/>
                        <a:tabLst/>
                      </a:pPr>
                      <a:r>
                        <a:rPr kumimoji="0" lang="hu-HU" sz="1400" b="0" i="0" u="none" strike="noStrike" cap="none" normalizeH="0" baseline="0" dirty="0" smtClean="0">
                          <a:ln>
                            <a:noFill/>
                          </a:ln>
                          <a:solidFill>
                            <a:srgbClr val="000000"/>
                          </a:solidFill>
                          <a:effectLst/>
                          <a:latin typeface="Arial" charset="0"/>
                          <a:ea typeface="ヒラギノ角ゴ Pro W3" charset="-128"/>
                        </a:rPr>
                        <a:t>Glimepiride tablet*</a:t>
                      </a:r>
                    </a:p>
                    <a:p>
                      <a:pPr marL="0" marR="0" lvl="0" indent="0" algn="l" defTabSz="457200" rtl="0" eaLnBrk="1" fontAlgn="base" latinLnBrk="0" hangingPunct="1">
                        <a:lnSpc>
                          <a:spcPct val="100000"/>
                        </a:lnSpc>
                        <a:spcBef>
                          <a:spcPct val="0"/>
                        </a:spcBef>
                        <a:spcAft>
                          <a:spcPct val="0"/>
                        </a:spcAft>
                        <a:buClrTx/>
                        <a:buSzTx/>
                        <a:buFontTx/>
                        <a:buNone/>
                        <a:tabLst/>
                      </a:pPr>
                      <a:r>
                        <a:rPr kumimoji="0" lang="hu-HU" sz="1400" b="0" i="0" u="none" strike="noStrike" cap="none" normalizeH="0" baseline="0" dirty="0" smtClean="0">
                          <a:ln>
                            <a:noFill/>
                          </a:ln>
                          <a:solidFill>
                            <a:srgbClr val="000000"/>
                          </a:solidFill>
                          <a:effectLst/>
                          <a:latin typeface="Arial" charset="0"/>
                          <a:ea typeface="ヒラギノ角ゴ Pro W3" charset="-128"/>
                        </a:rPr>
                        <a:t>Glipizide tablet*</a:t>
                      </a:r>
                    </a:p>
                    <a:p>
                      <a:pPr marL="0" marR="0" lvl="0" indent="0" algn="l" defTabSz="457200" rtl="0" eaLnBrk="1" fontAlgn="base" latinLnBrk="0" hangingPunct="1">
                        <a:lnSpc>
                          <a:spcPct val="100000"/>
                        </a:lnSpc>
                        <a:spcBef>
                          <a:spcPct val="0"/>
                        </a:spcBef>
                        <a:spcAft>
                          <a:spcPct val="0"/>
                        </a:spcAft>
                        <a:buClrTx/>
                        <a:buSzTx/>
                        <a:buFontTx/>
                        <a:buNone/>
                        <a:tabLst/>
                      </a:pPr>
                      <a:r>
                        <a:rPr kumimoji="0" lang="hu-HU" sz="1400" b="0" i="0" u="none" strike="noStrike" cap="none" normalizeH="0" baseline="0" dirty="0" smtClean="0">
                          <a:ln>
                            <a:noFill/>
                          </a:ln>
                          <a:solidFill>
                            <a:srgbClr val="000000"/>
                          </a:solidFill>
                          <a:effectLst/>
                          <a:latin typeface="Arial" charset="0"/>
                          <a:ea typeface="ヒラギノ角ゴ Pro W3" charset="-128"/>
                        </a:rPr>
                        <a:t>Glipizide/metformin hcl tablet*</a:t>
                      </a:r>
                    </a:p>
                    <a:p>
                      <a:pPr marL="0" marR="0" lvl="0" indent="0" algn="l" defTabSz="457200" rtl="0" eaLnBrk="1" fontAlgn="base" latinLnBrk="0" hangingPunct="1">
                        <a:lnSpc>
                          <a:spcPct val="100000"/>
                        </a:lnSpc>
                        <a:spcBef>
                          <a:spcPct val="0"/>
                        </a:spcBef>
                        <a:spcAft>
                          <a:spcPct val="0"/>
                        </a:spcAft>
                        <a:buClrTx/>
                        <a:buSzTx/>
                        <a:buFontTx/>
                        <a:buNone/>
                        <a:tabLst/>
                      </a:pPr>
                      <a:r>
                        <a:rPr kumimoji="0" lang="hu-HU" sz="1400" b="0" i="0" u="none" strike="noStrike" cap="none" normalizeH="0" baseline="0" dirty="0" smtClean="0">
                          <a:ln>
                            <a:noFill/>
                          </a:ln>
                          <a:solidFill>
                            <a:srgbClr val="000000"/>
                          </a:solidFill>
                          <a:effectLst/>
                          <a:latin typeface="Arial" charset="0"/>
                          <a:ea typeface="ヒラギノ角ゴ Pro W3" charset="-128"/>
                        </a:rPr>
                        <a:t>Metformin hcl ER tablet*</a:t>
                      </a:r>
                    </a:p>
                    <a:p>
                      <a:pPr marL="0" marR="0" lvl="0" indent="0" algn="l" defTabSz="457200" rtl="0" eaLnBrk="1" fontAlgn="base" latinLnBrk="0" hangingPunct="1">
                        <a:lnSpc>
                          <a:spcPct val="100000"/>
                        </a:lnSpc>
                        <a:spcBef>
                          <a:spcPct val="0"/>
                        </a:spcBef>
                        <a:spcAft>
                          <a:spcPct val="0"/>
                        </a:spcAft>
                        <a:buClrTx/>
                        <a:buSzTx/>
                        <a:buFontTx/>
                        <a:buNone/>
                        <a:tabLst/>
                      </a:pPr>
                      <a:r>
                        <a:rPr kumimoji="0" lang="hu-HU" sz="1400" b="0" i="0" u="none" strike="noStrike" cap="none" normalizeH="0" baseline="0" dirty="0" smtClean="0">
                          <a:ln>
                            <a:noFill/>
                          </a:ln>
                          <a:solidFill>
                            <a:srgbClr val="000000"/>
                          </a:solidFill>
                          <a:effectLst/>
                          <a:latin typeface="Arial" charset="0"/>
                          <a:ea typeface="ヒラギノ角ゴ Pro W3" charset="-128"/>
                        </a:rPr>
                        <a:t>Metformin hcl tablet*</a:t>
                      </a:r>
                    </a:p>
                    <a:p>
                      <a:pPr marL="0" marR="0" lvl="0" indent="0" algn="l" defTabSz="457200" rtl="0" eaLnBrk="1" fontAlgn="base" latinLnBrk="0" hangingPunct="1">
                        <a:lnSpc>
                          <a:spcPct val="100000"/>
                        </a:lnSpc>
                        <a:spcBef>
                          <a:spcPct val="0"/>
                        </a:spcBef>
                        <a:spcAft>
                          <a:spcPct val="0"/>
                        </a:spcAft>
                        <a:buClrTx/>
                        <a:buSzTx/>
                        <a:buFontTx/>
                        <a:buNone/>
                        <a:tabLst/>
                      </a:pPr>
                      <a:endParaRPr kumimoji="0" lang="hu-HU" sz="1400" b="1" i="0" u="none" strike="noStrike" cap="none" normalizeH="0" baseline="0" dirty="0" smtClean="0">
                        <a:ln>
                          <a:noFill/>
                        </a:ln>
                        <a:solidFill>
                          <a:srgbClr val="000000"/>
                        </a:solidFill>
                        <a:effectLst/>
                        <a:latin typeface="Arial" charset="0"/>
                        <a:ea typeface="ヒラギノ角ゴ Pro W3" charset="-128"/>
                      </a:endParaRPr>
                    </a:p>
                    <a:p>
                      <a:pPr marL="0" marR="0" lvl="0" indent="0" algn="l" defTabSz="457200" rtl="0" eaLnBrk="1" fontAlgn="base" latinLnBrk="0" hangingPunct="1">
                        <a:lnSpc>
                          <a:spcPct val="100000"/>
                        </a:lnSpc>
                        <a:spcBef>
                          <a:spcPct val="0"/>
                        </a:spcBef>
                        <a:spcAft>
                          <a:spcPct val="0"/>
                        </a:spcAft>
                        <a:buClrTx/>
                        <a:buSzTx/>
                        <a:buFontTx/>
                        <a:buNone/>
                        <a:tabLst/>
                      </a:pPr>
                      <a:r>
                        <a:rPr kumimoji="0" lang="de-DE" sz="1400" b="1" i="0" u="none" strike="noStrike" cap="none" normalizeH="0" baseline="0" dirty="0" err="1" smtClean="0">
                          <a:ln>
                            <a:noFill/>
                          </a:ln>
                          <a:solidFill>
                            <a:srgbClr val="000000"/>
                          </a:solidFill>
                          <a:effectLst/>
                          <a:latin typeface="Arial" charset="0"/>
                          <a:ea typeface="ヒラギノ角ゴ Pro W3" charset="-128"/>
                        </a:rPr>
                        <a:t>Osteoporosis</a:t>
                      </a:r>
                      <a:endParaRPr kumimoji="0" lang="de-DE" sz="1400" b="1" i="0" u="none" strike="noStrike" cap="none" normalizeH="0" baseline="0" dirty="0" smtClean="0">
                        <a:ln>
                          <a:noFill/>
                        </a:ln>
                        <a:solidFill>
                          <a:srgbClr val="000000"/>
                        </a:solidFill>
                        <a:effectLst/>
                        <a:latin typeface="Arial" charset="0"/>
                        <a:ea typeface="ヒラギノ角ゴ Pro W3" charset="-128"/>
                      </a:endParaRPr>
                    </a:p>
                    <a:p>
                      <a:pPr marL="0" marR="0" lvl="0" indent="0" algn="l" defTabSz="457200" rtl="0" eaLnBrk="1" fontAlgn="base" latinLnBrk="0" hangingPunct="1">
                        <a:lnSpc>
                          <a:spcPct val="100000"/>
                        </a:lnSpc>
                        <a:spcBef>
                          <a:spcPct val="0"/>
                        </a:spcBef>
                        <a:spcAft>
                          <a:spcPct val="0"/>
                        </a:spcAft>
                        <a:buClrTx/>
                        <a:buSzTx/>
                        <a:buFontTx/>
                        <a:buNone/>
                        <a:tabLst/>
                      </a:pPr>
                      <a:r>
                        <a:rPr kumimoji="0" lang="hu-HU" sz="1400" b="0" i="0" u="none" strike="noStrike" cap="none" normalizeH="0" baseline="0" dirty="0" smtClean="0">
                          <a:ln>
                            <a:noFill/>
                          </a:ln>
                          <a:solidFill>
                            <a:srgbClr val="000000"/>
                          </a:solidFill>
                          <a:effectLst/>
                          <a:latin typeface="Arial" charset="0"/>
                          <a:ea typeface="ヒラギノ角ゴ Pro W3" charset="-128"/>
                        </a:rPr>
                        <a:t>Alendronate sodium tablet*</a:t>
                      </a:r>
                    </a:p>
                    <a:p>
                      <a:pPr marL="0" marR="0" lvl="0" indent="0" algn="l" defTabSz="457200" rtl="0" eaLnBrk="1" fontAlgn="base" latinLnBrk="0" hangingPunct="1">
                        <a:lnSpc>
                          <a:spcPct val="100000"/>
                        </a:lnSpc>
                        <a:spcBef>
                          <a:spcPct val="0"/>
                        </a:spcBef>
                        <a:spcAft>
                          <a:spcPct val="0"/>
                        </a:spcAft>
                        <a:buClrTx/>
                        <a:buSzTx/>
                        <a:buFontTx/>
                        <a:buNone/>
                        <a:tabLst/>
                      </a:pPr>
                      <a:endParaRPr kumimoji="0" lang="hu-HU" sz="1400" b="1" i="0" u="none" strike="noStrike" cap="none" normalizeH="0" baseline="0" dirty="0" smtClean="0">
                        <a:ln>
                          <a:noFill/>
                        </a:ln>
                        <a:solidFill>
                          <a:srgbClr val="000000"/>
                        </a:solidFill>
                        <a:effectLst/>
                        <a:latin typeface="Arial" charset="0"/>
                        <a:ea typeface="ヒラギノ角ゴ Pro W3" charset="-128"/>
                      </a:endParaRPr>
                    </a:p>
                    <a:p>
                      <a:pPr marL="0" marR="0" lvl="0" indent="0" algn="l" defTabSz="457200" rtl="0" eaLnBrk="1" fontAlgn="base" latinLnBrk="0" hangingPunct="1">
                        <a:lnSpc>
                          <a:spcPct val="100000"/>
                        </a:lnSpc>
                        <a:spcBef>
                          <a:spcPct val="0"/>
                        </a:spcBef>
                        <a:spcAft>
                          <a:spcPct val="0"/>
                        </a:spcAft>
                        <a:buClrTx/>
                        <a:buSzTx/>
                        <a:buFontTx/>
                        <a:buNone/>
                        <a:tabLst/>
                      </a:pPr>
                      <a:r>
                        <a:rPr kumimoji="0" lang="hu-HU" sz="1400" b="1" i="0" u="none" strike="noStrike" cap="none" normalizeH="0" baseline="0" dirty="0" smtClean="0">
                          <a:ln>
                            <a:noFill/>
                          </a:ln>
                          <a:solidFill>
                            <a:srgbClr val="000000"/>
                          </a:solidFill>
                          <a:effectLst/>
                          <a:latin typeface="Arial" charset="0"/>
                          <a:ea typeface="ヒラギノ角ゴ Pro W3" charset="-128"/>
                        </a:rPr>
                        <a:t>Smoking Cessation</a:t>
                      </a:r>
                    </a:p>
                    <a:p>
                      <a:pPr marL="0" marR="0" lvl="0" indent="0" algn="l" defTabSz="457200" rtl="0" eaLnBrk="1" fontAlgn="base" latinLnBrk="0" hangingPunct="1">
                        <a:lnSpc>
                          <a:spcPct val="100000"/>
                        </a:lnSpc>
                        <a:spcBef>
                          <a:spcPct val="0"/>
                        </a:spcBef>
                        <a:spcAft>
                          <a:spcPct val="0"/>
                        </a:spcAft>
                        <a:buClrTx/>
                        <a:buSzTx/>
                        <a:buFontTx/>
                        <a:buNone/>
                        <a:tabLst/>
                      </a:pPr>
                      <a:r>
                        <a:rPr kumimoji="0" lang="hu-HU" sz="1400" b="0" i="0" u="none" strike="noStrike" cap="none" normalizeH="0" baseline="0" dirty="0" smtClean="0">
                          <a:ln>
                            <a:noFill/>
                          </a:ln>
                          <a:solidFill>
                            <a:srgbClr val="000000"/>
                          </a:solidFill>
                          <a:effectLst/>
                          <a:latin typeface="Arial" charset="0"/>
                          <a:ea typeface="ヒラギノ角ゴ Pro W3" charset="-128"/>
                        </a:rPr>
                        <a:t>Buproban tablet*</a:t>
                      </a:r>
                    </a:p>
                    <a:p>
                      <a:pPr marL="0" marR="0" lvl="0" indent="0" algn="l" defTabSz="457200" rtl="0" eaLnBrk="1" fontAlgn="base" latinLnBrk="0" hangingPunct="1">
                        <a:lnSpc>
                          <a:spcPct val="100000"/>
                        </a:lnSpc>
                        <a:spcBef>
                          <a:spcPct val="0"/>
                        </a:spcBef>
                        <a:spcAft>
                          <a:spcPct val="0"/>
                        </a:spcAft>
                        <a:buClrTx/>
                        <a:buSzTx/>
                        <a:buFontTx/>
                        <a:buNone/>
                        <a:tabLst/>
                      </a:pPr>
                      <a:r>
                        <a:rPr kumimoji="0" lang="hu-HU" sz="1400" b="0" i="0" u="none" strike="noStrike" cap="none" normalizeH="0" baseline="0" dirty="0" smtClean="0">
                          <a:ln>
                            <a:noFill/>
                          </a:ln>
                          <a:solidFill>
                            <a:srgbClr val="000000"/>
                          </a:solidFill>
                          <a:effectLst/>
                          <a:latin typeface="Arial" charset="0"/>
                          <a:ea typeface="ヒラギノ角ゴ Pro W3" charset="-128"/>
                        </a:rPr>
                        <a:t>Bupropion hcl ER tablet*</a:t>
                      </a:r>
                      <a:endParaRPr kumimoji="0" lang="en-US" sz="1400" b="0" i="0" u="none" strike="noStrike" cap="none" normalizeH="0" baseline="0" dirty="0" smtClean="0">
                        <a:ln>
                          <a:noFill/>
                        </a:ln>
                        <a:solidFill>
                          <a:srgbClr val="000000"/>
                        </a:solidFill>
                        <a:effectLst/>
                        <a:latin typeface="Arial" charset="0"/>
                        <a:ea typeface="ヒラギノ角ゴ Pro W3" charset="-128"/>
                      </a:endParaRPr>
                    </a:p>
                  </a:txBody>
                  <a:tcPr marT="45579" marB="45579" horzOverflow="overflow">
                    <a:lnL>
                      <a:noFill/>
                    </a:lnL>
                    <a:lnR>
                      <a:no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noFill/>
                  </a:tcPr>
                </a:tc>
              </a:tr>
            </a:tbl>
          </a:graphicData>
        </a:graphic>
      </p:graphicFrame>
      <p:pic>
        <p:nvPicPr>
          <p:cNvPr id="7170" name="Picture 2" descr="SHBPonweb"/>
          <p:cNvPicPr>
            <a:picLocks noChangeAspect="1" noChangeArrowheads="1"/>
          </p:cNvPicPr>
          <p:nvPr/>
        </p:nvPicPr>
        <p:blipFill>
          <a:blip r:embed="rId3" cstate="print"/>
          <a:srcRect/>
          <a:stretch>
            <a:fillRect/>
          </a:stretch>
        </p:blipFill>
        <p:spPr bwMode="auto">
          <a:xfrm>
            <a:off x="7467600" y="6429375"/>
            <a:ext cx="1143000" cy="4286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bwMode="auto">
          <a:xfrm>
            <a:off x="889000" y="263525"/>
            <a:ext cx="7645400" cy="795338"/>
          </a:xfrm>
          <a:noFill/>
          <a:ln>
            <a:miter lim="800000"/>
            <a:headEnd/>
            <a:tailEnd/>
          </a:ln>
        </p:spPr>
        <p:txBody>
          <a:bodyPr vert="horz" wrap="square" lIns="91440" tIns="45720" rIns="91440" bIns="45720" numCol="1" anchor="b" anchorCtr="0" compatLnSpc="1">
            <a:prstTxWarp prst="textNoShape">
              <a:avLst/>
            </a:prstTxWarp>
          </a:bodyPr>
          <a:lstStyle/>
          <a:p>
            <a:r>
              <a:rPr lang="en-US" sz="2600" dirty="0" smtClean="0"/>
              <a:t/>
            </a:r>
            <a:br>
              <a:rPr lang="en-US" sz="2600" dirty="0" smtClean="0"/>
            </a:br>
            <a:r>
              <a:rPr lang="en-US" sz="3200" dirty="0" smtClean="0"/>
              <a:t>How do I get my </a:t>
            </a:r>
            <a:br>
              <a:rPr lang="en-US" sz="3200" dirty="0" smtClean="0"/>
            </a:br>
            <a:r>
              <a:rPr lang="en-US" sz="3200" dirty="0" smtClean="0"/>
              <a:t>covered prescriptions under MA Options?</a:t>
            </a:r>
          </a:p>
        </p:txBody>
      </p:sp>
      <p:sp>
        <p:nvSpPr>
          <p:cNvPr id="23555" name="Content Placeholder 6"/>
          <p:cNvSpPr>
            <a:spLocks noGrp="1"/>
          </p:cNvSpPr>
          <p:nvPr>
            <p:ph idx="1"/>
          </p:nvPr>
        </p:nvSpPr>
        <p:spPr bwMode="auto">
          <a:xfrm>
            <a:off x="457200" y="1354138"/>
            <a:ext cx="5075238" cy="4941887"/>
          </a:xfrm>
          <a:noFill/>
          <a:ln>
            <a:miter lim="800000"/>
            <a:headEnd/>
            <a:tailEnd/>
          </a:ln>
        </p:spPr>
        <p:txBody>
          <a:bodyPr vert="horz" wrap="square" lIns="91440" tIns="45720" rIns="91440" bIns="45720" numCol="1" anchor="t" anchorCtr="0" compatLnSpc="1">
            <a:prstTxWarp prst="textNoShape">
              <a:avLst/>
            </a:prstTxWarp>
          </a:bodyPr>
          <a:lstStyle/>
          <a:p>
            <a:pPr>
              <a:buFont typeface="Wingdings" pitchFamily="2" charset="2"/>
              <a:buNone/>
            </a:pPr>
            <a:r>
              <a:rPr lang="en-US" sz="1800" b="1" dirty="0" smtClean="0">
                <a:solidFill>
                  <a:srgbClr val="000000"/>
                </a:solidFill>
              </a:rPr>
              <a:t>Using in-network pharmacies:</a:t>
            </a:r>
            <a:endParaRPr lang="en-US" sz="1800" dirty="0" smtClean="0">
              <a:solidFill>
                <a:srgbClr val="000000"/>
              </a:solidFill>
            </a:endParaRPr>
          </a:p>
          <a:p>
            <a:pPr>
              <a:buFont typeface="Wingdings" pitchFamily="2" charset="2"/>
              <a:buAutoNum type="arabicPeriod"/>
            </a:pPr>
            <a:r>
              <a:rPr lang="en-US" sz="2000" dirty="0" smtClean="0">
                <a:solidFill>
                  <a:srgbClr val="000000"/>
                </a:solidFill>
              </a:rPr>
              <a:t>Go to your network retail pharmacy, show your membership card, pay your coinsurance and receive your medication.</a:t>
            </a:r>
          </a:p>
          <a:p>
            <a:pPr>
              <a:buFont typeface="Wingdings" pitchFamily="2" charset="2"/>
              <a:buAutoNum type="arabicPeriod"/>
            </a:pPr>
            <a:r>
              <a:rPr lang="en-US" sz="2000" dirty="0" smtClean="0">
                <a:solidFill>
                  <a:srgbClr val="000000"/>
                </a:solidFill>
              </a:rPr>
              <a:t>Have your medications delivered to you by using a network mail-order pharmacy. You may receive medications by simply calling or ordering online. </a:t>
            </a:r>
          </a:p>
          <a:p>
            <a:pPr>
              <a:buFont typeface="Wingdings" pitchFamily="2" charset="2"/>
              <a:buNone/>
            </a:pPr>
            <a:r>
              <a:rPr lang="en-US" sz="1800" b="1" dirty="0" smtClean="0">
                <a:solidFill>
                  <a:srgbClr val="000000"/>
                </a:solidFill>
              </a:rPr>
              <a:t>Using out-of-network pharmacies:</a:t>
            </a:r>
            <a:endParaRPr lang="en-US" sz="1800" dirty="0" smtClean="0">
              <a:solidFill>
                <a:srgbClr val="000000"/>
              </a:solidFill>
            </a:endParaRPr>
          </a:p>
          <a:p>
            <a:pPr>
              <a:buClr>
                <a:schemeClr val="tx2"/>
              </a:buClr>
              <a:buFont typeface="Arial" pitchFamily="34" charset="0"/>
              <a:buAutoNum type="arabicPeriod"/>
            </a:pPr>
            <a:r>
              <a:rPr lang="en-US" sz="2000" dirty="0" smtClean="0">
                <a:solidFill>
                  <a:srgbClr val="000000"/>
                </a:solidFill>
              </a:rPr>
              <a:t>In certain circumstances, you may be reimbursed for drug costs when you must get a covered prescription filled at an out-of-network pharmacy. </a:t>
            </a:r>
          </a:p>
          <a:p>
            <a:pPr>
              <a:buClr>
                <a:schemeClr val="tx2"/>
              </a:buClr>
              <a:buFont typeface="Arial" pitchFamily="34" charset="0"/>
              <a:buAutoNum type="arabicPeriod"/>
            </a:pPr>
            <a:r>
              <a:rPr lang="en-US" sz="2000" dirty="0" smtClean="0">
                <a:solidFill>
                  <a:srgbClr val="000000"/>
                </a:solidFill>
              </a:rPr>
              <a:t>You will have to pay the cost of the drug and submit a claim to the MA plan. You will be responsible for all amounts over negotiated cost, plus any deductible, copay or coinsurance.</a:t>
            </a:r>
          </a:p>
        </p:txBody>
      </p:sp>
      <p:pic>
        <p:nvPicPr>
          <p:cNvPr id="23556" name="Picture 4" descr="Image_Page14.jpg"/>
          <p:cNvPicPr>
            <a:picLocks noChangeAspect="1"/>
          </p:cNvPicPr>
          <p:nvPr/>
        </p:nvPicPr>
        <p:blipFill>
          <a:blip r:embed="rId3" cstate="print"/>
          <a:srcRect/>
          <a:stretch>
            <a:fillRect/>
          </a:stretch>
        </p:blipFill>
        <p:spPr bwMode="auto">
          <a:xfrm>
            <a:off x="5553075" y="1320800"/>
            <a:ext cx="3590925" cy="3505200"/>
          </a:xfrm>
          <a:prstGeom prst="rect">
            <a:avLst/>
          </a:prstGeom>
          <a:noFill/>
          <a:ln w="9525">
            <a:noFill/>
            <a:miter lim="800000"/>
            <a:headEnd/>
            <a:tailEnd/>
          </a:ln>
        </p:spPr>
      </p:pic>
      <p:pic>
        <p:nvPicPr>
          <p:cNvPr id="8194" name="Picture 2" descr="SHBPonweb"/>
          <p:cNvPicPr>
            <a:picLocks noChangeAspect="1" noChangeArrowheads="1"/>
          </p:cNvPicPr>
          <p:nvPr/>
        </p:nvPicPr>
        <p:blipFill>
          <a:blip r:embed="rId4" cstate="print"/>
          <a:srcRect/>
          <a:stretch>
            <a:fillRect/>
          </a:stretch>
        </p:blipFill>
        <p:spPr bwMode="auto">
          <a:xfrm>
            <a:off x="7315200" y="6172200"/>
            <a:ext cx="1143000" cy="4286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bwMode="auto">
          <a:xfrm>
            <a:off x="896938" y="42863"/>
            <a:ext cx="7874000" cy="719137"/>
          </a:xfrm>
          <a:noFill/>
          <a:ln>
            <a:miter lim="800000"/>
            <a:headEnd/>
            <a:tailEnd/>
          </a:ln>
        </p:spPr>
        <p:txBody>
          <a:bodyPr vert="horz" wrap="square" lIns="91440" tIns="45720" rIns="91440" bIns="45720" numCol="1" anchor="b" anchorCtr="0" compatLnSpc="1">
            <a:prstTxWarp prst="textNoShape">
              <a:avLst/>
            </a:prstTxWarp>
          </a:bodyPr>
          <a:lstStyle/>
          <a:p>
            <a:r>
              <a:rPr lang="en-US" dirty="0" smtClean="0"/>
              <a:t>Programs for a healthier you – MA</a:t>
            </a:r>
          </a:p>
        </p:txBody>
      </p:sp>
      <p:graphicFrame>
        <p:nvGraphicFramePr>
          <p:cNvPr id="5" name="Table 4"/>
          <p:cNvGraphicFramePr>
            <a:graphicFrameLocks noGrp="1"/>
          </p:cNvGraphicFramePr>
          <p:nvPr/>
        </p:nvGraphicFramePr>
        <p:xfrm>
          <a:off x="457201" y="1447800"/>
          <a:ext cx="8013700" cy="4876800"/>
        </p:xfrm>
        <a:graphic>
          <a:graphicData uri="http://schemas.openxmlformats.org/drawingml/2006/table">
            <a:tbl>
              <a:tblPr/>
              <a:tblGrid>
                <a:gridCol w="4433431"/>
                <a:gridCol w="3580269"/>
              </a:tblGrid>
              <a:tr h="499401">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fr-FR" sz="1600" b="1" i="0" u="none" strike="noStrike" cap="none" normalizeH="0" baseline="0" dirty="0" smtClean="0">
                          <a:ln>
                            <a:noFill/>
                          </a:ln>
                          <a:solidFill>
                            <a:schemeClr val="tx2"/>
                          </a:solidFill>
                          <a:effectLst/>
                          <a:latin typeface="Arial" pitchFamily="34" charset="0"/>
                          <a:ea typeface="ヒラギノ角ゴ Pro W3" charset="-128"/>
                        </a:rPr>
                        <a:t>Care Management</a:t>
                      </a:r>
                      <a:endParaRPr kumimoji="0" lang="en-US" sz="1600" b="1" i="0" u="none" strike="noStrike" cap="none" normalizeH="0" baseline="0" dirty="0" smtClean="0">
                        <a:ln>
                          <a:noFill/>
                        </a:ln>
                        <a:solidFill>
                          <a:schemeClr val="tx2"/>
                        </a:solidFill>
                        <a:effectLst/>
                        <a:latin typeface="Arial" pitchFamily="34" charset="0"/>
                        <a:ea typeface="ヒラギノ角ゴ Pro W3" charset="-128"/>
                      </a:endParaRPr>
                    </a:p>
                  </a:txBody>
                  <a:tcPr marR="274320" marT="45648" marB="45648"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0078AB">
                        <a:alpha val="59999"/>
                      </a:srgbClr>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2"/>
                          </a:solidFill>
                          <a:effectLst/>
                          <a:latin typeface="Arial" pitchFamily="34" charset="0"/>
                          <a:ea typeface="ヒラギノ角ゴ Pro W3" charset="-128"/>
                        </a:rPr>
                        <a:t>MyHealth Advantage</a:t>
                      </a:r>
                    </a:p>
                  </a:txBody>
                  <a:tcPr marR="274320" marT="45648" marB="45648"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EBE5E">
                        <a:alpha val="59999"/>
                      </a:srgbClr>
                    </a:solidFill>
                  </a:tcPr>
                </a:tc>
              </a:tr>
              <a:tr h="4377399">
                <a:tc>
                  <a:txBody>
                    <a:bodyPr/>
                    <a:lstStyle/>
                    <a:p>
                      <a:pPr marL="228600" marR="0" lvl="0" indent="-228600" algn="l" defTabSz="457200" rtl="0" eaLnBrk="1" fontAlgn="base" latinLnBrk="0" hangingPunct="1">
                        <a:lnSpc>
                          <a:spcPct val="100000"/>
                        </a:lnSpc>
                        <a:spcBef>
                          <a:spcPct val="0"/>
                        </a:spcBef>
                        <a:spcAft>
                          <a:spcPts val="1200"/>
                        </a:spcAft>
                        <a:buClrTx/>
                        <a:buSzTx/>
                        <a:buFont typeface="Arial" pitchFamily="34" charset="0"/>
                        <a:buChar char="•"/>
                        <a:tabLst/>
                      </a:pPr>
                      <a:r>
                        <a:rPr kumimoji="0" lang="en-US" sz="1600" b="0" i="0" u="none" strike="noStrike" cap="none" normalizeH="0" baseline="0" dirty="0" smtClean="0">
                          <a:ln>
                            <a:noFill/>
                          </a:ln>
                          <a:solidFill>
                            <a:srgbClr val="000000"/>
                          </a:solidFill>
                          <a:effectLst/>
                          <a:latin typeface="Arial" pitchFamily="34" charset="0"/>
                          <a:ea typeface="ヒラギノ角ゴ Pro W3" charset="-128"/>
                        </a:rPr>
                        <a:t>You</a:t>
                      </a:r>
                      <a:r>
                        <a:rPr kumimoji="0" lang="ja-JP" altLang="en-US" sz="1600" b="0" i="0" u="none" strike="noStrike" cap="none" normalizeH="0" baseline="0" smtClean="0">
                          <a:ln>
                            <a:noFill/>
                          </a:ln>
                          <a:solidFill>
                            <a:srgbClr val="000000"/>
                          </a:solidFill>
                          <a:effectLst/>
                          <a:latin typeface="Arial" pitchFamily="34" charset="0"/>
                          <a:ea typeface="ヒラギノ角ゴ Pro W3" charset="-128"/>
                        </a:rPr>
                        <a:t>’</a:t>
                      </a:r>
                      <a:r>
                        <a:rPr kumimoji="0" lang="en-US" altLang="ja-JP" sz="1600" b="0" i="0" u="none" strike="noStrike" cap="none" normalizeH="0" baseline="0" dirty="0" smtClean="0">
                          <a:ln>
                            <a:noFill/>
                          </a:ln>
                          <a:solidFill>
                            <a:srgbClr val="000000"/>
                          </a:solidFill>
                          <a:effectLst/>
                          <a:latin typeface="Arial" pitchFamily="34" charset="0"/>
                          <a:ea typeface="ヒラギノ角ゴ Pro W3" charset="-128"/>
                        </a:rPr>
                        <a:t>ll receive a Health Survey call or hard-copy form to complete. That way, you can be assisted with any medical conditions and get the care that </a:t>
                      </a:r>
                      <a:br>
                        <a:rPr kumimoji="0" lang="en-US" altLang="ja-JP" sz="1600" b="0" i="0" u="none" strike="noStrike" cap="none" normalizeH="0" baseline="0" dirty="0" smtClean="0">
                          <a:ln>
                            <a:noFill/>
                          </a:ln>
                          <a:solidFill>
                            <a:srgbClr val="000000"/>
                          </a:solidFill>
                          <a:effectLst/>
                          <a:latin typeface="Arial" pitchFamily="34" charset="0"/>
                          <a:ea typeface="ヒラギノ角ゴ Pro W3" charset="-128"/>
                        </a:rPr>
                      </a:br>
                      <a:r>
                        <a:rPr kumimoji="0" lang="en-US" altLang="ja-JP" sz="1600" b="0" i="0" u="none" strike="noStrike" cap="none" normalizeH="0" baseline="0" dirty="0" smtClean="0">
                          <a:ln>
                            <a:noFill/>
                          </a:ln>
                          <a:solidFill>
                            <a:srgbClr val="000000"/>
                          </a:solidFill>
                          <a:effectLst/>
                          <a:latin typeface="Arial" pitchFamily="34" charset="0"/>
                          <a:ea typeface="ヒラギノ角ゴ Pro W3" charset="-128"/>
                        </a:rPr>
                        <a:t>you need.</a:t>
                      </a:r>
                    </a:p>
                    <a:p>
                      <a:pPr marL="228600" marR="0" lvl="0" indent="-228600" algn="l" defTabSz="457200" rtl="0" eaLnBrk="1" fontAlgn="base" latinLnBrk="0" hangingPunct="1">
                        <a:lnSpc>
                          <a:spcPct val="100000"/>
                        </a:lnSpc>
                        <a:spcBef>
                          <a:spcPct val="0"/>
                        </a:spcBef>
                        <a:spcAft>
                          <a:spcPts val="1200"/>
                        </a:spcAft>
                        <a:buClrTx/>
                        <a:buSzTx/>
                        <a:buFont typeface="Arial" pitchFamily="34" charset="0"/>
                        <a:buChar char="•"/>
                        <a:tabLst/>
                      </a:pPr>
                      <a:r>
                        <a:rPr kumimoji="0" lang="en-US" sz="1600" b="0" i="0" u="none" strike="noStrike" cap="none" normalizeH="0" baseline="0" dirty="0" smtClean="0">
                          <a:ln>
                            <a:noFill/>
                          </a:ln>
                          <a:solidFill>
                            <a:srgbClr val="000000"/>
                          </a:solidFill>
                          <a:effectLst/>
                          <a:latin typeface="Arial" pitchFamily="34" charset="0"/>
                          <a:ea typeface="ヒラギノ角ゴ Pro W3" charset="-128"/>
                        </a:rPr>
                        <a:t>Care management is available to help you manage ongoing chronic conditions and increase quality of life.</a:t>
                      </a:r>
                    </a:p>
                    <a:p>
                      <a:pPr marL="228600" marR="0" lvl="0" indent="-228600" algn="l" defTabSz="457200" rtl="0" eaLnBrk="1" fontAlgn="base" latinLnBrk="0" hangingPunct="1">
                        <a:lnSpc>
                          <a:spcPct val="100000"/>
                        </a:lnSpc>
                        <a:spcBef>
                          <a:spcPct val="0"/>
                        </a:spcBef>
                        <a:spcAft>
                          <a:spcPts val="1200"/>
                        </a:spcAft>
                        <a:buClrTx/>
                        <a:buSzTx/>
                        <a:buFont typeface="Arial" pitchFamily="34" charset="0"/>
                        <a:buChar char="•"/>
                        <a:tabLst/>
                      </a:pPr>
                      <a:r>
                        <a:rPr kumimoji="0" lang="en-US" sz="1600" b="0" i="0" u="none" strike="noStrike" cap="none" normalizeH="0" baseline="0" dirty="0" smtClean="0">
                          <a:ln>
                            <a:noFill/>
                          </a:ln>
                          <a:solidFill>
                            <a:srgbClr val="000000"/>
                          </a:solidFill>
                          <a:effectLst/>
                          <a:latin typeface="Arial" pitchFamily="34" charset="0"/>
                          <a:ea typeface="ヒラギノ角ゴ Pro W3" charset="-128"/>
                        </a:rPr>
                        <a:t>This is an integrated care plan that addresses your physical, social and emotional well-being. </a:t>
                      </a:r>
                    </a:p>
                  </a:txBody>
                  <a:tcPr marR="274320" marT="45648" marB="45648"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8AB">
                        <a:alpha val="20000"/>
                      </a:srgbClr>
                    </a:solidFill>
                  </a:tcPr>
                </a:tc>
                <a:tc>
                  <a:txBody>
                    <a:bodyPr/>
                    <a:lstStyle/>
                    <a:p>
                      <a:pPr marL="228600" marR="0" lvl="0" indent="-228600" algn="l" defTabSz="457200" rtl="0" eaLnBrk="1" fontAlgn="base" latinLnBrk="0" hangingPunct="1">
                        <a:lnSpc>
                          <a:spcPct val="100000"/>
                        </a:lnSpc>
                        <a:spcBef>
                          <a:spcPct val="0"/>
                        </a:spcBef>
                        <a:spcAft>
                          <a:spcPts val="1200"/>
                        </a:spcAft>
                        <a:buClrTx/>
                        <a:buSzTx/>
                        <a:buFont typeface="Arial" pitchFamily="34" charset="0"/>
                        <a:buChar char="•"/>
                        <a:tabLst/>
                      </a:pPr>
                      <a:r>
                        <a:rPr kumimoji="0" lang="en-US" sz="1600" b="0" i="0" u="none" strike="noStrike" cap="none" normalizeH="0" baseline="0" dirty="0" smtClean="0">
                          <a:ln>
                            <a:noFill/>
                          </a:ln>
                          <a:solidFill>
                            <a:srgbClr val="000000"/>
                          </a:solidFill>
                          <a:effectLst/>
                          <a:latin typeface="Arial" pitchFamily="34" charset="0"/>
                          <a:ea typeface="ヒラギノ角ゴ Pro W3" charset="-128"/>
                        </a:rPr>
                        <a:t>Keeps track of your health and progress</a:t>
                      </a:r>
                    </a:p>
                    <a:p>
                      <a:pPr marL="228600" marR="0" lvl="0" indent="-228600" algn="l" defTabSz="457200" rtl="0" eaLnBrk="1" fontAlgn="base" latinLnBrk="0" hangingPunct="1">
                        <a:lnSpc>
                          <a:spcPct val="100000"/>
                        </a:lnSpc>
                        <a:spcBef>
                          <a:spcPct val="0"/>
                        </a:spcBef>
                        <a:spcAft>
                          <a:spcPts val="1200"/>
                        </a:spcAft>
                        <a:buClrTx/>
                        <a:buSzTx/>
                        <a:buFont typeface="Arial" pitchFamily="34" charset="0"/>
                        <a:buChar char="•"/>
                        <a:tabLst/>
                      </a:pPr>
                      <a:r>
                        <a:rPr kumimoji="0" lang="en-US" sz="1600" b="0" i="0" u="none" strike="noStrike" cap="none" normalizeH="0" baseline="0" dirty="0" smtClean="0">
                          <a:ln>
                            <a:noFill/>
                          </a:ln>
                          <a:solidFill>
                            <a:srgbClr val="000000"/>
                          </a:solidFill>
                          <a:effectLst/>
                          <a:latin typeface="Arial" pitchFamily="34" charset="0"/>
                          <a:ea typeface="ヒラギノ角ゴ Pro W3" charset="-128"/>
                        </a:rPr>
                        <a:t>A free, interactive online tool</a:t>
                      </a:r>
                    </a:p>
                    <a:p>
                      <a:pPr marL="228600" marR="0" lvl="0" indent="-228600" algn="l" defTabSz="457200" rtl="0" eaLnBrk="1" fontAlgn="base" latinLnBrk="0" hangingPunct="1">
                        <a:lnSpc>
                          <a:spcPct val="100000"/>
                        </a:lnSpc>
                        <a:spcBef>
                          <a:spcPct val="0"/>
                        </a:spcBef>
                        <a:spcAft>
                          <a:spcPts val="1200"/>
                        </a:spcAft>
                        <a:buClrTx/>
                        <a:buSzTx/>
                        <a:buFont typeface="Arial" pitchFamily="34" charset="0"/>
                        <a:buChar char="•"/>
                        <a:tabLst/>
                      </a:pPr>
                      <a:r>
                        <a:rPr kumimoji="0" lang="en-US" sz="1600" b="0" i="0" u="none" strike="noStrike" cap="none" normalizeH="0" baseline="0" dirty="0" smtClean="0">
                          <a:ln>
                            <a:noFill/>
                          </a:ln>
                          <a:solidFill>
                            <a:srgbClr val="000000"/>
                          </a:solidFill>
                          <a:effectLst/>
                          <a:latin typeface="Arial" pitchFamily="34" charset="0"/>
                          <a:ea typeface="ヒラギノ角ゴ Pro W3" charset="-128"/>
                        </a:rPr>
                        <a:t>Can review your health claims, routine tests and checkups on a regular basis</a:t>
                      </a:r>
                    </a:p>
                    <a:p>
                      <a:pPr marL="228600" marR="0" lvl="0" indent="-228600" algn="l" defTabSz="457200" rtl="0" eaLnBrk="1" fontAlgn="base" latinLnBrk="0" hangingPunct="1">
                        <a:lnSpc>
                          <a:spcPct val="100000"/>
                        </a:lnSpc>
                        <a:spcBef>
                          <a:spcPct val="0"/>
                        </a:spcBef>
                        <a:spcAft>
                          <a:spcPts val="1200"/>
                        </a:spcAft>
                        <a:buClrTx/>
                        <a:buSzTx/>
                        <a:buFont typeface="Arial" pitchFamily="34" charset="0"/>
                        <a:buChar char="•"/>
                        <a:tabLst/>
                      </a:pPr>
                      <a:r>
                        <a:rPr kumimoji="0" lang="en-US" sz="1600" b="0" i="0" u="none" strike="noStrike" cap="none" normalizeH="0" baseline="0" dirty="0" smtClean="0">
                          <a:ln>
                            <a:noFill/>
                          </a:ln>
                          <a:solidFill>
                            <a:srgbClr val="000000"/>
                          </a:solidFill>
                          <a:effectLst/>
                          <a:latin typeface="Arial" pitchFamily="34" charset="0"/>
                          <a:ea typeface="ヒラギノ角ゴ Pro W3" charset="-128"/>
                        </a:rPr>
                        <a:t>If risk issues are detected from the drugs you</a:t>
                      </a:r>
                      <a:r>
                        <a:rPr kumimoji="0" lang="en-US" altLang="en-US" sz="1600" b="0" i="0" u="none" strike="noStrike" cap="none" normalizeH="0" baseline="0" dirty="0" smtClean="0">
                          <a:ln>
                            <a:noFill/>
                          </a:ln>
                          <a:solidFill>
                            <a:srgbClr val="000000"/>
                          </a:solidFill>
                          <a:effectLst/>
                          <a:latin typeface="Arial" pitchFamily="34" charset="0"/>
                          <a:ea typeface="ヒラギノ角ゴ Pro W3" charset="-128"/>
                        </a:rPr>
                        <a:t>’</a:t>
                      </a:r>
                      <a:r>
                        <a:rPr kumimoji="0" lang="en-US" sz="1600" b="0" i="0" u="none" strike="noStrike" cap="none" normalizeH="0" baseline="0" dirty="0" smtClean="0">
                          <a:ln>
                            <a:noFill/>
                          </a:ln>
                          <a:solidFill>
                            <a:srgbClr val="000000"/>
                          </a:solidFill>
                          <a:effectLst/>
                          <a:latin typeface="Arial" pitchFamily="34" charset="0"/>
                          <a:ea typeface="ヒラギノ角ゴ Pro W3" charset="-128"/>
                        </a:rPr>
                        <a:t>re taking,  you and your doctor  will be alerted</a:t>
                      </a:r>
                    </a:p>
                    <a:p>
                      <a:pPr marL="228600" marR="0" lvl="0" indent="-228600" algn="l" defTabSz="457200" rtl="0" eaLnBrk="1" fontAlgn="base" latinLnBrk="0" hangingPunct="1">
                        <a:lnSpc>
                          <a:spcPct val="100000"/>
                        </a:lnSpc>
                        <a:spcBef>
                          <a:spcPct val="0"/>
                        </a:spcBef>
                        <a:spcAft>
                          <a:spcPts val="1200"/>
                        </a:spcAft>
                        <a:buClrTx/>
                        <a:buSzTx/>
                        <a:buFont typeface="Arial" pitchFamily="34" charset="0"/>
                        <a:buChar char="•"/>
                        <a:tabLst/>
                      </a:pPr>
                      <a:r>
                        <a:rPr kumimoji="0" lang="en-US" sz="1600" b="0" i="0" u="none" strike="noStrike" cap="none" normalizeH="0" baseline="0" dirty="0" smtClean="0">
                          <a:ln>
                            <a:noFill/>
                          </a:ln>
                          <a:solidFill>
                            <a:srgbClr val="000000"/>
                          </a:solidFill>
                          <a:effectLst/>
                          <a:latin typeface="Arial" pitchFamily="34" charset="0"/>
                          <a:ea typeface="ヒラギノ角ゴ Pro W3" charset="-128"/>
                        </a:rPr>
                        <a:t>Reminders to make appointments and take other preventive care actions</a:t>
                      </a:r>
                    </a:p>
                  </a:txBody>
                  <a:tcPr marR="274320" marT="45648" marB="45648"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EBE5E">
                        <a:alpha val="20000"/>
                      </a:srgbClr>
                    </a:solidFill>
                  </a:tcPr>
                </a:tc>
              </a:tr>
            </a:tbl>
          </a:graphicData>
        </a:graphic>
      </p:graphicFrame>
      <p:pic>
        <p:nvPicPr>
          <p:cNvPr id="9218" name="Picture 2" descr="SHBPonweb"/>
          <p:cNvPicPr>
            <a:picLocks noChangeAspect="1" noChangeArrowheads="1"/>
          </p:cNvPicPr>
          <p:nvPr/>
        </p:nvPicPr>
        <p:blipFill>
          <a:blip r:embed="rId3" cstate="print"/>
          <a:srcRect/>
          <a:stretch>
            <a:fillRect/>
          </a:stretch>
        </p:blipFill>
        <p:spPr bwMode="auto">
          <a:xfrm>
            <a:off x="7239000" y="6172200"/>
            <a:ext cx="1143000" cy="4286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Narrow"/>
        <a:ea typeface=""/>
        <a:cs typeface=""/>
      </a:majorFont>
      <a:minorFont>
        <a:latin typeface="Arial Narrow"/>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37657EDC139F0D4086514AC64ECA8B66" ma:contentTypeVersion="0" ma:contentTypeDescription="Create a new document." ma:contentTypeScope="" ma:versionID="da289a18ccd24e6d95e4213252e04905">
  <xsd:schema xmlns:xsd="http://www.w3.org/2001/XMLSchema" xmlns:xs="http://www.w3.org/2001/XMLSchema" xmlns:p="http://schemas.microsoft.com/office/2006/metadata/properties" targetNamespace="http://schemas.microsoft.com/office/2006/metadata/properties" ma:root="true" ma:fieldsID="c64490b4aec6201516c3a874156f37b2">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42D0273F-5F69-41F9-876A-3A9A4CDF0625}">
  <ds:schemaRefs>
    <ds:schemaRef ds:uri="http://schemas.microsoft.com/sharepoint/v3/contenttype/forms"/>
  </ds:schemaRefs>
</ds:datastoreItem>
</file>

<file path=customXml/itemProps2.xml><?xml version="1.0" encoding="utf-8"?>
<ds:datastoreItem xmlns:ds="http://schemas.openxmlformats.org/officeDocument/2006/customXml" ds:itemID="{AE52B700-7A5E-4B80-970A-CE738D2FA78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3.xml><?xml version="1.0" encoding="utf-8"?>
<ds:datastoreItem xmlns:ds="http://schemas.openxmlformats.org/officeDocument/2006/customXml" ds:itemID="{474D81C0-B978-4C0D-BC60-6DD381F70436}">
  <ds:schemaRefs>
    <ds:schemaRef ds:uri="http://schemas.microsoft.com/office/2006/documentManagement/types"/>
    <ds:schemaRef ds:uri="http://purl.org/dc/elements/1.1/"/>
    <ds:schemaRef ds:uri="http://purl.org/dc/terms/"/>
    <ds:schemaRef ds:uri="http://purl.org/dc/dcmitype/"/>
    <ds:schemaRef ds:uri="http://www.w3.org/XML/1998/namespace"/>
    <ds:schemaRef ds:uri="http://schemas.microsoft.com/office/2006/metadata/properties"/>
    <ds:schemaRef ds:uri="http://schemas.openxmlformats.org/package/2006/metadata/core-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otalTime>4031</TotalTime>
  <Words>4236</Words>
  <Application>Microsoft Office PowerPoint</Application>
  <PresentationFormat>On-screen Show (4:3)</PresentationFormat>
  <Paragraphs>512</Paragraphs>
  <Slides>31</Slides>
  <Notes>30</Notes>
  <HiddenSlides>0</HiddenSlides>
  <MMClips>0</MMClips>
  <ScaleCrop>false</ScaleCrop>
  <HeadingPairs>
    <vt:vector size="4" baseType="variant">
      <vt:variant>
        <vt:lpstr>Theme</vt:lpstr>
      </vt:variant>
      <vt:variant>
        <vt:i4>1</vt:i4>
      </vt:variant>
      <vt:variant>
        <vt:lpstr>Slide Titles</vt:lpstr>
      </vt:variant>
      <vt:variant>
        <vt:i4>31</vt:i4>
      </vt:variant>
    </vt:vector>
  </HeadingPairs>
  <TitlesOfParts>
    <vt:vector size="32" baseType="lpstr">
      <vt:lpstr>Default Design</vt:lpstr>
      <vt:lpstr>Slide 0</vt:lpstr>
      <vt:lpstr>Slide 1</vt:lpstr>
      <vt:lpstr> 2014 Retiree Option Change Period (ROCP)</vt:lpstr>
      <vt:lpstr>2014 Retiree Option Change Period (ROCP)</vt:lpstr>
      <vt:lpstr>New Plan Vendors</vt:lpstr>
      <vt:lpstr>2014 SHBP MA PPO Options</vt:lpstr>
      <vt:lpstr> Select Generic Program under MA Options</vt:lpstr>
      <vt:lpstr> How do I get my  covered prescriptions under MA Options?</vt:lpstr>
      <vt:lpstr>Programs for a healthier you – MA</vt:lpstr>
      <vt:lpstr>    Health and Wellness Programs under MA Options</vt:lpstr>
      <vt:lpstr>Health and Wellness under MA Options </vt:lpstr>
      <vt:lpstr> Save money with Special Offers - MA</vt:lpstr>
      <vt:lpstr> Medicare Advantage PPO Membership Card</vt:lpstr>
      <vt:lpstr>Medicare Advantage PPO Customer Service </vt:lpstr>
      <vt:lpstr>2014  Plan Options ( Non Medicare Advantage (MA) Options)</vt:lpstr>
      <vt:lpstr>2014 Non MA Plan Options</vt:lpstr>
      <vt:lpstr>Slide 16</vt:lpstr>
      <vt:lpstr>Additional Plan Information- HRA</vt:lpstr>
      <vt:lpstr>HRA Incentives ( Non MA Plans)</vt:lpstr>
      <vt:lpstr>2014 Wellness Incentives</vt:lpstr>
      <vt:lpstr> Your Rx Benefit at a Glance </vt:lpstr>
      <vt:lpstr>Prescription Benefit</vt:lpstr>
      <vt:lpstr>Health Reimbursement Account (HRA)</vt:lpstr>
      <vt:lpstr>The Benefits of an HRA</vt:lpstr>
      <vt:lpstr>Blue Cross Blue Shield network</vt:lpstr>
      <vt:lpstr>Transition of Care</vt:lpstr>
      <vt:lpstr>Making Your 2014 Election</vt:lpstr>
      <vt:lpstr>Making Your 2014 Election</vt:lpstr>
      <vt:lpstr>What if I don’t make a 2014 ROCP election?</vt:lpstr>
      <vt:lpstr>Important Notice</vt:lpstr>
      <vt:lpstr>State Health Benefit Plan</vt:lpstr>
    </vt:vector>
  </TitlesOfParts>
  <Company>DCH</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PAGE</dc:title>
  <dc:creator>lkuczmarski</dc:creator>
  <cp:lastModifiedBy>aabercrombie</cp:lastModifiedBy>
  <cp:revision>574</cp:revision>
  <dcterms:created xsi:type="dcterms:W3CDTF">2006-10-19T21:28:07Z</dcterms:created>
  <dcterms:modified xsi:type="dcterms:W3CDTF">2013-10-07T11:27:24Z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0x01010037657EDC139F0D4086514AC64ECA8B66</vt:lpwstr>
  </property>
</Properties>
</file>